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2" r:id="rId2"/>
    <p:sldId id="281" r:id="rId3"/>
    <p:sldId id="290" r:id="rId4"/>
    <p:sldId id="285" r:id="rId5"/>
    <p:sldId id="260" r:id="rId6"/>
    <p:sldId id="261" r:id="rId7"/>
    <p:sldId id="291" r:id="rId8"/>
    <p:sldId id="264" r:id="rId9"/>
    <p:sldId id="301" r:id="rId10"/>
    <p:sldId id="267" r:id="rId11"/>
    <p:sldId id="274" r:id="rId12"/>
    <p:sldId id="271" r:id="rId13"/>
    <p:sldId id="289" r:id="rId14"/>
    <p:sldId id="304" r:id="rId15"/>
    <p:sldId id="294" r:id="rId16"/>
    <p:sldId id="306" r:id="rId17"/>
    <p:sldId id="293" r:id="rId18"/>
    <p:sldId id="268" r:id="rId19"/>
    <p:sldId id="302" r:id="rId20"/>
    <p:sldId id="296" r:id="rId21"/>
    <p:sldId id="269" r:id="rId22"/>
    <p:sldId id="270" r:id="rId23"/>
    <p:sldId id="276" r:id="rId24"/>
    <p:sldId id="277" r:id="rId25"/>
    <p:sldId id="278" r:id="rId26"/>
    <p:sldId id="279" r:id="rId27"/>
    <p:sldId id="280" r:id="rId28"/>
    <p:sldId id="284" r:id="rId29"/>
    <p:sldId id="287" r:id="rId30"/>
    <p:sldId id="292" r:id="rId31"/>
    <p:sldId id="295" r:id="rId32"/>
    <p:sldId id="29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C0504D"/>
    <a:srgbClr val="FFFFFF"/>
    <a:srgbClr val="FF6699"/>
    <a:srgbClr val="FFC000"/>
    <a:srgbClr val="FFFF00"/>
    <a:srgbClr val="000000"/>
    <a:srgbClr val="953735"/>
    <a:srgbClr val="C3D69B"/>
    <a:srgbClr val="FAC090"/>
  </p:clrMru>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92" autoAdjust="0"/>
  </p:normalViewPr>
  <p:slideViewPr>
    <p:cSldViewPr>
      <p:cViewPr varScale="1">
        <p:scale>
          <a:sx n="39" d="100"/>
          <a:sy n="39" d="100"/>
        </p:scale>
        <p:origin x="-13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isad.isadroot.ex.ac.uk\uoe\user\Bioerosion\Nature\Nature%20paper\Fig%206%20-%20future%20plots\Results%20-%20extracted%20from%20MatLa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0.26544898403225675"/>
          <c:y val="3.349358438747449E-2"/>
          <c:w val="0.6346207358243775"/>
          <c:h val="0.82282692767393861"/>
        </c:manualLayout>
      </c:layout>
      <c:areaChart>
        <c:grouping val="standard"/>
        <c:ser>
          <c:idx val="0"/>
          <c:order val="0"/>
          <c:tx>
            <c:strRef>
              <c:f>'How quick to dissolve'!$AE$5</c:f>
              <c:strCache>
                <c:ptCount val="1"/>
                <c:pt idx="0">
                  <c:v>RCP2.6 HQ Managed</c:v>
                </c:pt>
              </c:strCache>
            </c:strRef>
          </c:tx>
          <c:spPr>
            <a:solidFill>
              <a:srgbClr val="FFC000">
                <a:alpha val="50000"/>
              </a:srgbClr>
            </a:solidFill>
            <a:ln w="63500">
              <a:solidFill>
                <a:srgbClr val="FFC000"/>
              </a:solidFill>
            </a:ln>
          </c:spPr>
          <c:cat>
            <c:numRef>
              <c:f>'How quick to dissolve'!$AL$6:$AL$146</c:f>
              <c:numCache>
                <c:formatCode>General</c:formatCode>
                <c:ptCount val="141"/>
                <c:pt idx="0">
                  <c:v>2010</c:v>
                </c:pt>
                <c:pt idx="2">
                  <c:v>2011</c:v>
                </c:pt>
                <c:pt idx="4">
                  <c:v>2012</c:v>
                </c:pt>
                <c:pt idx="6">
                  <c:v>2013</c:v>
                </c:pt>
                <c:pt idx="8">
                  <c:v>2014</c:v>
                </c:pt>
                <c:pt idx="10">
                  <c:v>2015</c:v>
                </c:pt>
                <c:pt idx="12">
                  <c:v>2016</c:v>
                </c:pt>
                <c:pt idx="14">
                  <c:v>2017</c:v>
                </c:pt>
                <c:pt idx="16">
                  <c:v>2018</c:v>
                </c:pt>
                <c:pt idx="18">
                  <c:v>2019</c:v>
                </c:pt>
                <c:pt idx="20">
                  <c:v>2020</c:v>
                </c:pt>
                <c:pt idx="22">
                  <c:v>2021</c:v>
                </c:pt>
                <c:pt idx="24">
                  <c:v>2022</c:v>
                </c:pt>
                <c:pt idx="26">
                  <c:v>2023</c:v>
                </c:pt>
                <c:pt idx="28">
                  <c:v>2024</c:v>
                </c:pt>
                <c:pt idx="30">
                  <c:v>2025</c:v>
                </c:pt>
                <c:pt idx="32">
                  <c:v>2026</c:v>
                </c:pt>
                <c:pt idx="34">
                  <c:v>2027</c:v>
                </c:pt>
                <c:pt idx="36">
                  <c:v>2028</c:v>
                </c:pt>
                <c:pt idx="38">
                  <c:v>2029</c:v>
                </c:pt>
                <c:pt idx="40">
                  <c:v>2030</c:v>
                </c:pt>
                <c:pt idx="42">
                  <c:v>2031</c:v>
                </c:pt>
                <c:pt idx="44">
                  <c:v>2032</c:v>
                </c:pt>
                <c:pt idx="46">
                  <c:v>2033</c:v>
                </c:pt>
                <c:pt idx="48">
                  <c:v>2034</c:v>
                </c:pt>
                <c:pt idx="50">
                  <c:v>2035</c:v>
                </c:pt>
                <c:pt idx="52">
                  <c:v>2036</c:v>
                </c:pt>
                <c:pt idx="54">
                  <c:v>2037</c:v>
                </c:pt>
                <c:pt idx="56">
                  <c:v>2038</c:v>
                </c:pt>
                <c:pt idx="58">
                  <c:v>2039</c:v>
                </c:pt>
                <c:pt idx="60">
                  <c:v>2040</c:v>
                </c:pt>
                <c:pt idx="62">
                  <c:v>2041</c:v>
                </c:pt>
                <c:pt idx="64">
                  <c:v>2042</c:v>
                </c:pt>
                <c:pt idx="66">
                  <c:v>2043</c:v>
                </c:pt>
                <c:pt idx="68">
                  <c:v>2044</c:v>
                </c:pt>
                <c:pt idx="70">
                  <c:v>2045</c:v>
                </c:pt>
                <c:pt idx="72">
                  <c:v>2046</c:v>
                </c:pt>
                <c:pt idx="74">
                  <c:v>2047</c:v>
                </c:pt>
                <c:pt idx="76">
                  <c:v>2048</c:v>
                </c:pt>
                <c:pt idx="78">
                  <c:v>2049</c:v>
                </c:pt>
                <c:pt idx="80">
                  <c:v>2050</c:v>
                </c:pt>
                <c:pt idx="82">
                  <c:v>2051</c:v>
                </c:pt>
                <c:pt idx="84">
                  <c:v>2052</c:v>
                </c:pt>
                <c:pt idx="86">
                  <c:v>2053</c:v>
                </c:pt>
                <c:pt idx="88">
                  <c:v>2054</c:v>
                </c:pt>
                <c:pt idx="90">
                  <c:v>2055</c:v>
                </c:pt>
                <c:pt idx="92">
                  <c:v>2056</c:v>
                </c:pt>
                <c:pt idx="94">
                  <c:v>2057</c:v>
                </c:pt>
                <c:pt idx="96">
                  <c:v>2058</c:v>
                </c:pt>
                <c:pt idx="98">
                  <c:v>2059</c:v>
                </c:pt>
                <c:pt idx="100">
                  <c:v>2060</c:v>
                </c:pt>
                <c:pt idx="102">
                  <c:v>2061</c:v>
                </c:pt>
                <c:pt idx="104">
                  <c:v>2062</c:v>
                </c:pt>
                <c:pt idx="106">
                  <c:v>2063</c:v>
                </c:pt>
                <c:pt idx="108">
                  <c:v>2064</c:v>
                </c:pt>
                <c:pt idx="110">
                  <c:v>2065</c:v>
                </c:pt>
                <c:pt idx="112">
                  <c:v>2066</c:v>
                </c:pt>
                <c:pt idx="114">
                  <c:v>2067</c:v>
                </c:pt>
                <c:pt idx="116">
                  <c:v>2068</c:v>
                </c:pt>
                <c:pt idx="118">
                  <c:v>2069</c:v>
                </c:pt>
                <c:pt idx="120">
                  <c:v>2070</c:v>
                </c:pt>
                <c:pt idx="122">
                  <c:v>2071</c:v>
                </c:pt>
                <c:pt idx="124">
                  <c:v>2072</c:v>
                </c:pt>
                <c:pt idx="126">
                  <c:v>2073</c:v>
                </c:pt>
                <c:pt idx="128">
                  <c:v>2074</c:v>
                </c:pt>
                <c:pt idx="130">
                  <c:v>2075</c:v>
                </c:pt>
                <c:pt idx="132">
                  <c:v>2076</c:v>
                </c:pt>
                <c:pt idx="134">
                  <c:v>2077</c:v>
                </c:pt>
                <c:pt idx="136">
                  <c:v>2078</c:v>
                </c:pt>
                <c:pt idx="138">
                  <c:v>2079</c:v>
                </c:pt>
                <c:pt idx="140">
                  <c:v>2080</c:v>
                </c:pt>
              </c:numCache>
            </c:numRef>
          </c:cat>
          <c:val>
            <c:numRef>
              <c:f>'How quick to dissolve'!$AE$6:$AE$146</c:f>
              <c:numCache>
                <c:formatCode>General</c:formatCode>
                <c:ptCount val="141"/>
                <c:pt idx="0">
                  <c:v>0.50193250270126089</c:v>
                </c:pt>
                <c:pt idx="1">
                  <c:v>0.50193250270126089</c:v>
                </c:pt>
                <c:pt idx="2">
                  <c:v>0.50353232047816132</c:v>
                </c:pt>
                <c:pt idx="3">
                  <c:v>0.50353232047816132</c:v>
                </c:pt>
                <c:pt idx="4">
                  <c:v>0.50527794771280821</c:v>
                </c:pt>
                <c:pt idx="5">
                  <c:v>0.50527794771280821</c:v>
                </c:pt>
                <c:pt idx="6">
                  <c:v>0.50693395701599431</c:v>
                </c:pt>
                <c:pt idx="7">
                  <c:v>0.50693395701599431</c:v>
                </c:pt>
                <c:pt idx="8">
                  <c:v>0.50856461506896156</c:v>
                </c:pt>
                <c:pt idx="9">
                  <c:v>0.50856461506896156</c:v>
                </c:pt>
                <c:pt idx="10">
                  <c:v>0.50989548901554793</c:v>
                </c:pt>
                <c:pt idx="11">
                  <c:v>0.50989548901554793</c:v>
                </c:pt>
                <c:pt idx="12">
                  <c:v>0.51137279700231908</c:v>
                </c:pt>
                <c:pt idx="13">
                  <c:v>0.51137279700231908</c:v>
                </c:pt>
                <c:pt idx="14">
                  <c:v>0.51286096279094728</c:v>
                </c:pt>
                <c:pt idx="15">
                  <c:v>0.51286096279094728</c:v>
                </c:pt>
                <c:pt idx="16">
                  <c:v>0.51447326977760521</c:v>
                </c:pt>
                <c:pt idx="17">
                  <c:v>0.51447326977760521</c:v>
                </c:pt>
                <c:pt idx="18">
                  <c:v>0.51643685894845859</c:v>
                </c:pt>
                <c:pt idx="19">
                  <c:v>0.51643685894845859</c:v>
                </c:pt>
                <c:pt idx="20">
                  <c:v>0.51821165367841771</c:v>
                </c:pt>
                <c:pt idx="21">
                  <c:v>0.51821165367841771</c:v>
                </c:pt>
                <c:pt idx="22">
                  <c:v>0.52000917433376015</c:v>
                </c:pt>
                <c:pt idx="23">
                  <c:v>0.52000917433376015</c:v>
                </c:pt>
                <c:pt idx="24">
                  <c:v>0.52182081032015293</c:v>
                </c:pt>
                <c:pt idx="25">
                  <c:v>0.52182081032015293</c:v>
                </c:pt>
                <c:pt idx="26">
                  <c:v>0.5233394874880527</c:v>
                </c:pt>
                <c:pt idx="27">
                  <c:v>0.5233394874880527</c:v>
                </c:pt>
                <c:pt idx="28">
                  <c:v>0.52472072452702767</c:v>
                </c:pt>
                <c:pt idx="29">
                  <c:v>0.52472072452702767</c:v>
                </c:pt>
                <c:pt idx="30">
                  <c:v>0.52600354844945196</c:v>
                </c:pt>
                <c:pt idx="31">
                  <c:v>0.52600354844945196</c:v>
                </c:pt>
                <c:pt idx="32">
                  <c:v>0.5270291363212507</c:v>
                </c:pt>
                <c:pt idx="33">
                  <c:v>0.5270291363212507</c:v>
                </c:pt>
                <c:pt idx="34">
                  <c:v>0.52792505985089844</c:v>
                </c:pt>
                <c:pt idx="35">
                  <c:v>0.52792505985089844</c:v>
                </c:pt>
                <c:pt idx="36">
                  <c:v>0.52943418287487787</c:v>
                </c:pt>
                <c:pt idx="37">
                  <c:v>0.52943418287487787</c:v>
                </c:pt>
                <c:pt idx="38">
                  <c:v>0.53072624346336805</c:v>
                </c:pt>
                <c:pt idx="39">
                  <c:v>0.53072624346336805</c:v>
                </c:pt>
                <c:pt idx="40">
                  <c:v>0.53182378892358262</c:v>
                </c:pt>
                <c:pt idx="41">
                  <c:v>0.53182378892358262</c:v>
                </c:pt>
                <c:pt idx="42">
                  <c:v>0.53281657508573665</c:v>
                </c:pt>
                <c:pt idx="43">
                  <c:v>0.53281657508573665</c:v>
                </c:pt>
                <c:pt idx="44">
                  <c:v>0.53393566594737518</c:v>
                </c:pt>
                <c:pt idx="45">
                  <c:v>0.53393566594737518</c:v>
                </c:pt>
                <c:pt idx="46">
                  <c:v>0.53524900199797454</c:v>
                </c:pt>
                <c:pt idx="47">
                  <c:v>0.53524900199797454</c:v>
                </c:pt>
                <c:pt idx="48">
                  <c:v>0.5365820864740245</c:v>
                </c:pt>
                <c:pt idx="49">
                  <c:v>0.5365820864740245</c:v>
                </c:pt>
                <c:pt idx="50">
                  <c:v>0.53785191292022161</c:v>
                </c:pt>
                <c:pt idx="51">
                  <c:v>0.53785191292022161</c:v>
                </c:pt>
                <c:pt idx="52">
                  <c:v>0.53876910941605149</c:v>
                </c:pt>
                <c:pt idx="53">
                  <c:v>0.53876910941605149</c:v>
                </c:pt>
                <c:pt idx="54">
                  <c:v>0.53974337098046221</c:v>
                </c:pt>
                <c:pt idx="55">
                  <c:v>0.53974337098046221</c:v>
                </c:pt>
                <c:pt idx="56">
                  <c:v>0.54044671569100666</c:v>
                </c:pt>
                <c:pt idx="57">
                  <c:v>0.54044671569100666</c:v>
                </c:pt>
                <c:pt idx="58">
                  <c:v>0.54105384516097377</c:v>
                </c:pt>
                <c:pt idx="59">
                  <c:v>0.54105384516097377</c:v>
                </c:pt>
                <c:pt idx="60">
                  <c:v>0.54225131120431169</c:v>
                </c:pt>
                <c:pt idx="61">
                  <c:v>0.54225131120431169</c:v>
                </c:pt>
                <c:pt idx="62">
                  <c:v>0.54354583844728965</c:v>
                </c:pt>
                <c:pt idx="63">
                  <c:v>0.54354583844728965</c:v>
                </c:pt>
                <c:pt idx="64">
                  <c:v>0.54513677865365007</c:v>
                </c:pt>
                <c:pt idx="65">
                  <c:v>0.54513677865365007</c:v>
                </c:pt>
                <c:pt idx="66">
                  <c:v>0.54684581797264864</c:v>
                </c:pt>
                <c:pt idx="67">
                  <c:v>0.54684581797264864</c:v>
                </c:pt>
                <c:pt idx="68">
                  <c:v>0.54828589872273437</c:v>
                </c:pt>
                <c:pt idx="69">
                  <c:v>0.54828589872273437</c:v>
                </c:pt>
                <c:pt idx="70">
                  <c:v>0.54986017437055124</c:v>
                </c:pt>
                <c:pt idx="71">
                  <c:v>0.54986017437055124</c:v>
                </c:pt>
                <c:pt idx="72">
                  <c:v>0.55102246111202757</c:v>
                </c:pt>
                <c:pt idx="73">
                  <c:v>0.55102246111202757</c:v>
                </c:pt>
                <c:pt idx="74">
                  <c:v>0.55224840189792157</c:v>
                </c:pt>
                <c:pt idx="75">
                  <c:v>0.55224840189792157</c:v>
                </c:pt>
                <c:pt idx="76">
                  <c:v>0.55365725932486765</c:v>
                </c:pt>
                <c:pt idx="77">
                  <c:v>0.55365725932486765</c:v>
                </c:pt>
                <c:pt idx="78">
                  <c:v>0.55517866567251373</c:v>
                </c:pt>
                <c:pt idx="79">
                  <c:v>0.55517866567251373</c:v>
                </c:pt>
                <c:pt idx="80">
                  <c:v>0.55677701227242715</c:v>
                </c:pt>
                <c:pt idx="81">
                  <c:v>0.55677701227242715</c:v>
                </c:pt>
                <c:pt idx="82">
                  <c:v>0.55827081876174089</c:v>
                </c:pt>
                <c:pt idx="83">
                  <c:v>0.55827081876174089</c:v>
                </c:pt>
                <c:pt idx="84">
                  <c:v>0.55944284272437772</c:v>
                </c:pt>
                <c:pt idx="85">
                  <c:v>0.55944284272437772</c:v>
                </c:pt>
                <c:pt idx="86">
                  <c:v>0.56093236994822027</c:v>
                </c:pt>
                <c:pt idx="87">
                  <c:v>0.56093236994822027</c:v>
                </c:pt>
                <c:pt idx="88">
                  <c:v>0.56245280433036449</c:v>
                </c:pt>
                <c:pt idx="89">
                  <c:v>0.56245280433036449</c:v>
                </c:pt>
                <c:pt idx="90">
                  <c:v>0.56378679432677825</c:v>
                </c:pt>
                <c:pt idx="91">
                  <c:v>0.56378679432677825</c:v>
                </c:pt>
                <c:pt idx="92">
                  <c:v>0.56530950747452346</c:v>
                </c:pt>
                <c:pt idx="93">
                  <c:v>0.56530950747452346</c:v>
                </c:pt>
                <c:pt idx="94">
                  <c:v>0.56672626369894663</c:v>
                </c:pt>
                <c:pt idx="95">
                  <c:v>0.56672626369894663</c:v>
                </c:pt>
                <c:pt idx="96">
                  <c:v>0.56820758232488344</c:v>
                </c:pt>
                <c:pt idx="97">
                  <c:v>0.56820758232488344</c:v>
                </c:pt>
                <c:pt idx="98">
                  <c:v>0.56965365732765583</c:v>
                </c:pt>
                <c:pt idx="99">
                  <c:v>0.56965365732765583</c:v>
                </c:pt>
                <c:pt idx="100">
                  <c:v>0.57116558891773228</c:v>
                </c:pt>
                <c:pt idx="101">
                  <c:v>0.57116558891773228</c:v>
                </c:pt>
                <c:pt idx="102">
                  <c:v>0.57251874322616059</c:v>
                </c:pt>
                <c:pt idx="103">
                  <c:v>0.57251874322616059</c:v>
                </c:pt>
                <c:pt idx="104">
                  <c:v>0.57384979277034764</c:v>
                </c:pt>
                <c:pt idx="105">
                  <c:v>0.57384979277034764</c:v>
                </c:pt>
                <c:pt idx="106">
                  <c:v>0.57516911985773556</c:v>
                </c:pt>
                <c:pt idx="107">
                  <c:v>0.57516911985773556</c:v>
                </c:pt>
                <c:pt idx="108">
                  <c:v>0.57645570389855161</c:v>
                </c:pt>
                <c:pt idx="109">
                  <c:v>0.57645570389855161</c:v>
                </c:pt>
                <c:pt idx="110">
                  <c:v>0.5779426518582077</c:v>
                </c:pt>
                <c:pt idx="111">
                  <c:v>0.5779426518582077</c:v>
                </c:pt>
                <c:pt idx="112">
                  <c:v>0.57974282895247764</c:v>
                </c:pt>
                <c:pt idx="113">
                  <c:v>0.57974282895247764</c:v>
                </c:pt>
                <c:pt idx="114">
                  <c:v>0.58141462075158368</c:v>
                </c:pt>
                <c:pt idx="115">
                  <c:v>0.58141462075158368</c:v>
                </c:pt>
                <c:pt idx="116">
                  <c:v>0.58291940021956723</c:v>
                </c:pt>
                <c:pt idx="117">
                  <c:v>0.58291940021956723</c:v>
                </c:pt>
                <c:pt idx="118">
                  <c:v>0.58444690818621337</c:v>
                </c:pt>
                <c:pt idx="119">
                  <c:v>0.58444690818621337</c:v>
                </c:pt>
                <c:pt idx="120">
                  <c:v>0.58600139171493337</c:v>
                </c:pt>
                <c:pt idx="121">
                  <c:v>0.58600139171493337</c:v>
                </c:pt>
                <c:pt idx="122">
                  <c:v>0.58735881244276245</c:v>
                </c:pt>
                <c:pt idx="123">
                  <c:v>0.58735881244276245</c:v>
                </c:pt>
                <c:pt idx="124">
                  <c:v>0.58869769134389682</c:v>
                </c:pt>
                <c:pt idx="125">
                  <c:v>0.58869769134389682</c:v>
                </c:pt>
                <c:pt idx="126">
                  <c:v>0.58964335732429662</c:v>
                </c:pt>
                <c:pt idx="127">
                  <c:v>0.58964335732429662</c:v>
                </c:pt>
                <c:pt idx="128">
                  <c:v>0.5904805144590336</c:v>
                </c:pt>
                <c:pt idx="129">
                  <c:v>0.5904805144590336</c:v>
                </c:pt>
                <c:pt idx="130">
                  <c:v>0.59162126370991264</c:v>
                </c:pt>
                <c:pt idx="131">
                  <c:v>0.59162126370991264</c:v>
                </c:pt>
                <c:pt idx="132">
                  <c:v>0.59277157916923862</c:v>
                </c:pt>
                <c:pt idx="133">
                  <c:v>0.59277157916923862</c:v>
                </c:pt>
                <c:pt idx="134">
                  <c:v>0.59412368119594128</c:v>
                </c:pt>
                <c:pt idx="135">
                  <c:v>0.59412368119594128</c:v>
                </c:pt>
                <c:pt idx="136">
                  <c:v>0.59542808662914293</c:v>
                </c:pt>
                <c:pt idx="137">
                  <c:v>0.59542808662914293</c:v>
                </c:pt>
                <c:pt idx="138">
                  <c:v>0.5968554878880814</c:v>
                </c:pt>
                <c:pt idx="139">
                  <c:v>0.5968554878880814</c:v>
                </c:pt>
                <c:pt idx="140">
                  <c:v>0.5968554878880814</c:v>
                </c:pt>
              </c:numCache>
            </c:numRef>
          </c:val>
        </c:ser>
        <c:ser>
          <c:idx val="1"/>
          <c:order val="1"/>
          <c:tx>
            <c:v>RCP8.5 PQ Fished</c:v>
          </c:tx>
          <c:spPr>
            <a:solidFill>
              <a:srgbClr val="A50021">
                <a:alpha val="50000"/>
              </a:srgbClr>
            </a:solidFill>
            <a:ln w="63500">
              <a:solidFill>
                <a:srgbClr val="A50021"/>
              </a:solidFill>
            </a:ln>
          </c:spPr>
          <c:cat>
            <c:numRef>
              <c:f>'How quick to dissolve'!$AL$6:$AL$146</c:f>
              <c:numCache>
                <c:formatCode>General</c:formatCode>
                <c:ptCount val="141"/>
                <c:pt idx="0">
                  <c:v>2010</c:v>
                </c:pt>
                <c:pt idx="2">
                  <c:v>2011</c:v>
                </c:pt>
                <c:pt idx="4">
                  <c:v>2012</c:v>
                </c:pt>
                <c:pt idx="6">
                  <c:v>2013</c:v>
                </c:pt>
                <c:pt idx="8">
                  <c:v>2014</c:v>
                </c:pt>
                <c:pt idx="10">
                  <c:v>2015</c:v>
                </c:pt>
                <c:pt idx="12">
                  <c:v>2016</c:v>
                </c:pt>
                <c:pt idx="14">
                  <c:v>2017</c:v>
                </c:pt>
                <c:pt idx="16">
                  <c:v>2018</c:v>
                </c:pt>
                <c:pt idx="18">
                  <c:v>2019</c:v>
                </c:pt>
                <c:pt idx="20">
                  <c:v>2020</c:v>
                </c:pt>
                <c:pt idx="22">
                  <c:v>2021</c:v>
                </c:pt>
                <c:pt idx="24">
                  <c:v>2022</c:v>
                </c:pt>
                <c:pt idx="26">
                  <c:v>2023</c:v>
                </c:pt>
                <c:pt idx="28">
                  <c:v>2024</c:v>
                </c:pt>
                <c:pt idx="30">
                  <c:v>2025</c:v>
                </c:pt>
                <c:pt idx="32">
                  <c:v>2026</c:v>
                </c:pt>
                <c:pt idx="34">
                  <c:v>2027</c:v>
                </c:pt>
                <c:pt idx="36">
                  <c:v>2028</c:v>
                </c:pt>
                <c:pt idx="38">
                  <c:v>2029</c:v>
                </c:pt>
                <c:pt idx="40">
                  <c:v>2030</c:v>
                </c:pt>
                <c:pt idx="42">
                  <c:v>2031</c:v>
                </c:pt>
                <c:pt idx="44">
                  <c:v>2032</c:v>
                </c:pt>
                <c:pt idx="46">
                  <c:v>2033</c:v>
                </c:pt>
                <c:pt idx="48">
                  <c:v>2034</c:v>
                </c:pt>
                <c:pt idx="50">
                  <c:v>2035</c:v>
                </c:pt>
                <c:pt idx="52">
                  <c:v>2036</c:v>
                </c:pt>
                <c:pt idx="54">
                  <c:v>2037</c:v>
                </c:pt>
                <c:pt idx="56">
                  <c:v>2038</c:v>
                </c:pt>
                <c:pt idx="58">
                  <c:v>2039</c:v>
                </c:pt>
                <c:pt idx="60">
                  <c:v>2040</c:v>
                </c:pt>
                <c:pt idx="62">
                  <c:v>2041</c:v>
                </c:pt>
                <c:pt idx="64">
                  <c:v>2042</c:v>
                </c:pt>
                <c:pt idx="66">
                  <c:v>2043</c:v>
                </c:pt>
                <c:pt idx="68">
                  <c:v>2044</c:v>
                </c:pt>
                <c:pt idx="70">
                  <c:v>2045</c:v>
                </c:pt>
                <c:pt idx="72">
                  <c:v>2046</c:v>
                </c:pt>
                <c:pt idx="74">
                  <c:v>2047</c:v>
                </c:pt>
                <c:pt idx="76">
                  <c:v>2048</c:v>
                </c:pt>
                <c:pt idx="78">
                  <c:v>2049</c:v>
                </c:pt>
                <c:pt idx="80">
                  <c:v>2050</c:v>
                </c:pt>
                <c:pt idx="82">
                  <c:v>2051</c:v>
                </c:pt>
                <c:pt idx="84">
                  <c:v>2052</c:v>
                </c:pt>
                <c:pt idx="86">
                  <c:v>2053</c:v>
                </c:pt>
                <c:pt idx="88">
                  <c:v>2054</c:v>
                </c:pt>
                <c:pt idx="90">
                  <c:v>2055</c:v>
                </c:pt>
                <c:pt idx="92">
                  <c:v>2056</c:v>
                </c:pt>
                <c:pt idx="94">
                  <c:v>2057</c:v>
                </c:pt>
                <c:pt idx="96">
                  <c:v>2058</c:v>
                </c:pt>
                <c:pt idx="98">
                  <c:v>2059</c:v>
                </c:pt>
                <c:pt idx="100">
                  <c:v>2060</c:v>
                </c:pt>
                <c:pt idx="102">
                  <c:v>2061</c:v>
                </c:pt>
                <c:pt idx="104">
                  <c:v>2062</c:v>
                </c:pt>
                <c:pt idx="106">
                  <c:v>2063</c:v>
                </c:pt>
                <c:pt idx="108">
                  <c:v>2064</c:v>
                </c:pt>
                <c:pt idx="110">
                  <c:v>2065</c:v>
                </c:pt>
                <c:pt idx="112">
                  <c:v>2066</c:v>
                </c:pt>
                <c:pt idx="114">
                  <c:v>2067</c:v>
                </c:pt>
                <c:pt idx="116">
                  <c:v>2068</c:v>
                </c:pt>
                <c:pt idx="118">
                  <c:v>2069</c:v>
                </c:pt>
                <c:pt idx="120">
                  <c:v>2070</c:v>
                </c:pt>
                <c:pt idx="122">
                  <c:v>2071</c:v>
                </c:pt>
                <c:pt idx="124">
                  <c:v>2072</c:v>
                </c:pt>
                <c:pt idx="126">
                  <c:v>2073</c:v>
                </c:pt>
                <c:pt idx="128">
                  <c:v>2074</c:v>
                </c:pt>
                <c:pt idx="130">
                  <c:v>2075</c:v>
                </c:pt>
                <c:pt idx="132">
                  <c:v>2076</c:v>
                </c:pt>
                <c:pt idx="134">
                  <c:v>2077</c:v>
                </c:pt>
                <c:pt idx="136">
                  <c:v>2078</c:v>
                </c:pt>
                <c:pt idx="138">
                  <c:v>2079</c:v>
                </c:pt>
                <c:pt idx="140">
                  <c:v>2080</c:v>
                </c:pt>
              </c:numCache>
            </c:numRef>
          </c:cat>
          <c:val>
            <c:numRef>
              <c:f>'How quick to dissolve'!$AG$6:$AG$146</c:f>
              <c:numCache>
                <c:formatCode>General</c:formatCode>
                <c:ptCount val="141"/>
                <c:pt idx="0">
                  <c:v>0.49878935423905907</c:v>
                </c:pt>
                <c:pt idx="1">
                  <c:v>0.49878935423905907</c:v>
                </c:pt>
                <c:pt idx="2">
                  <c:v>0.49834004577410235</c:v>
                </c:pt>
                <c:pt idx="3">
                  <c:v>0.49834004577410235</c:v>
                </c:pt>
                <c:pt idx="4">
                  <c:v>0.49784628617609611</c:v>
                </c:pt>
                <c:pt idx="5">
                  <c:v>0.49784628617609611</c:v>
                </c:pt>
                <c:pt idx="6">
                  <c:v>0.49707674164718241</c:v>
                </c:pt>
                <c:pt idx="7">
                  <c:v>0.49707674164718241</c:v>
                </c:pt>
                <c:pt idx="8">
                  <c:v>0.49588694988988624</c:v>
                </c:pt>
                <c:pt idx="9">
                  <c:v>0.49588694988988624</c:v>
                </c:pt>
                <c:pt idx="10">
                  <c:v>0.49502010411903913</c:v>
                </c:pt>
                <c:pt idx="11">
                  <c:v>0.49502010411903913</c:v>
                </c:pt>
                <c:pt idx="12">
                  <c:v>0.49438990134207778</c:v>
                </c:pt>
                <c:pt idx="13">
                  <c:v>0.49438990134207778</c:v>
                </c:pt>
                <c:pt idx="14">
                  <c:v>0.49355757689241886</c:v>
                </c:pt>
                <c:pt idx="15">
                  <c:v>0.49355757689241886</c:v>
                </c:pt>
                <c:pt idx="16">
                  <c:v>0.49268307748212636</c:v>
                </c:pt>
                <c:pt idx="17">
                  <c:v>0.49268307748212636</c:v>
                </c:pt>
                <c:pt idx="18">
                  <c:v>0.4917980535548474</c:v>
                </c:pt>
                <c:pt idx="19">
                  <c:v>0.4917980535548474</c:v>
                </c:pt>
                <c:pt idx="20">
                  <c:v>0.49107077208256183</c:v>
                </c:pt>
                <c:pt idx="21">
                  <c:v>0.49107077208256183</c:v>
                </c:pt>
                <c:pt idx="22">
                  <c:v>0.49051334271261382</c:v>
                </c:pt>
                <c:pt idx="23">
                  <c:v>0.49051334271261382</c:v>
                </c:pt>
                <c:pt idx="24">
                  <c:v>0.48988684664144233</c:v>
                </c:pt>
                <c:pt idx="25">
                  <c:v>0.48988684664144233</c:v>
                </c:pt>
                <c:pt idx="26">
                  <c:v>0.4891972966775413</c:v>
                </c:pt>
                <c:pt idx="27">
                  <c:v>0.4891972966775413</c:v>
                </c:pt>
                <c:pt idx="28">
                  <c:v>0.48825903811533444</c:v>
                </c:pt>
                <c:pt idx="29">
                  <c:v>0.48825903811533444</c:v>
                </c:pt>
                <c:pt idx="30">
                  <c:v>0.48774040387590961</c:v>
                </c:pt>
                <c:pt idx="31">
                  <c:v>0.48774040387590961</c:v>
                </c:pt>
                <c:pt idx="32">
                  <c:v>0.48685884057054374</c:v>
                </c:pt>
                <c:pt idx="33">
                  <c:v>0.48685884057054374</c:v>
                </c:pt>
                <c:pt idx="34">
                  <c:v>0.48612792324989218</c:v>
                </c:pt>
                <c:pt idx="35">
                  <c:v>0.48612792324989218</c:v>
                </c:pt>
                <c:pt idx="36">
                  <c:v>0.48537591322593865</c:v>
                </c:pt>
                <c:pt idx="37">
                  <c:v>0.48537591322593865</c:v>
                </c:pt>
                <c:pt idx="38">
                  <c:v>0.4844392334834326</c:v>
                </c:pt>
                <c:pt idx="39">
                  <c:v>0.4844392334834326</c:v>
                </c:pt>
                <c:pt idx="40">
                  <c:v>0.48347335136663488</c:v>
                </c:pt>
                <c:pt idx="41">
                  <c:v>0.48347335136663488</c:v>
                </c:pt>
                <c:pt idx="42">
                  <c:v>0.48285843934338407</c:v>
                </c:pt>
                <c:pt idx="43">
                  <c:v>0.48285843934338407</c:v>
                </c:pt>
                <c:pt idx="44">
                  <c:v>0.48192226529620286</c:v>
                </c:pt>
                <c:pt idx="45">
                  <c:v>0.48192226529620286</c:v>
                </c:pt>
                <c:pt idx="46">
                  <c:v>0.48099546061886611</c:v>
                </c:pt>
                <c:pt idx="47">
                  <c:v>0.48099546061886611</c:v>
                </c:pt>
                <c:pt idx="48">
                  <c:v>0.48012319423911781</c:v>
                </c:pt>
                <c:pt idx="49">
                  <c:v>0.48012319423911781</c:v>
                </c:pt>
                <c:pt idx="50">
                  <c:v>0.47900672403663608</c:v>
                </c:pt>
                <c:pt idx="51">
                  <c:v>0.47900672403663608</c:v>
                </c:pt>
                <c:pt idx="52">
                  <c:v>0.47786948101842475</c:v>
                </c:pt>
                <c:pt idx="53">
                  <c:v>0.47786948101842475</c:v>
                </c:pt>
                <c:pt idx="54">
                  <c:v>0.47674671267605478</c:v>
                </c:pt>
                <c:pt idx="55">
                  <c:v>0.47674671267605478</c:v>
                </c:pt>
                <c:pt idx="56">
                  <c:v>0.47532447941292477</c:v>
                </c:pt>
                <c:pt idx="57">
                  <c:v>0.47532447941292477</c:v>
                </c:pt>
                <c:pt idx="58">
                  <c:v>0.47377381692226994</c:v>
                </c:pt>
                <c:pt idx="59">
                  <c:v>0.47377381692226994</c:v>
                </c:pt>
                <c:pt idx="60">
                  <c:v>0.47240874406781991</c:v>
                </c:pt>
                <c:pt idx="61">
                  <c:v>0.47240874406781991</c:v>
                </c:pt>
                <c:pt idx="62">
                  <c:v>0.47095325316339759</c:v>
                </c:pt>
                <c:pt idx="63">
                  <c:v>0.47095325316339759</c:v>
                </c:pt>
                <c:pt idx="64">
                  <c:v>0.46922095900297167</c:v>
                </c:pt>
                <c:pt idx="65">
                  <c:v>0.46922095900297167</c:v>
                </c:pt>
                <c:pt idx="66">
                  <c:v>0.46724115192683274</c:v>
                </c:pt>
                <c:pt idx="67">
                  <c:v>0.46724115192683274</c:v>
                </c:pt>
                <c:pt idx="68">
                  <c:v>0.46550011311331541</c:v>
                </c:pt>
                <c:pt idx="69">
                  <c:v>0.46550011311331541</c:v>
                </c:pt>
                <c:pt idx="70">
                  <c:v>0.46361045439456083</c:v>
                </c:pt>
                <c:pt idx="71">
                  <c:v>0.46361045439456083</c:v>
                </c:pt>
                <c:pt idx="72">
                  <c:v>0.46166645844384341</c:v>
                </c:pt>
                <c:pt idx="73">
                  <c:v>0.46166645844384341</c:v>
                </c:pt>
                <c:pt idx="74">
                  <c:v>0.45969626564473182</c:v>
                </c:pt>
                <c:pt idx="75">
                  <c:v>0.45969626564473182</c:v>
                </c:pt>
                <c:pt idx="76">
                  <c:v>0.45754705848009719</c:v>
                </c:pt>
                <c:pt idx="77">
                  <c:v>0.45754705848009719</c:v>
                </c:pt>
                <c:pt idx="78">
                  <c:v>0.45567384693956081</c:v>
                </c:pt>
                <c:pt idx="79">
                  <c:v>0.45567384693956081</c:v>
                </c:pt>
                <c:pt idx="80">
                  <c:v>0.4534923958242994</c:v>
                </c:pt>
                <c:pt idx="81">
                  <c:v>0.4534923958242994</c:v>
                </c:pt>
                <c:pt idx="82">
                  <c:v>0.45148617664884488</c:v>
                </c:pt>
                <c:pt idx="83">
                  <c:v>0.45148617664884488</c:v>
                </c:pt>
                <c:pt idx="84">
                  <c:v>0.44948888365088008</c:v>
                </c:pt>
                <c:pt idx="85">
                  <c:v>0.44948888365088008</c:v>
                </c:pt>
                <c:pt idx="86">
                  <c:v>0.44724303015018979</c:v>
                </c:pt>
                <c:pt idx="87">
                  <c:v>0.44724303015018979</c:v>
                </c:pt>
                <c:pt idx="88">
                  <c:v>0.44504705448696175</c:v>
                </c:pt>
                <c:pt idx="89">
                  <c:v>0.44504705448696175</c:v>
                </c:pt>
                <c:pt idx="90">
                  <c:v>0.44229250518198432</c:v>
                </c:pt>
                <c:pt idx="91">
                  <c:v>0.44229250518198432</c:v>
                </c:pt>
                <c:pt idx="92">
                  <c:v>0.43976993929426372</c:v>
                </c:pt>
                <c:pt idx="93">
                  <c:v>0.43976993929426372</c:v>
                </c:pt>
                <c:pt idx="94">
                  <c:v>0.43747269145570411</c:v>
                </c:pt>
                <c:pt idx="95">
                  <c:v>0.43747269145570411</c:v>
                </c:pt>
                <c:pt idx="96">
                  <c:v>0.43501598139591957</c:v>
                </c:pt>
                <c:pt idx="97">
                  <c:v>0.43501598139591957</c:v>
                </c:pt>
                <c:pt idx="98">
                  <c:v>0.43257841285597215</c:v>
                </c:pt>
                <c:pt idx="99">
                  <c:v>0.43257841285597215</c:v>
                </c:pt>
                <c:pt idx="100">
                  <c:v>0.4297310715788808</c:v>
                </c:pt>
                <c:pt idx="101">
                  <c:v>0.4297310715788808</c:v>
                </c:pt>
                <c:pt idx="102">
                  <c:v>0.42690673312635657</c:v>
                </c:pt>
                <c:pt idx="103">
                  <c:v>0.42690673312635657</c:v>
                </c:pt>
                <c:pt idx="104">
                  <c:v>0.423898101330272</c:v>
                </c:pt>
                <c:pt idx="105">
                  <c:v>0.423898101330272</c:v>
                </c:pt>
                <c:pt idx="106">
                  <c:v>0.42071216857278332</c:v>
                </c:pt>
                <c:pt idx="107">
                  <c:v>0.42071216857278332</c:v>
                </c:pt>
                <c:pt idx="108">
                  <c:v>0.41770050054940788</c:v>
                </c:pt>
                <c:pt idx="109">
                  <c:v>0.41770050054940788</c:v>
                </c:pt>
                <c:pt idx="110">
                  <c:v>0.41406042271981142</c:v>
                </c:pt>
                <c:pt idx="111">
                  <c:v>0.41406042271981142</c:v>
                </c:pt>
                <c:pt idx="112">
                  <c:v>0.41096730049713104</c:v>
                </c:pt>
                <c:pt idx="113">
                  <c:v>0.41096730049713104</c:v>
                </c:pt>
                <c:pt idx="114">
                  <c:v>0.40735574833185006</c:v>
                </c:pt>
                <c:pt idx="115">
                  <c:v>0.40735574833185006</c:v>
                </c:pt>
                <c:pt idx="116">
                  <c:v>0.40416273793515978</c:v>
                </c:pt>
                <c:pt idx="117">
                  <c:v>0.40416273793515978</c:v>
                </c:pt>
                <c:pt idx="118">
                  <c:v>0.40099201337001011</c:v>
                </c:pt>
                <c:pt idx="119">
                  <c:v>0.40099201337001011</c:v>
                </c:pt>
                <c:pt idx="120">
                  <c:v>0.39731861424935699</c:v>
                </c:pt>
                <c:pt idx="121">
                  <c:v>0.39731861424935699</c:v>
                </c:pt>
                <c:pt idx="122">
                  <c:v>0.39362302114935743</c:v>
                </c:pt>
                <c:pt idx="123">
                  <c:v>0.39362302114935743</c:v>
                </c:pt>
                <c:pt idx="124">
                  <c:v>0.38981647509806783</c:v>
                </c:pt>
                <c:pt idx="125">
                  <c:v>0.38981647509806783</c:v>
                </c:pt>
                <c:pt idx="126">
                  <c:v>0.38632316760288776</c:v>
                </c:pt>
                <c:pt idx="127">
                  <c:v>0.38632316760288776</c:v>
                </c:pt>
                <c:pt idx="128">
                  <c:v>0.38220857231228539</c:v>
                </c:pt>
                <c:pt idx="129">
                  <c:v>0.38220857231228539</c:v>
                </c:pt>
                <c:pt idx="130">
                  <c:v>0.37842928389971886</c:v>
                </c:pt>
                <c:pt idx="131">
                  <c:v>0.37842928389971886</c:v>
                </c:pt>
                <c:pt idx="132">
                  <c:v>0.37494211232115032</c:v>
                </c:pt>
                <c:pt idx="133">
                  <c:v>0.37494211232115032</c:v>
                </c:pt>
                <c:pt idx="134">
                  <c:v>0.37116865957022088</c:v>
                </c:pt>
                <c:pt idx="135">
                  <c:v>0.37116865957022088</c:v>
                </c:pt>
                <c:pt idx="136">
                  <c:v>0.36734085348154638</c:v>
                </c:pt>
                <c:pt idx="137">
                  <c:v>0.36734085348154638</c:v>
                </c:pt>
                <c:pt idx="138">
                  <c:v>0.36377658276909602</c:v>
                </c:pt>
                <c:pt idx="139">
                  <c:v>0.36377658276909602</c:v>
                </c:pt>
                <c:pt idx="140">
                  <c:v>0.36377658276909602</c:v>
                </c:pt>
              </c:numCache>
            </c:numRef>
          </c:val>
        </c:ser>
        <c:ser>
          <c:idx val="3"/>
          <c:order val="2"/>
          <c:tx>
            <c:v>RCP2.6 HQ + urchins</c:v>
          </c:tx>
          <c:spPr>
            <a:solidFill>
              <a:srgbClr val="7030A0">
                <a:alpha val="50000"/>
              </a:srgbClr>
            </a:solidFill>
            <a:ln w="63500">
              <a:solidFill>
                <a:srgbClr val="7030A0"/>
              </a:solidFill>
            </a:ln>
          </c:spPr>
          <c:cat>
            <c:numRef>
              <c:f>'How quick to dissolve'!$AL$6:$AL$146</c:f>
              <c:numCache>
                <c:formatCode>General</c:formatCode>
                <c:ptCount val="141"/>
                <c:pt idx="0">
                  <c:v>2010</c:v>
                </c:pt>
                <c:pt idx="2">
                  <c:v>2011</c:v>
                </c:pt>
                <c:pt idx="4">
                  <c:v>2012</c:v>
                </c:pt>
                <c:pt idx="6">
                  <c:v>2013</c:v>
                </c:pt>
                <c:pt idx="8">
                  <c:v>2014</c:v>
                </c:pt>
                <c:pt idx="10">
                  <c:v>2015</c:v>
                </c:pt>
                <c:pt idx="12">
                  <c:v>2016</c:v>
                </c:pt>
                <c:pt idx="14">
                  <c:v>2017</c:v>
                </c:pt>
                <c:pt idx="16">
                  <c:v>2018</c:v>
                </c:pt>
                <c:pt idx="18">
                  <c:v>2019</c:v>
                </c:pt>
                <c:pt idx="20">
                  <c:v>2020</c:v>
                </c:pt>
                <c:pt idx="22">
                  <c:v>2021</c:v>
                </c:pt>
                <c:pt idx="24">
                  <c:v>2022</c:v>
                </c:pt>
                <c:pt idx="26">
                  <c:v>2023</c:v>
                </c:pt>
                <c:pt idx="28">
                  <c:v>2024</c:v>
                </c:pt>
                <c:pt idx="30">
                  <c:v>2025</c:v>
                </c:pt>
                <c:pt idx="32">
                  <c:v>2026</c:v>
                </c:pt>
                <c:pt idx="34">
                  <c:v>2027</c:v>
                </c:pt>
                <c:pt idx="36">
                  <c:v>2028</c:v>
                </c:pt>
                <c:pt idx="38">
                  <c:v>2029</c:v>
                </c:pt>
                <c:pt idx="40">
                  <c:v>2030</c:v>
                </c:pt>
                <c:pt idx="42">
                  <c:v>2031</c:v>
                </c:pt>
                <c:pt idx="44">
                  <c:v>2032</c:v>
                </c:pt>
                <c:pt idx="46">
                  <c:v>2033</c:v>
                </c:pt>
                <c:pt idx="48">
                  <c:v>2034</c:v>
                </c:pt>
                <c:pt idx="50">
                  <c:v>2035</c:v>
                </c:pt>
                <c:pt idx="52">
                  <c:v>2036</c:v>
                </c:pt>
                <c:pt idx="54">
                  <c:v>2037</c:v>
                </c:pt>
                <c:pt idx="56">
                  <c:v>2038</c:v>
                </c:pt>
                <c:pt idx="58">
                  <c:v>2039</c:v>
                </c:pt>
                <c:pt idx="60">
                  <c:v>2040</c:v>
                </c:pt>
                <c:pt idx="62">
                  <c:v>2041</c:v>
                </c:pt>
                <c:pt idx="64">
                  <c:v>2042</c:v>
                </c:pt>
                <c:pt idx="66">
                  <c:v>2043</c:v>
                </c:pt>
                <c:pt idx="68">
                  <c:v>2044</c:v>
                </c:pt>
                <c:pt idx="70">
                  <c:v>2045</c:v>
                </c:pt>
                <c:pt idx="72">
                  <c:v>2046</c:v>
                </c:pt>
                <c:pt idx="74">
                  <c:v>2047</c:v>
                </c:pt>
                <c:pt idx="76">
                  <c:v>2048</c:v>
                </c:pt>
                <c:pt idx="78">
                  <c:v>2049</c:v>
                </c:pt>
                <c:pt idx="80">
                  <c:v>2050</c:v>
                </c:pt>
                <c:pt idx="82">
                  <c:v>2051</c:v>
                </c:pt>
                <c:pt idx="84">
                  <c:v>2052</c:v>
                </c:pt>
                <c:pt idx="86">
                  <c:v>2053</c:v>
                </c:pt>
                <c:pt idx="88">
                  <c:v>2054</c:v>
                </c:pt>
                <c:pt idx="90">
                  <c:v>2055</c:v>
                </c:pt>
                <c:pt idx="92">
                  <c:v>2056</c:v>
                </c:pt>
                <c:pt idx="94">
                  <c:v>2057</c:v>
                </c:pt>
                <c:pt idx="96">
                  <c:v>2058</c:v>
                </c:pt>
                <c:pt idx="98">
                  <c:v>2059</c:v>
                </c:pt>
                <c:pt idx="100">
                  <c:v>2060</c:v>
                </c:pt>
                <c:pt idx="102">
                  <c:v>2061</c:v>
                </c:pt>
                <c:pt idx="104">
                  <c:v>2062</c:v>
                </c:pt>
                <c:pt idx="106">
                  <c:v>2063</c:v>
                </c:pt>
                <c:pt idx="108">
                  <c:v>2064</c:v>
                </c:pt>
                <c:pt idx="110">
                  <c:v>2065</c:v>
                </c:pt>
                <c:pt idx="112">
                  <c:v>2066</c:v>
                </c:pt>
                <c:pt idx="114">
                  <c:v>2067</c:v>
                </c:pt>
                <c:pt idx="116">
                  <c:v>2068</c:v>
                </c:pt>
                <c:pt idx="118">
                  <c:v>2069</c:v>
                </c:pt>
                <c:pt idx="120">
                  <c:v>2070</c:v>
                </c:pt>
                <c:pt idx="122">
                  <c:v>2071</c:v>
                </c:pt>
                <c:pt idx="124">
                  <c:v>2072</c:v>
                </c:pt>
                <c:pt idx="126">
                  <c:v>2073</c:v>
                </c:pt>
                <c:pt idx="128">
                  <c:v>2074</c:v>
                </c:pt>
                <c:pt idx="130">
                  <c:v>2075</c:v>
                </c:pt>
                <c:pt idx="132">
                  <c:v>2076</c:v>
                </c:pt>
                <c:pt idx="134">
                  <c:v>2077</c:v>
                </c:pt>
                <c:pt idx="136">
                  <c:v>2078</c:v>
                </c:pt>
                <c:pt idx="138">
                  <c:v>2079</c:v>
                </c:pt>
                <c:pt idx="140">
                  <c:v>2080</c:v>
                </c:pt>
              </c:numCache>
            </c:numRef>
          </c:cat>
          <c:val>
            <c:numRef>
              <c:f>'How quick to dissolve'!$AK$6:$AK$146</c:f>
              <c:numCache>
                <c:formatCode>General</c:formatCode>
                <c:ptCount val="141"/>
                <c:pt idx="0">
                  <c:v>0.49748365836686753</c:v>
                </c:pt>
                <c:pt idx="1">
                  <c:v>0.49748365836686753</c:v>
                </c:pt>
                <c:pt idx="2">
                  <c:v>0.49512565266318354</c:v>
                </c:pt>
                <c:pt idx="3">
                  <c:v>0.49512565266318354</c:v>
                </c:pt>
                <c:pt idx="4">
                  <c:v>0.49250336281305912</c:v>
                </c:pt>
                <c:pt idx="5">
                  <c:v>0.49250336281305912</c:v>
                </c:pt>
                <c:pt idx="6">
                  <c:v>0.48968621108492555</c:v>
                </c:pt>
                <c:pt idx="7">
                  <c:v>0.48968621108492555</c:v>
                </c:pt>
                <c:pt idx="8">
                  <c:v>0.48706789073453088</c:v>
                </c:pt>
                <c:pt idx="9">
                  <c:v>0.48706789073453088</c:v>
                </c:pt>
                <c:pt idx="10">
                  <c:v>0.48418313781981787</c:v>
                </c:pt>
                <c:pt idx="11">
                  <c:v>0.48418313781981787</c:v>
                </c:pt>
                <c:pt idx="12">
                  <c:v>0.48113988350796782</c:v>
                </c:pt>
                <c:pt idx="13">
                  <c:v>0.48113988350796782</c:v>
                </c:pt>
                <c:pt idx="14">
                  <c:v>0.47789096161799455</c:v>
                </c:pt>
                <c:pt idx="15">
                  <c:v>0.47789096161799455</c:v>
                </c:pt>
                <c:pt idx="16">
                  <c:v>0.47520771300080145</c:v>
                </c:pt>
                <c:pt idx="17">
                  <c:v>0.47520771300080145</c:v>
                </c:pt>
                <c:pt idx="18">
                  <c:v>0.47281342740397081</c:v>
                </c:pt>
                <c:pt idx="19">
                  <c:v>0.47281342740397081</c:v>
                </c:pt>
                <c:pt idx="20">
                  <c:v>0.47033199637325884</c:v>
                </c:pt>
                <c:pt idx="21">
                  <c:v>0.47033199637325884</c:v>
                </c:pt>
                <c:pt idx="22">
                  <c:v>0.468097554253248</c:v>
                </c:pt>
                <c:pt idx="23">
                  <c:v>0.468097554253248</c:v>
                </c:pt>
                <c:pt idx="24">
                  <c:v>0.46573117371583655</c:v>
                </c:pt>
                <c:pt idx="25">
                  <c:v>0.46573117371583655</c:v>
                </c:pt>
                <c:pt idx="26">
                  <c:v>0.46327651598865927</c:v>
                </c:pt>
                <c:pt idx="27">
                  <c:v>0.46327651598865927</c:v>
                </c:pt>
                <c:pt idx="28">
                  <c:v>0.4603638167250359</c:v>
                </c:pt>
                <c:pt idx="29">
                  <c:v>0.4603638167250359</c:v>
                </c:pt>
                <c:pt idx="30">
                  <c:v>0.45707057665951206</c:v>
                </c:pt>
                <c:pt idx="31">
                  <c:v>0.45707057665951206</c:v>
                </c:pt>
                <c:pt idx="32">
                  <c:v>0.45356225088125368</c:v>
                </c:pt>
                <c:pt idx="33">
                  <c:v>0.45356225088125368</c:v>
                </c:pt>
                <c:pt idx="34">
                  <c:v>0.45032371096916701</c:v>
                </c:pt>
                <c:pt idx="35">
                  <c:v>0.45032371096916701</c:v>
                </c:pt>
                <c:pt idx="36">
                  <c:v>0.44701435574222143</c:v>
                </c:pt>
                <c:pt idx="37">
                  <c:v>0.44701435574222143</c:v>
                </c:pt>
                <c:pt idx="38">
                  <c:v>0.44385290578791198</c:v>
                </c:pt>
                <c:pt idx="39">
                  <c:v>0.44385290578791198</c:v>
                </c:pt>
                <c:pt idx="40">
                  <c:v>0.44093323278591595</c:v>
                </c:pt>
                <c:pt idx="41">
                  <c:v>0.44093323278591595</c:v>
                </c:pt>
                <c:pt idx="42">
                  <c:v>0.43735127290799725</c:v>
                </c:pt>
                <c:pt idx="43">
                  <c:v>0.43735127290799725</c:v>
                </c:pt>
                <c:pt idx="44">
                  <c:v>0.43408314971378892</c:v>
                </c:pt>
                <c:pt idx="45">
                  <c:v>0.43408314971378892</c:v>
                </c:pt>
                <c:pt idx="46">
                  <c:v>0.43099002174332468</c:v>
                </c:pt>
                <c:pt idx="47">
                  <c:v>0.43099002174332468</c:v>
                </c:pt>
                <c:pt idx="48">
                  <c:v>0.42810633324367414</c:v>
                </c:pt>
                <c:pt idx="49">
                  <c:v>0.42810633324367414</c:v>
                </c:pt>
                <c:pt idx="50">
                  <c:v>0.42500721281664317</c:v>
                </c:pt>
                <c:pt idx="51">
                  <c:v>0.42500721281664317</c:v>
                </c:pt>
                <c:pt idx="52">
                  <c:v>0.42201410466850531</c:v>
                </c:pt>
                <c:pt idx="53">
                  <c:v>0.42201410466850531</c:v>
                </c:pt>
                <c:pt idx="54">
                  <c:v>0.41879951591228348</c:v>
                </c:pt>
                <c:pt idx="55">
                  <c:v>0.41879951591228348</c:v>
                </c:pt>
                <c:pt idx="56">
                  <c:v>0.41545533956657266</c:v>
                </c:pt>
                <c:pt idx="57">
                  <c:v>0.41545533956657266</c:v>
                </c:pt>
                <c:pt idx="58">
                  <c:v>0.41185881561780641</c:v>
                </c:pt>
                <c:pt idx="59">
                  <c:v>0.41185881561780641</c:v>
                </c:pt>
                <c:pt idx="60">
                  <c:v>0.40867266254399282</c:v>
                </c:pt>
                <c:pt idx="61">
                  <c:v>0.40867266254399282</c:v>
                </c:pt>
                <c:pt idx="62">
                  <c:v>0.40542851761159932</c:v>
                </c:pt>
                <c:pt idx="63">
                  <c:v>0.40542851761159932</c:v>
                </c:pt>
                <c:pt idx="64">
                  <c:v>0.4022635210670093</c:v>
                </c:pt>
                <c:pt idx="65">
                  <c:v>0.4022635210670093</c:v>
                </c:pt>
                <c:pt idx="66">
                  <c:v>0.39925571113902253</c:v>
                </c:pt>
                <c:pt idx="67">
                  <c:v>0.39925571113902253</c:v>
                </c:pt>
                <c:pt idx="68">
                  <c:v>0.39641379642212082</c:v>
                </c:pt>
                <c:pt idx="69">
                  <c:v>0.39641379642212082</c:v>
                </c:pt>
                <c:pt idx="70">
                  <c:v>0.39352795537110935</c:v>
                </c:pt>
                <c:pt idx="71">
                  <c:v>0.39352795537110935</c:v>
                </c:pt>
                <c:pt idx="72">
                  <c:v>0.39053711811141306</c:v>
                </c:pt>
                <c:pt idx="73">
                  <c:v>0.39053711811141306</c:v>
                </c:pt>
                <c:pt idx="74">
                  <c:v>0.38784594164082675</c:v>
                </c:pt>
                <c:pt idx="75">
                  <c:v>0.38784594164082675</c:v>
                </c:pt>
                <c:pt idx="76">
                  <c:v>0.38531355971798315</c:v>
                </c:pt>
                <c:pt idx="77">
                  <c:v>0.38531355971798315</c:v>
                </c:pt>
                <c:pt idx="78">
                  <c:v>0.38268607177066616</c:v>
                </c:pt>
                <c:pt idx="79">
                  <c:v>0.38268607177066616</c:v>
                </c:pt>
                <c:pt idx="80">
                  <c:v>0.37977649889918946</c:v>
                </c:pt>
                <c:pt idx="81">
                  <c:v>0.37977649889918946</c:v>
                </c:pt>
                <c:pt idx="82">
                  <c:v>0.37693988695157732</c:v>
                </c:pt>
                <c:pt idx="83">
                  <c:v>0.37693988695157732</c:v>
                </c:pt>
                <c:pt idx="84">
                  <c:v>0.37408406586610154</c:v>
                </c:pt>
                <c:pt idx="85">
                  <c:v>0.37408406586610154</c:v>
                </c:pt>
                <c:pt idx="86">
                  <c:v>0.37115163312287952</c:v>
                </c:pt>
                <c:pt idx="87">
                  <c:v>0.37115163312287952</c:v>
                </c:pt>
                <c:pt idx="88">
                  <c:v>0.36846752847788017</c:v>
                </c:pt>
                <c:pt idx="89">
                  <c:v>0.36846752847788017</c:v>
                </c:pt>
                <c:pt idx="90">
                  <c:v>0.36562387645649691</c:v>
                </c:pt>
                <c:pt idx="91">
                  <c:v>0.36562387645649691</c:v>
                </c:pt>
                <c:pt idx="92">
                  <c:v>0.36303455982777155</c:v>
                </c:pt>
                <c:pt idx="93">
                  <c:v>0.36303455982777155</c:v>
                </c:pt>
                <c:pt idx="94">
                  <c:v>0.36008456609803952</c:v>
                </c:pt>
                <c:pt idx="95">
                  <c:v>0.36008456609803952</c:v>
                </c:pt>
                <c:pt idx="96">
                  <c:v>0.35745325811494388</c:v>
                </c:pt>
                <c:pt idx="97">
                  <c:v>0.35745325811494388</c:v>
                </c:pt>
                <c:pt idx="98">
                  <c:v>0.35482049499182283</c:v>
                </c:pt>
                <c:pt idx="99">
                  <c:v>0.35482049499182283</c:v>
                </c:pt>
                <c:pt idx="100">
                  <c:v>0.35216779813957882</c:v>
                </c:pt>
                <c:pt idx="101">
                  <c:v>0.35216779813957882</c:v>
                </c:pt>
                <c:pt idx="102">
                  <c:v>0.34953837728463155</c:v>
                </c:pt>
                <c:pt idx="103">
                  <c:v>0.34953837728463155</c:v>
                </c:pt>
                <c:pt idx="104">
                  <c:v>0.34687191280426566</c:v>
                </c:pt>
                <c:pt idx="105">
                  <c:v>0.34687191280426566</c:v>
                </c:pt>
                <c:pt idx="106">
                  <c:v>0.34414554522668922</c:v>
                </c:pt>
                <c:pt idx="107">
                  <c:v>0.34414554522668922</c:v>
                </c:pt>
                <c:pt idx="108">
                  <c:v>0.34124938310105057</c:v>
                </c:pt>
                <c:pt idx="109">
                  <c:v>0.34124938310105057</c:v>
                </c:pt>
                <c:pt idx="110">
                  <c:v>0.33850536134749493</c:v>
                </c:pt>
                <c:pt idx="111">
                  <c:v>0.33850536134749493</c:v>
                </c:pt>
                <c:pt idx="112">
                  <c:v>0.33574763591478873</c:v>
                </c:pt>
                <c:pt idx="113">
                  <c:v>0.33574763591478873</c:v>
                </c:pt>
                <c:pt idx="114">
                  <c:v>0.333055856632333</c:v>
                </c:pt>
                <c:pt idx="115">
                  <c:v>0.333055856632333</c:v>
                </c:pt>
                <c:pt idx="116">
                  <c:v>0.33050321649488135</c:v>
                </c:pt>
                <c:pt idx="117">
                  <c:v>0.33050321649488135</c:v>
                </c:pt>
                <c:pt idx="118">
                  <c:v>0.32804567187021505</c:v>
                </c:pt>
                <c:pt idx="119">
                  <c:v>0.32804567187021505</c:v>
                </c:pt>
                <c:pt idx="120">
                  <c:v>0.32543922425038047</c:v>
                </c:pt>
                <c:pt idx="121">
                  <c:v>0.32543922425038047</c:v>
                </c:pt>
                <c:pt idx="122">
                  <c:v>0.32255405691048195</c:v>
                </c:pt>
                <c:pt idx="123">
                  <c:v>0.32255405691048195</c:v>
                </c:pt>
                <c:pt idx="124">
                  <c:v>0.31983216501597922</c:v>
                </c:pt>
                <c:pt idx="125">
                  <c:v>0.31983216501597922</c:v>
                </c:pt>
                <c:pt idx="126">
                  <c:v>0.31667488232612612</c:v>
                </c:pt>
                <c:pt idx="127">
                  <c:v>0.31667488232612612</c:v>
                </c:pt>
                <c:pt idx="128">
                  <c:v>0.31364017589646903</c:v>
                </c:pt>
                <c:pt idx="129">
                  <c:v>0.31364017589646903</c:v>
                </c:pt>
                <c:pt idx="130">
                  <c:v>0.31062871576391538</c:v>
                </c:pt>
                <c:pt idx="131">
                  <c:v>0.31062871576391538</c:v>
                </c:pt>
                <c:pt idx="132">
                  <c:v>0.30755527225108936</c:v>
                </c:pt>
                <c:pt idx="133">
                  <c:v>0.30755527225108936</c:v>
                </c:pt>
                <c:pt idx="134">
                  <c:v>0.30471578780329106</c:v>
                </c:pt>
                <c:pt idx="135">
                  <c:v>0.30471578780329106</c:v>
                </c:pt>
                <c:pt idx="136">
                  <c:v>0.3022279027032273</c:v>
                </c:pt>
                <c:pt idx="137">
                  <c:v>0.3022279027032273</c:v>
                </c:pt>
                <c:pt idx="138">
                  <c:v>0.29974766185828089</c:v>
                </c:pt>
                <c:pt idx="139">
                  <c:v>0.29974766185828089</c:v>
                </c:pt>
                <c:pt idx="140">
                  <c:v>0.29974766185828089</c:v>
                </c:pt>
              </c:numCache>
            </c:numRef>
          </c:val>
        </c:ser>
        <c:ser>
          <c:idx val="2"/>
          <c:order val="3"/>
          <c:tx>
            <c:v>RCP8.5 PQ + urchins</c:v>
          </c:tx>
          <c:spPr>
            <a:solidFill>
              <a:srgbClr val="92D050">
                <a:alpha val="69804"/>
              </a:srgbClr>
            </a:solidFill>
            <a:ln w="63500">
              <a:solidFill>
                <a:srgbClr val="92D050"/>
              </a:solidFill>
            </a:ln>
          </c:spPr>
          <c:cat>
            <c:numRef>
              <c:f>'How quick to dissolve'!$AL$6:$AL$146</c:f>
              <c:numCache>
                <c:formatCode>General</c:formatCode>
                <c:ptCount val="141"/>
                <c:pt idx="0">
                  <c:v>2010</c:v>
                </c:pt>
                <c:pt idx="2">
                  <c:v>2011</c:v>
                </c:pt>
                <c:pt idx="4">
                  <c:v>2012</c:v>
                </c:pt>
                <c:pt idx="6">
                  <c:v>2013</c:v>
                </c:pt>
                <c:pt idx="8">
                  <c:v>2014</c:v>
                </c:pt>
                <c:pt idx="10">
                  <c:v>2015</c:v>
                </c:pt>
                <c:pt idx="12">
                  <c:v>2016</c:v>
                </c:pt>
                <c:pt idx="14">
                  <c:v>2017</c:v>
                </c:pt>
                <c:pt idx="16">
                  <c:v>2018</c:v>
                </c:pt>
                <c:pt idx="18">
                  <c:v>2019</c:v>
                </c:pt>
                <c:pt idx="20">
                  <c:v>2020</c:v>
                </c:pt>
                <c:pt idx="22">
                  <c:v>2021</c:v>
                </c:pt>
                <c:pt idx="24">
                  <c:v>2022</c:v>
                </c:pt>
                <c:pt idx="26">
                  <c:v>2023</c:v>
                </c:pt>
                <c:pt idx="28">
                  <c:v>2024</c:v>
                </c:pt>
                <c:pt idx="30">
                  <c:v>2025</c:v>
                </c:pt>
                <c:pt idx="32">
                  <c:v>2026</c:v>
                </c:pt>
                <c:pt idx="34">
                  <c:v>2027</c:v>
                </c:pt>
                <c:pt idx="36">
                  <c:v>2028</c:v>
                </c:pt>
                <c:pt idx="38">
                  <c:v>2029</c:v>
                </c:pt>
                <c:pt idx="40">
                  <c:v>2030</c:v>
                </c:pt>
                <c:pt idx="42">
                  <c:v>2031</c:v>
                </c:pt>
                <c:pt idx="44">
                  <c:v>2032</c:v>
                </c:pt>
                <c:pt idx="46">
                  <c:v>2033</c:v>
                </c:pt>
                <c:pt idx="48">
                  <c:v>2034</c:v>
                </c:pt>
                <c:pt idx="50">
                  <c:v>2035</c:v>
                </c:pt>
                <c:pt idx="52">
                  <c:v>2036</c:v>
                </c:pt>
                <c:pt idx="54">
                  <c:v>2037</c:v>
                </c:pt>
                <c:pt idx="56">
                  <c:v>2038</c:v>
                </c:pt>
                <c:pt idx="58">
                  <c:v>2039</c:v>
                </c:pt>
                <c:pt idx="60">
                  <c:v>2040</c:v>
                </c:pt>
                <c:pt idx="62">
                  <c:v>2041</c:v>
                </c:pt>
                <c:pt idx="64">
                  <c:v>2042</c:v>
                </c:pt>
                <c:pt idx="66">
                  <c:v>2043</c:v>
                </c:pt>
                <c:pt idx="68">
                  <c:v>2044</c:v>
                </c:pt>
                <c:pt idx="70">
                  <c:v>2045</c:v>
                </c:pt>
                <c:pt idx="72">
                  <c:v>2046</c:v>
                </c:pt>
                <c:pt idx="74">
                  <c:v>2047</c:v>
                </c:pt>
                <c:pt idx="76">
                  <c:v>2048</c:v>
                </c:pt>
                <c:pt idx="78">
                  <c:v>2049</c:v>
                </c:pt>
                <c:pt idx="80">
                  <c:v>2050</c:v>
                </c:pt>
                <c:pt idx="82">
                  <c:v>2051</c:v>
                </c:pt>
                <c:pt idx="84">
                  <c:v>2052</c:v>
                </c:pt>
                <c:pt idx="86">
                  <c:v>2053</c:v>
                </c:pt>
                <c:pt idx="88">
                  <c:v>2054</c:v>
                </c:pt>
                <c:pt idx="90">
                  <c:v>2055</c:v>
                </c:pt>
                <c:pt idx="92">
                  <c:v>2056</c:v>
                </c:pt>
                <c:pt idx="94">
                  <c:v>2057</c:v>
                </c:pt>
                <c:pt idx="96">
                  <c:v>2058</c:v>
                </c:pt>
                <c:pt idx="98">
                  <c:v>2059</c:v>
                </c:pt>
                <c:pt idx="100">
                  <c:v>2060</c:v>
                </c:pt>
                <c:pt idx="102">
                  <c:v>2061</c:v>
                </c:pt>
                <c:pt idx="104">
                  <c:v>2062</c:v>
                </c:pt>
                <c:pt idx="106">
                  <c:v>2063</c:v>
                </c:pt>
                <c:pt idx="108">
                  <c:v>2064</c:v>
                </c:pt>
                <c:pt idx="110">
                  <c:v>2065</c:v>
                </c:pt>
                <c:pt idx="112">
                  <c:v>2066</c:v>
                </c:pt>
                <c:pt idx="114">
                  <c:v>2067</c:v>
                </c:pt>
                <c:pt idx="116">
                  <c:v>2068</c:v>
                </c:pt>
                <c:pt idx="118">
                  <c:v>2069</c:v>
                </c:pt>
                <c:pt idx="120">
                  <c:v>2070</c:v>
                </c:pt>
                <c:pt idx="122">
                  <c:v>2071</c:v>
                </c:pt>
                <c:pt idx="124">
                  <c:v>2072</c:v>
                </c:pt>
                <c:pt idx="126">
                  <c:v>2073</c:v>
                </c:pt>
                <c:pt idx="128">
                  <c:v>2074</c:v>
                </c:pt>
                <c:pt idx="130">
                  <c:v>2075</c:v>
                </c:pt>
                <c:pt idx="132">
                  <c:v>2076</c:v>
                </c:pt>
                <c:pt idx="134">
                  <c:v>2077</c:v>
                </c:pt>
                <c:pt idx="136">
                  <c:v>2078</c:v>
                </c:pt>
                <c:pt idx="138">
                  <c:v>2079</c:v>
                </c:pt>
                <c:pt idx="140">
                  <c:v>2080</c:v>
                </c:pt>
              </c:numCache>
            </c:numRef>
          </c:cat>
          <c:val>
            <c:numRef>
              <c:f>'How quick to dissolve'!$AJ$6:$AJ$146</c:f>
              <c:numCache>
                <c:formatCode>General</c:formatCode>
                <c:ptCount val="141"/>
                <c:pt idx="0">
                  <c:v>0.4958174102641229</c:v>
                </c:pt>
                <c:pt idx="1">
                  <c:v>0.4958174102641229</c:v>
                </c:pt>
                <c:pt idx="2">
                  <c:v>0.49163504937367331</c:v>
                </c:pt>
                <c:pt idx="3">
                  <c:v>0.49163504937367331</c:v>
                </c:pt>
                <c:pt idx="4">
                  <c:v>0.48796452988866945</c:v>
                </c:pt>
                <c:pt idx="5">
                  <c:v>0.48796452988866945</c:v>
                </c:pt>
                <c:pt idx="6">
                  <c:v>0.48388279954854491</c:v>
                </c:pt>
                <c:pt idx="7">
                  <c:v>0.48388279954854491</c:v>
                </c:pt>
                <c:pt idx="8">
                  <c:v>0.47945865137880272</c:v>
                </c:pt>
                <c:pt idx="9">
                  <c:v>0.47945865137880272</c:v>
                </c:pt>
                <c:pt idx="10">
                  <c:v>0.47508833574279447</c:v>
                </c:pt>
                <c:pt idx="11">
                  <c:v>0.47508833574279447</c:v>
                </c:pt>
                <c:pt idx="12">
                  <c:v>0.47031708411163431</c:v>
                </c:pt>
                <c:pt idx="13">
                  <c:v>0.47031708411163431</c:v>
                </c:pt>
                <c:pt idx="14">
                  <c:v>0.46585256329374097</c:v>
                </c:pt>
                <c:pt idx="15">
                  <c:v>0.46585256329374097</c:v>
                </c:pt>
                <c:pt idx="16">
                  <c:v>0.46066110824110629</c:v>
                </c:pt>
                <c:pt idx="17">
                  <c:v>0.46066110824110629</c:v>
                </c:pt>
                <c:pt idx="18">
                  <c:v>0.45565452526520184</c:v>
                </c:pt>
                <c:pt idx="19">
                  <c:v>0.45565452526520184</c:v>
                </c:pt>
                <c:pt idx="20">
                  <c:v>0.45047441076153416</c:v>
                </c:pt>
                <c:pt idx="21">
                  <c:v>0.45047441076153416</c:v>
                </c:pt>
                <c:pt idx="22">
                  <c:v>0.44516275536706268</c:v>
                </c:pt>
                <c:pt idx="23">
                  <c:v>0.44516275536706268</c:v>
                </c:pt>
                <c:pt idx="24">
                  <c:v>0.43978345423777038</c:v>
                </c:pt>
                <c:pt idx="25">
                  <c:v>0.43978345423777038</c:v>
                </c:pt>
                <c:pt idx="26">
                  <c:v>0.43436023563488518</c:v>
                </c:pt>
                <c:pt idx="27">
                  <c:v>0.43436023563488518</c:v>
                </c:pt>
                <c:pt idx="28">
                  <c:v>0.42920469645793707</c:v>
                </c:pt>
                <c:pt idx="29">
                  <c:v>0.42920469645793707</c:v>
                </c:pt>
                <c:pt idx="30">
                  <c:v>0.42378892645783467</c:v>
                </c:pt>
                <c:pt idx="31">
                  <c:v>0.42378892645783467</c:v>
                </c:pt>
                <c:pt idx="32">
                  <c:v>0.41804796199512745</c:v>
                </c:pt>
                <c:pt idx="33">
                  <c:v>0.41804796199512745</c:v>
                </c:pt>
                <c:pt idx="34">
                  <c:v>0.41248258997709247</c:v>
                </c:pt>
                <c:pt idx="35">
                  <c:v>0.41248258997709247</c:v>
                </c:pt>
                <c:pt idx="36">
                  <c:v>0.40673971272463016</c:v>
                </c:pt>
                <c:pt idx="37">
                  <c:v>0.40673971272463016</c:v>
                </c:pt>
                <c:pt idx="38">
                  <c:v>0.40079171239765632</c:v>
                </c:pt>
                <c:pt idx="39">
                  <c:v>0.40079171239765632</c:v>
                </c:pt>
                <c:pt idx="40">
                  <c:v>0.39477090927070008</c:v>
                </c:pt>
                <c:pt idx="41">
                  <c:v>0.39477090927070008</c:v>
                </c:pt>
                <c:pt idx="42">
                  <c:v>0.38904454264707838</c:v>
                </c:pt>
                <c:pt idx="43">
                  <c:v>0.38904454264707838</c:v>
                </c:pt>
                <c:pt idx="44">
                  <c:v>0.38314578193354948</c:v>
                </c:pt>
                <c:pt idx="45">
                  <c:v>0.38314578193354948</c:v>
                </c:pt>
                <c:pt idx="46">
                  <c:v>0.37726085288575362</c:v>
                </c:pt>
                <c:pt idx="47">
                  <c:v>0.37726085288575362</c:v>
                </c:pt>
                <c:pt idx="48">
                  <c:v>0.37161583452611424</c:v>
                </c:pt>
                <c:pt idx="49">
                  <c:v>0.37161583452611424</c:v>
                </c:pt>
                <c:pt idx="50">
                  <c:v>0.36575171106380788</c:v>
                </c:pt>
                <c:pt idx="51">
                  <c:v>0.36575171106380788</c:v>
                </c:pt>
                <c:pt idx="52">
                  <c:v>0.35975543054091874</c:v>
                </c:pt>
                <c:pt idx="53">
                  <c:v>0.35975543054091874</c:v>
                </c:pt>
                <c:pt idx="54">
                  <c:v>0.35343539768847537</c:v>
                </c:pt>
                <c:pt idx="55">
                  <c:v>0.35343539768847537</c:v>
                </c:pt>
                <c:pt idx="56">
                  <c:v>0.34694212793835705</c:v>
                </c:pt>
                <c:pt idx="57">
                  <c:v>0.34694212793835705</c:v>
                </c:pt>
                <c:pt idx="58">
                  <c:v>0.34065410334060647</c:v>
                </c:pt>
                <c:pt idx="59">
                  <c:v>0.34065410334060647</c:v>
                </c:pt>
                <c:pt idx="60">
                  <c:v>0.33419650578297466</c:v>
                </c:pt>
                <c:pt idx="61">
                  <c:v>0.33419650578297466</c:v>
                </c:pt>
                <c:pt idx="62">
                  <c:v>0.327960563943336</c:v>
                </c:pt>
                <c:pt idx="63">
                  <c:v>0.327960563943336</c:v>
                </c:pt>
                <c:pt idx="64">
                  <c:v>0.32189392166464709</c:v>
                </c:pt>
                <c:pt idx="65">
                  <c:v>0.32189392166464709</c:v>
                </c:pt>
                <c:pt idx="66">
                  <c:v>0.31567188704552335</c:v>
                </c:pt>
                <c:pt idx="67">
                  <c:v>0.31567188704552335</c:v>
                </c:pt>
                <c:pt idx="68">
                  <c:v>0.30875748775919232</c:v>
                </c:pt>
                <c:pt idx="69">
                  <c:v>0.30875748775919232</c:v>
                </c:pt>
                <c:pt idx="70">
                  <c:v>0.30219372442563669</c:v>
                </c:pt>
                <c:pt idx="71">
                  <c:v>0.30219372442563669</c:v>
                </c:pt>
                <c:pt idx="72">
                  <c:v>0.29500274188012932</c:v>
                </c:pt>
                <c:pt idx="73">
                  <c:v>0.29500274188012932</c:v>
                </c:pt>
                <c:pt idx="74">
                  <c:v>0.28810568305659978</c:v>
                </c:pt>
                <c:pt idx="75">
                  <c:v>0.28810568305659978</c:v>
                </c:pt>
                <c:pt idx="76">
                  <c:v>0.28130478006868853</c:v>
                </c:pt>
                <c:pt idx="77">
                  <c:v>0.28130478006868853</c:v>
                </c:pt>
                <c:pt idx="78">
                  <c:v>0.27448641915287175</c:v>
                </c:pt>
                <c:pt idx="79">
                  <c:v>0.27448641915287175</c:v>
                </c:pt>
                <c:pt idx="80">
                  <c:v>0.26767346606210501</c:v>
                </c:pt>
                <c:pt idx="81">
                  <c:v>0.26767346606210501</c:v>
                </c:pt>
                <c:pt idx="82">
                  <c:v>0.26133180208160367</c:v>
                </c:pt>
                <c:pt idx="83">
                  <c:v>0.26133180208160367</c:v>
                </c:pt>
                <c:pt idx="84">
                  <c:v>0.25395207488581711</c:v>
                </c:pt>
                <c:pt idx="85">
                  <c:v>0.25395207488581711</c:v>
                </c:pt>
                <c:pt idx="86">
                  <c:v>0.24650049724910741</c:v>
                </c:pt>
                <c:pt idx="87">
                  <c:v>0.24650049724910741</c:v>
                </c:pt>
                <c:pt idx="88">
                  <c:v>0.23926834323522944</c:v>
                </c:pt>
                <c:pt idx="89">
                  <c:v>0.23926834323522944</c:v>
                </c:pt>
                <c:pt idx="90">
                  <c:v>0.23126325779673798</c:v>
                </c:pt>
                <c:pt idx="91">
                  <c:v>0.23126325779673798</c:v>
                </c:pt>
                <c:pt idx="92">
                  <c:v>0.22357747793010271</c:v>
                </c:pt>
                <c:pt idx="93">
                  <c:v>0.22357747793010271</c:v>
                </c:pt>
                <c:pt idx="94">
                  <c:v>0.21587112441850512</c:v>
                </c:pt>
                <c:pt idx="95">
                  <c:v>0.21587112441850512</c:v>
                </c:pt>
                <c:pt idx="96">
                  <c:v>0.20819733222828091</c:v>
                </c:pt>
                <c:pt idx="97">
                  <c:v>0.20819733222828091</c:v>
                </c:pt>
                <c:pt idx="98">
                  <c:v>0.20090672997879097</c:v>
                </c:pt>
                <c:pt idx="99">
                  <c:v>0.20090672997879097</c:v>
                </c:pt>
                <c:pt idx="100">
                  <c:v>0.19372374255945707</c:v>
                </c:pt>
                <c:pt idx="101">
                  <c:v>0.19372374255945707</c:v>
                </c:pt>
                <c:pt idx="102">
                  <c:v>0.18586671194862792</c:v>
                </c:pt>
                <c:pt idx="103">
                  <c:v>0.18586671194862792</c:v>
                </c:pt>
                <c:pt idx="104">
                  <c:v>0.17806300405030914</c:v>
                </c:pt>
                <c:pt idx="105">
                  <c:v>0.17806300405030914</c:v>
                </c:pt>
                <c:pt idx="106">
                  <c:v>0.17058818341470541</c:v>
                </c:pt>
                <c:pt idx="107">
                  <c:v>0.17058818341470541</c:v>
                </c:pt>
                <c:pt idx="108">
                  <c:v>0.16294007798566151</c:v>
                </c:pt>
                <c:pt idx="109">
                  <c:v>0.16294007798566151</c:v>
                </c:pt>
                <c:pt idx="110">
                  <c:v>0.15445834580998274</c:v>
                </c:pt>
                <c:pt idx="111">
                  <c:v>0.15445834580998274</c:v>
                </c:pt>
                <c:pt idx="112">
                  <c:v>0.14624666917315254</c:v>
                </c:pt>
                <c:pt idx="113">
                  <c:v>0.14624666917315254</c:v>
                </c:pt>
                <c:pt idx="114">
                  <c:v>0.13846267474902393</c:v>
                </c:pt>
                <c:pt idx="115">
                  <c:v>0.13846267474902393</c:v>
                </c:pt>
                <c:pt idx="116">
                  <c:v>0.13059110246817299</c:v>
                </c:pt>
                <c:pt idx="117">
                  <c:v>0.13059110246817299</c:v>
                </c:pt>
                <c:pt idx="118">
                  <c:v>0.12265094792038179</c:v>
                </c:pt>
                <c:pt idx="119">
                  <c:v>0.12265094792038179</c:v>
                </c:pt>
                <c:pt idx="120">
                  <c:v>0.11462242783850227</c:v>
                </c:pt>
                <c:pt idx="121">
                  <c:v>0.11462242783850227</c:v>
                </c:pt>
                <c:pt idx="122">
                  <c:v>0.1061548992960699</c:v>
                </c:pt>
                <c:pt idx="123">
                  <c:v>0.1061548992960699</c:v>
                </c:pt>
                <c:pt idx="124">
                  <c:v>9.7940896242758896E-2</c:v>
                </c:pt>
                <c:pt idx="125">
                  <c:v>9.7940896242758896E-2</c:v>
                </c:pt>
                <c:pt idx="126">
                  <c:v>8.8960546404450211E-2</c:v>
                </c:pt>
                <c:pt idx="127">
                  <c:v>8.8960546404450211E-2</c:v>
                </c:pt>
                <c:pt idx="128">
                  <c:v>8.0095294524500524E-2</c:v>
                </c:pt>
                <c:pt idx="129">
                  <c:v>8.0095294524500524E-2</c:v>
                </c:pt>
                <c:pt idx="130">
                  <c:v>7.1035877414265827E-2</c:v>
                </c:pt>
                <c:pt idx="131">
                  <c:v>7.1035877414265827E-2</c:v>
                </c:pt>
                <c:pt idx="132">
                  <c:v>6.2283534433644518E-2</c:v>
                </c:pt>
                <c:pt idx="133">
                  <c:v>6.2283534433644518E-2</c:v>
                </c:pt>
                <c:pt idx="134">
                  <c:v>5.3478648987731504E-2</c:v>
                </c:pt>
                <c:pt idx="135">
                  <c:v>5.3478648987731504E-2</c:v>
                </c:pt>
                <c:pt idx="136">
                  <c:v>4.5389578875105502E-2</c:v>
                </c:pt>
                <c:pt idx="137">
                  <c:v>4.5389578875105502E-2</c:v>
                </c:pt>
                <c:pt idx="138">
                  <c:v>3.6560672815266301E-2</c:v>
                </c:pt>
                <c:pt idx="139">
                  <c:v>3.6560672815266301E-2</c:v>
                </c:pt>
                <c:pt idx="140">
                  <c:v>3.6560672815266301E-2</c:v>
                </c:pt>
              </c:numCache>
            </c:numRef>
          </c:val>
        </c:ser>
        <c:axId val="56542720"/>
        <c:axId val="56544640"/>
      </c:areaChart>
      <c:dateAx>
        <c:axId val="56542720"/>
        <c:scaling>
          <c:orientation val="minMax"/>
        </c:scaling>
        <c:axPos val="b"/>
        <c:title>
          <c:tx>
            <c:rich>
              <a:bodyPr/>
              <a:lstStyle/>
              <a:p>
                <a:pPr>
                  <a:defRPr/>
                </a:pPr>
                <a:r>
                  <a:rPr lang="en-GB" sz="1500"/>
                  <a:t>Year</a:t>
                </a:r>
              </a:p>
            </c:rich>
          </c:tx>
          <c:layout>
            <c:manualLayout>
              <c:xMode val="edge"/>
              <c:yMode val="edge"/>
              <c:x val="0.45539900542523354"/>
              <c:y val="0.93967045750865008"/>
            </c:manualLayout>
          </c:layout>
        </c:title>
        <c:numFmt formatCode="General" sourceLinked="1"/>
        <c:tickLblPos val="nextTo"/>
        <c:txPr>
          <a:bodyPr/>
          <a:lstStyle/>
          <a:p>
            <a:pPr>
              <a:defRPr sz="1400"/>
            </a:pPr>
            <a:endParaRPr lang="en-US"/>
          </a:p>
        </c:txPr>
        <c:crossAx val="56544640"/>
        <c:crosses val="autoZero"/>
        <c:lblOffset val="100"/>
        <c:baseTimeUnit val="days"/>
        <c:majorUnit val="10"/>
        <c:majorTimeUnit val="days"/>
      </c:dateAx>
      <c:valAx>
        <c:axId val="56544640"/>
        <c:scaling>
          <c:orientation val="minMax"/>
          <c:min val="0"/>
        </c:scaling>
        <c:axPos val="l"/>
        <c:title>
          <c:tx>
            <c:rich>
              <a:bodyPr/>
              <a:lstStyle/>
              <a:p>
                <a:pPr>
                  <a:defRPr sz="1500"/>
                </a:pPr>
                <a:r>
                  <a:rPr lang="en-GB" sz="1500"/>
                  <a:t>Reef</a:t>
                </a:r>
                <a:r>
                  <a:rPr lang="en-GB" sz="1500" baseline="0"/>
                  <a:t> height (m)</a:t>
                </a:r>
                <a:endParaRPr lang="en-GB" sz="1500"/>
              </a:p>
            </c:rich>
          </c:tx>
          <c:layout>
            <c:manualLayout>
              <c:xMode val="edge"/>
              <c:yMode val="edge"/>
              <c:x val="1.4440463671930927E-4"/>
              <c:y val="0.32567010157112997"/>
            </c:manualLayout>
          </c:layout>
        </c:title>
        <c:numFmt formatCode="General" sourceLinked="1"/>
        <c:tickLblPos val="nextTo"/>
        <c:txPr>
          <a:bodyPr/>
          <a:lstStyle/>
          <a:p>
            <a:pPr>
              <a:defRPr sz="1400"/>
            </a:pPr>
            <a:endParaRPr lang="en-US"/>
          </a:p>
        </c:txPr>
        <c:crossAx val="56542720"/>
        <c:crosses val="autoZero"/>
        <c:crossBetween val="midCat"/>
      </c:valAx>
      <c:spPr>
        <a:noFill/>
      </c:spPr>
    </c:plotArea>
    <c:legend>
      <c:legendPos val="r"/>
      <c:layout>
        <c:manualLayout>
          <c:xMode val="edge"/>
          <c:yMode val="edge"/>
          <c:x val="0.30271170814946946"/>
          <c:y val="0.6010887141172"/>
          <c:w val="0.30664697787867312"/>
          <c:h val="0.20793740657276663"/>
        </c:manualLayout>
      </c:layout>
      <c:txPr>
        <a:bodyPr/>
        <a:lstStyle/>
        <a:p>
          <a:pPr>
            <a:defRPr sz="1500"/>
          </a:pPr>
          <a:endParaRPr lang="en-US"/>
        </a:p>
      </c:txPr>
    </c:legend>
    <c:plotVisOnly val="1"/>
    <c:dispBlanksAs val="zero"/>
  </c:chart>
  <c:spPr>
    <a:noFill/>
    <a:ln>
      <a:noFill/>
    </a:ln>
  </c:spPr>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01E86D-2850-4053-9D7E-849FFD5BC8F1}" type="datetimeFigureOut">
              <a:rPr lang="en-GB" smtClean="0"/>
              <a:pPr/>
              <a:t>08/07/2012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4854F9-B398-49AC-BD78-AE169FB29632}"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GB" dirty="0" smtClean="0"/>
              <a:t>What is a carbonate budget? Ultimately a calcium carbonate budget is a TOOL that </a:t>
            </a:r>
            <a:r>
              <a:rPr lang="en-GB" dirty="0" err="1" smtClean="0"/>
              <a:t>provies</a:t>
            </a:r>
            <a:r>
              <a:rPr lang="en-GB" dirty="0" smtClean="0"/>
              <a:t> the measure </a:t>
            </a:r>
            <a:r>
              <a:rPr lang="en-GB" baseline="0" dirty="0" smtClean="0"/>
              <a:t>of the rate </a:t>
            </a:r>
            <a:r>
              <a:rPr lang="en-GB" dirty="0" smtClean="0"/>
              <a:t>the accumulation of reef</a:t>
            </a:r>
            <a:r>
              <a:rPr lang="en-GB" baseline="0" dirty="0" smtClean="0"/>
              <a:t> framework, but also gives a lot of information on the functioning of a reef in terms of </a:t>
            </a:r>
            <a:r>
              <a:rPr lang="en-GB" baseline="0" dirty="0" err="1" smtClean="0"/>
              <a:t>bioerosion</a:t>
            </a:r>
            <a:r>
              <a:rPr lang="en-GB" baseline="0" dirty="0" smtClean="0"/>
              <a:t> and accretion.</a:t>
            </a:r>
            <a:r>
              <a:rPr lang="en-GB" dirty="0" smtClean="0"/>
              <a:t> Framework is a dynamic entity: it is continuously being built up and broken down by a range natural processes. A carbonate budget simply attempts to quantify the </a:t>
            </a:r>
            <a:r>
              <a:rPr lang="en-GB" dirty="0" err="1" smtClean="0"/>
              <a:t>accretory</a:t>
            </a:r>
            <a:r>
              <a:rPr lang="en-GB" dirty="0" smtClean="0"/>
              <a:t> and </a:t>
            </a:r>
            <a:r>
              <a:rPr lang="en-GB" dirty="0" err="1" smtClean="0"/>
              <a:t>erosional</a:t>
            </a:r>
            <a:r>
              <a:rPr lang="en-GB" dirty="0" smtClean="0"/>
              <a:t> processes of framework construction, to ultimately provide an</a:t>
            </a:r>
            <a:r>
              <a:rPr lang="en-GB" baseline="0" dirty="0" smtClean="0"/>
              <a:t> estimat</a:t>
            </a:r>
            <a:r>
              <a:rPr lang="en-GB" dirty="0" smtClean="0"/>
              <a:t>e of the RATE of accumulation of framework. </a:t>
            </a:r>
          </a:p>
          <a:p>
            <a:pPr eaLnBrk="1" hangingPunct="1"/>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latin typeface="+mn-lt"/>
                <a:ea typeface="+mn-ea"/>
                <a:cs typeface="+mn-cs"/>
              </a:rPr>
              <a:t>Estimation of a reefs carbonate budget is a holistic approach to measuring reef health – as it looks at this looks at the functioning of </a:t>
            </a:r>
            <a:r>
              <a:rPr lang="en-GB" sz="1200" kern="1200" baseline="0" dirty="0" err="1" smtClean="0">
                <a:solidFill>
                  <a:schemeClr val="tx1"/>
                </a:solidFill>
                <a:latin typeface="+mn-lt"/>
                <a:ea typeface="+mn-ea"/>
                <a:cs typeface="+mn-cs"/>
              </a:rPr>
              <a:t>bioeroding</a:t>
            </a:r>
            <a:r>
              <a:rPr lang="en-GB" sz="1200" kern="1200" baseline="0" dirty="0" smtClean="0">
                <a:solidFill>
                  <a:schemeClr val="tx1"/>
                </a:solidFill>
                <a:latin typeface="+mn-lt"/>
                <a:ea typeface="+mn-ea"/>
                <a:cs typeface="+mn-cs"/>
              </a:rPr>
              <a:t> organisms burrowing within the reef framework as well as more obvious coral cover and growth. </a:t>
            </a:r>
            <a:endParaRPr lang="en-GB" dirty="0" smtClean="0"/>
          </a:p>
          <a:p>
            <a:pPr eaLnBrk="1" hangingPunct="1"/>
            <a:endParaRPr lang="en-GB" dirty="0" smtClean="0"/>
          </a:p>
          <a:p>
            <a:pPr eaLnBrk="1" hangingPunct="1"/>
            <a:r>
              <a:rPr lang="en-GB" dirty="0" smtClean="0"/>
              <a:t>The components of a carbonate budget are generally measured in units of kg of calcium carbonate per planer m2 area of reef per year. They are summed to give a measure of net accretion</a:t>
            </a:r>
            <a:r>
              <a:rPr lang="en-GB" baseline="0" dirty="0" smtClean="0"/>
              <a:t> of framework – in this case it would be 2 kg of CaCO3 per planar area of reef per year.</a:t>
            </a:r>
            <a:endParaRPr lang="en-GB" dirty="0" smtClean="0"/>
          </a:p>
          <a:p>
            <a:pPr eaLnBrk="1" hangingPunct="1"/>
            <a:endParaRPr lang="en-GB" dirty="0" smtClean="0"/>
          </a:p>
          <a:p>
            <a:pPr eaLnBrk="1" hangingPunct="1"/>
            <a:r>
              <a:rPr lang="en-GB" dirty="0" smtClean="0"/>
              <a:t>The resultant net rate of carbonate accumulation is a quantitative measure of the functional status or ‘health’ of a reef in terms of its ability to add carbonate to, or to maintain, its structural integrity - effectively determining whether a reef exists in a state of net accumulation, stasis or erosion. The relative roles of these crucial carbonate cycling processes are, however, rarely considered in existing reef health assessments and standardized approaches to quantifying carbonate budgets do not exist.</a:t>
            </a:r>
            <a:br>
              <a:rPr lang="en-GB" dirty="0" smtClean="0"/>
            </a:br>
            <a:r>
              <a:rPr lang="en-GB" dirty="0" smtClean="0"/>
              <a:t/>
            </a:r>
            <a:br>
              <a:rPr lang="en-GB" dirty="0" smtClean="0"/>
            </a:br>
            <a:endParaRPr lang="en-GB" dirty="0" smtClean="0"/>
          </a:p>
          <a:p>
            <a:pPr eaLnBrk="1" hangingPunct="1"/>
            <a:endParaRPr lang="en-GB" dirty="0" smtClean="0"/>
          </a:p>
          <a:p>
            <a:r>
              <a:rPr lang="en-GB" i="1" dirty="0" smtClean="0"/>
              <a:t>Carbonate budget is a measure of the rate of accumulation</a:t>
            </a:r>
            <a:r>
              <a:rPr lang="en-GB" i="1" baseline="0" dirty="0" smtClean="0"/>
              <a:t> of reef framework. </a:t>
            </a:r>
            <a:r>
              <a:rPr lang="en-GB" i="1" dirty="0" smtClean="0"/>
              <a:t>And hopefully we’re going to hear</a:t>
            </a:r>
            <a:r>
              <a:rPr lang="en-GB" i="1" baseline="0" dirty="0" smtClean="0"/>
              <a:t> a bit more from Chris today about how these things can be measured in the field – but </a:t>
            </a:r>
          </a:p>
          <a:p>
            <a:r>
              <a:rPr lang="en-GB" i="1" baseline="0" dirty="0" smtClean="0"/>
              <a:t>Grazers.. Including urchins… and parrotfish</a:t>
            </a:r>
          </a:p>
          <a:p>
            <a:r>
              <a:rPr lang="en-GB" i="1" baseline="0" dirty="0" err="1" smtClean="0"/>
              <a:t>Microborers</a:t>
            </a:r>
            <a:r>
              <a:rPr lang="en-GB" i="1" baseline="0" dirty="0" smtClean="0"/>
              <a:t> – algae, bacteria and fungi</a:t>
            </a:r>
          </a:p>
          <a:p>
            <a:endParaRPr lang="en-GB" i="1" baseline="0" dirty="0" smtClean="0"/>
          </a:p>
          <a:p>
            <a:r>
              <a:rPr lang="en-GB" i="1" baseline="0" dirty="0" smtClean="0"/>
              <a:t>Unfortunately, carbonate budgets are quite difficult to measure in the field and as a result only a handful of field budgets have been attempted. </a:t>
            </a:r>
            <a:endParaRPr lang="en-GB" i="1" dirty="0" smtClean="0"/>
          </a:p>
          <a:p>
            <a:endParaRPr lang="en-GB" i="1" dirty="0" smtClean="0"/>
          </a:p>
          <a:p>
            <a:endParaRPr lang="en-GB" dirty="0" smtClean="0"/>
          </a:p>
          <a:p>
            <a:pPr eaLnBrk="1" hangingPunct="1"/>
            <a:endParaRPr lang="en-GB" b="1" dirty="0" smtClean="0"/>
          </a:p>
        </p:txBody>
      </p:sp>
      <p:sp>
        <p:nvSpPr>
          <p:cNvPr id="4" name="Slide Number Placeholder 3"/>
          <p:cNvSpPr>
            <a:spLocks noGrp="1"/>
          </p:cNvSpPr>
          <p:nvPr>
            <p:ph type="sldNum" sz="quarter" idx="10"/>
          </p:nvPr>
        </p:nvSpPr>
        <p:spPr/>
        <p:txBody>
          <a:bodyPr/>
          <a:lstStyle/>
          <a:p>
            <a:fld id="{934854F9-B398-49AC-BD78-AE169FB29632}"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Why are we interested in carbonate budgets</a:t>
            </a:r>
            <a:r>
              <a:rPr lang="en-GB" baseline="0" dirty="0" smtClean="0"/>
              <a:t> of Caribbean reefs?</a:t>
            </a:r>
            <a:endParaRPr lang="en-GB" dirty="0" smtClean="0"/>
          </a:p>
          <a:p>
            <a:r>
              <a:rPr lang="en-GB" dirty="0" smtClean="0"/>
              <a:t>The</a:t>
            </a:r>
            <a:r>
              <a:rPr lang="en-GB" baseline="0" dirty="0" smtClean="0"/>
              <a:t> e</a:t>
            </a:r>
            <a:r>
              <a:rPr lang="en-GB" dirty="0" smtClean="0"/>
              <a:t>cological</a:t>
            </a:r>
            <a:r>
              <a:rPr lang="en-GB" baseline="0" dirty="0" smtClean="0"/>
              <a:t> state of Caribbean reefs has deteriorated over the last 50 years. </a:t>
            </a:r>
          </a:p>
          <a:p>
            <a:r>
              <a:rPr lang="en-GB" baseline="0" dirty="0" smtClean="0"/>
              <a:t>We’re aware of the main proximate drivers of this changes, which have caused many reefs that once looked like...this, to look bottom panel.</a:t>
            </a:r>
          </a:p>
          <a:p>
            <a:r>
              <a:rPr lang="en-GB" baseline="0" dirty="0" smtClean="0"/>
              <a:t>One aspect of this deterioration is loss of architectural complexity... Reefs are essentially getting flatter</a:t>
            </a:r>
          </a:p>
          <a:p>
            <a:r>
              <a:rPr lang="en-GB" baseline="0" dirty="0" smtClean="0"/>
              <a:t>Structure is associated with various ecological goods and services.</a:t>
            </a:r>
          </a:p>
          <a:p>
            <a:r>
              <a:rPr lang="en-GB" baseline="0" dirty="0" smtClean="0"/>
              <a:t>Examining carbonate budgets can help us UNDERSTAND this loss of structure.</a:t>
            </a:r>
          </a:p>
          <a:p>
            <a:r>
              <a:rPr lang="en-GB" baseline="0" dirty="0" smtClean="0"/>
              <a:t>In addition, carbonate budgets are a provide a useful tool for understanding the healthy functioning of a reef. They are a holistic health measure, as they take into account important </a:t>
            </a:r>
            <a:r>
              <a:rPr lang="en-GB" baseline="0" dirty="0" err="1" smtClean="0"/>
              <a:t>bioerosive</a:t>
            </a:r>
            <a:r>
              <a:rPr lang="en-GB" baseline="0" dirty="0" smtClean="0"/>
              <a:t> processes </a:t>
            </a:r>
            <a:r>
              <a:rPr lang="en-GB" baseline="0" dirty="0" err="1" smtClean="0"/>
              <a:t>occuring</a:t>
            </a:r>
            <a:r>
              <a:rPr lang="en-GB" baseline="0" dirty="0" smtClean="0"/>
              <a:t> below the surface of the reef – and so go beyond traditional measures of reef health such as looking at living coral cover and algal cover at the surface.</a:t>
            </a:r>
          </a:p>
          <a:p>
            <a:r>
              <a:rPr lang="en-GB" dirty="0" smtClean="0"/>
              <a:t>Reef health</a:t>
            </a:r>
            <a:r>
              <a:rPr lang="en-GB" baseline="0" dirty="0" smtClean="0"/>
              <a:t> is often assessed in terms of living coral or </a:t>
            </a:r>
            <a:r>
              <a:rPr lang="en-GB" baseline="0" dirty="0" err="1" smtClean="0"/>
              <a:t>macroalgal</a:t>
            </a:r>
            <a:r>
              <a:rPr lang="en-GB" baseline="0" dirty="0" smtClean="0"/>
              <a:t> cover.</a:t>
            </a:r>
          </a:p>
          <a:p>
            <a:r>
              <a:rPr lang="en-GB" baseline="0" dirty="0" smtClean="0"/>
              <a:t>Carbonate budgets provide an alternative reef health assessment tool</a:t>
            </a:r>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 you can imagine, measuring carbonate budgets in the field is time consuming and difficult,</a:t>
            </a:r>
            <a:r>
              <a:rPr lang="en-GB" sz="1200" kern="1200" baseline="0" dirty="0" smtClean="0">
                <a:solidFill>
                  <a:schemeClr val="tx1"/>
                </a:solidFill>
                <a:latin typeface="+mn-lt"/>
                <a:ea typeface="+mn-ea"/>
                <a:cs typeface="+mn-cs"/>
              </a:rPr>
              <a:t> and as a result only a handful of attempts have been made.</a:t>
            </a:r>
          </a:p>
          <a:p>
            <a:r>
              <a:rPr lang="en-GB" sz="1200" kern="1200" baseline="0" dirty="0" smtClean="0">
                <a:solidFill>
                  <a:schemeClr val="tx1"/>
                </a:solidFill>
                <a:latin typeface="+mn-lt"/>
                <a:ea typeface="+mn-ea"/>
                <a:cs typeface="+mn-cs"/>
              </a:rPr>
              <a:t>On top of this, until last year when a standardised methodology was developed by Chris Perry and his team – approaches varied and so any real world budgets that were collected were often not directly comparable. </a:t>
            </a:r>
          </a:p>
          <a:p>
            <a:r>
              <a:rPr lang="en-GB" sz="1200" kern="1200" baseline="0" dirty="0" smtClean="0">
                <a:solidFill>
                  <a:schemeClr val="tx1"/>
                </a:solidFill>
                <a:latin typeface="+mn-lt"/>
                <a:ea typeface="+mn-ea"/>
                <a:cs typeface="+mn-cs"/>
              </a:rPr>
              <a:t>So we needed to use a modelling approach in order to try and fill in some of the gaps that existed in our knowledge of carbonate budgets</a:t>
            </a:r>
            <a:r>
              <a:rPr lang="en-GB" sz="1200" kern="1200" baseline="0" dirty="0" smtClean="0">
                <a:solidFill>
                  <a:schemeClr val="tx1"/>
                </a:solidFill>
                <a:latin typeface="+mn-lt"/>
                <a:ea typeface="+mn-ea"/>
                <a:cs typeface="+mn-cs"/>
              </a:rPr>
              <a:t>. Before the reef budget protocol was published.</a:t>
            </a:r>
            <a:endParaRPr lang="en-GB" sz="1200" kern="1200" baseline="0" dirty="0" smtClean="0">
              <a:solidFill>
                <a:schemeClr val="tx1"/>
              </a:solidFill>
              <a:latin typeface="+mn-lt"/>
              <a:ea typeface="+mn-ea"/>
              <a:cs typeface="+mn-cs"/>
            </a:endParaRPr>
          </a:p>
          <a:p>
            <a:endParaRPr lang="en-GB" sz="1200" kern="1200" baseline="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‘rapid’ census-based methodology, termed </a:t>
            </a:r>
            <a:r>
              <a:rPr lang="en-GB" sz="1200" i="1" kern="1200" dirty="0" err="1" smtClean="0">
                <a:solidFill>
                  <a:schemeClr val="tx1"/>
                </a:solidFill>
                <a:latin typeface="+mn-lt"/>
                <a:ea typeface="+mn-ea"/>
                <a:cs typeface="+mn-cs"/>
              </a:rPr>
              <a:t>ReefBudget</a:t>
            </a:r>
            <a:endParaRPr lang="en-GB" sz="1200" i="1" kern="1200" dirty="0" smtClean="0">
              <a:solidFill>
                <a:schemeClr val="tx1"/>
              </a:solidFill>
              <a:latin typeface="+mn-lt"/>
              <a:ea typeface="+mn-ea"/>
              <a:cs typeface="+mn-cs"/>
            </a:endParaRPr>
          </a:p>
          <a:p>
            <a:r>
              <a:rPr lang="en-GB" dirty="0" smtClean="0"/>
              <a:t>CLICK. There are different approaches to measuring a carbonate budget depending on whether you are a geologist, a chemist or a biologist. As ecologists, we are most interested in the net accumulation of framework as this may give us an idea about whether Caribbean reefs are growing or disappearing. Net accretion value may be positive, OR negative if erosion exceeds gross production.</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you can imagine, calculating a real world carbonate budget in the field is an incredibly time consuming a tricky process, as a result, only a handful of full carbonate budgets have been attempted.</a:t>
            </a:r>
            <a:r>
              <a:rPr lang="en-GB" baseline="0" dirty="0" smtClean="0"/>
              <a:t> </a:t>
            </a:r>
            <a:r>
              <a:rPr lang="en-GB" dirty="0" smtClean="0"/>
              <a:t>You can see calculated values for net framework accretion vary from -3 kg/m2/year to +11. Although Chris Perry and Gary Murphy who</a:t>
            </a:r>
            <a:r>
              <a:rPr lang="en-GB" baseline="0" dirty="0" smtClean="0"/>
              <a:t> are both here today have been working hard to change this – looking forward to hearing more about that this afternoon.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the Caribbean, values seem to be around 1-4kg/m2/year. Differences in the values may have been caused by different approaches to measuring the budget, inclusion or exclusion of certain processes, or genuine differences between the reefs or the state of the environment at the time. There have been very few budgets repeated.</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lnSpc>
                <a:spcPct val="90000"/>
              </a:lnSpc>
            </a:pPr>
            <a:r>
              <a:rPr lang="en-GB" sz="1400" dirty="0" smtClean="0"/>
              <a:t>Given the lack of real world studies done, had several</a:t>
            </a:r>
            <a:r>
              <a:rPr lang="en-GB" sz="1400" baseline="0" dirty="0" smtClean="0"/>
              <a:t> questions we wanted to address.</a:t>
            </a:r>
            <a:endParaRPr lang="en-GB" sz="1400" dirty="0" smtClean="0"/>
          </a:p>
          <a:p>
            <a:pPr marL="228600" indent="-228600">
              <a:lnSpc>
                <a:spcPct val="90000"/>
              </a:lnSpc>
            </a:pPr>
            <a:endParaRPr lang="en-GB" sz="1400" dirty="0" smtClean="0"/>
          </a:p>
          <a:p>
            <a:pPr marL="228600" indent="-228600">
              <a:lnSpc>
                <a:spcPct val="90000"/>
              </a:lnSpc>
            </a:pPr>
            <a:r>
              <a:rPr lang="en-GB" sz="1400" dirty="0" smtClean="0"/>
              <a:t>Firstly, we wanted to know if carbonate budgets are sensitive</a:t>
            </a:r>
            <a:r>
              <a:rPr lang="en-GB" sz="1400" baseline="0" dirty="0" smtClean="0"/>
              <a:t> to those proximate drivers listed on the previous slide.</a:t>
            </a:r>
          </a:p>
          <a:p>
            <a:pPr marL="228600" indent="-228600">
              <a:lnSpc>
                <a:spcPct val="90000"/>
              </a:lnSpc>
            </a:pPr>
            <a:r>
              <a:rPr lang="en-GB" sz="1400" baseline="0" dirty="0" smtClean="0"/>
              <a:t>Secondly, if they are, we wanted to </a:t>
            </a:r>
            <a:r>
              <a:rPr lang="en-GB" sz="1400" baseline="0" dirty="0" err="1" smtClean="0"/>
              <a:t>idenify</a:t>
            </a:r>
            <a:r>
              <a:rPr lang="en-GB" sz="1400" baseline="0" dirty="0" smtClean="0"/>
              <a:t> factors important in determining budgets</a:t>
            </a:r>
          </a:p>
          <a:p>
            <a:pPr marL="228600" indent="-228600">
              <a:lnSpc>
                <a:spcPct val="90000"/>
              </a:lnSpc>
            </a:pPr>
            <a:r>
              <a:rPr lang="en-GB" sz="1400" baseline="0" dirty="0" smtClean="0"/>
              <a:t>Finally, the question that really drove my </a:t>
            </a:r>
            <a:r>
              <a:rPr lang="en-GB" sz="1400" baseline="0" dirty="0" err="1" smtClean="0"/>
              <a:t>phd</a:t>
            </a:r>
            <a:r>
              <a:rPr lang="en-GB" sz="1400" baseline="0" dirty="0" smtClean="0"/>
              <a:t>: at what point are we going to lose reef structure and all it’s associated benefits.</a:t>
            </a:r>
            <a:endParaRPr lang="en-GB" sz="1400" dirty="0" smtClean="0"/>
          </a:p>
          <a:p>
            <a:pPr marL="228600" indent="-228600">
              <a:lnSpc>
                <a:spcPct val="90000"/>
              </a:lnSpc>
            </a:pPr>
            <a:r>
              <a:rPr lang="en-GB" sz="1400" dirty="0" smtClean="0"/>
              <a:t>CLICK. 1. </a:t>
            </a:r>
            <a:r>
              <a:rPr lang="en-GB" dirty="0" smtClean="0"/>
              <a:t>What effect have the proximate drivers skipped over on the first slide had on carbonate budgets, if any? The Caribbean has seen many changes over the past half century, but we don’t have much of an idea of how carbonate budgets have been affected, if at all. Because few real world carbonate budget studies have revisited the same site over long time series, we have no other way of testing this except for by modelling.</a:t>
            </a:r>
          </a:p>
          <a:p>
            <a:pPr marL="228600" indent="-228600">
              <a:lnSpc>
                <a:spcPct val="90000"/>
              </a:lnSpc>
            </a:pPr>
            <a:endParaRPr lang="en-GB" dirty="0" smtClean="0"/>
          </a:p>
          <a:p>
            <a:pPr marL="228600" indent="-228600">
              <a:lnSpc>
                <a:spcPct val="90000"/>
              </a:lnSpc>
            </a:pPr>
            <a:r>
              <a:rPr lang="en-GB" dirty="0" smtClean="0"/>
              <a:t>CLICK. 2: Modelling has proved incredibly useful in identifying important processes in ecology, where a lot of complex factors are playing a role. An example of this is Pete </a:t>
            </a:r>
            <a:r>
              <a:rPr lang="en-GB" dirty="0" err="1" smtClean="0"/>
              <a:t>Mumby’s</a:t>
            </a:r>
            <a:r>
              <a:rPr lang="en-GB" dirty="0" smtClean="0"/>
              <a:t> discovery that parrotfish are important in reef </a:t>
            </a:r>
            <a:r>
              <a:rPr lang="en-GB" dirty="0" err="1" smtClean="0"/>
              <a:t>resiliance</a:t>
            </a:r>
            <a:r>
              <a:rPr lang="en-GB" dirty="0" smtClean="0"/>
              <a:t>. Identifying processes or factors that are more important has real world implications for management of reefs.</a:t>
            </a:r>
          </a:p>
          <a:p>
            <a:pPr marL="228600" indent="-228600">
              <a:lnSpc>
                <a:spcPct val="90000"/>
              </a:lnSpc>
            </a:pPr>
            <a:endParaRPr lang="en-GB" dirty="0" smtClean="0"/>
          </a:p>
          <a:p>
            <a:pPr marL="228600" indent="-228600">
              <a:lnSpc>
                <a:spcPct val="90000"/>
              </a:lnSpc>
            </a:pPr>
            <a:r>
              <a:rPr lang="en-GB" dirty="0" smtClean="0"/>
              <a:t>CLICK. We finally wanted to ask the more general question: at what point does a reef switch from net accretion to net erosion? i.e. at what point are we going to start losing Caribbean reef framework and its associated ecological benefits, such as enhanced biodiversity and coastal protection? Really</a:t>
            </a:r>
            <a:r>
              <a:rPr lang="en-GB" baseline="0" dirty="0" smtClean="0"/>
              <a:t> drove my </a:t>
            </a:r>
            <a:r>
              <a:rPr lang="en-GB" baseline="0" dirty="0" err="1" smtClean="0"/>
              <a:t>phd</a:t>
            </a:r>
            <a:r>
              <a:rPr lang="en-GB" baseline="0" dirty="0" smtClean="0"/>
              <a:t>. </a:t>
            </a:r>
            <a:r>
              <a:rPr lang="en-GB" dirty="0" smtClean="0"/>
              <a:t>Posed to</a:t>
            </a:r>
            <a:r>
              <a:rPr lang="en-GB" baseline="0" dirty="0" smtClean="0"/>
              <a:t> me by my supervisor.</a:t>
            </a:r>
            <a:endParaRPr lang="en-GB" dirty="0" smtClean="0"/>
          </a:p>
        </p:txBody>
      </p:sp>
      <p:sp>
        <p:nvSpPr>
          <p:cNvPr id="4" name="Slide Number Placeholder 3"/>
          <p:cNvSpPr>
            <a:spLocks noGrp="1"/>
          </p:cNvSpPr>
          <p:nvPr>
            <p:ph type="sldNum" sz="quarter" idx="10"/>
          </p:nvPr>
        </p:nvSpPr>
        <p:spPr/>
        <p:txBody>
          <a:bodyPr/>
          <a:lstStyle/>
          <a:p>
            <a:fld id="{934854F9-B398-49AC-BD78-AE169FB29632}"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Model parameters were gathered from We built a theoretical model, parameterised using published values. Summarise the main outline of the model: this is a simplification! Based on literally years of painstaking work by other. Values for mean, range and standard deviation took from past </a:t>
            </a:r>
            <a:r>
              <a:rPr lang="en-GB" dirty="0" err="1" smtClean="0"/>
              <a:t>text.An</a:t>
            </a:r>
            <a:r>
              <a:rPr lang="en-GB" dirty="0" smtClean="0"/>
              <a:t> extensive literature review helped us gather values for the different </a:t>
            </a:r>
            <a:r>
              <a:rPr lang="en-GB" dirty="0" err="1" smtClean="0"/>
              <a:t>paramaters</a:t>
            </a:r>
            <a:r>
              <a:rPr lang="en-GB" dirty="0" smtClean="0"/>
              <a:t> for each of these scenarios. Both mean values and standard deviations were collected so that values could vary randomly. Once these had been collected, we could begin construction of the model.</a:t>
            </a:r>
          </a:p>
          <a:p>
            <a:endParaRPr lang="en-GB" dirty="0" smtClean="0"/>
          </a:p>
          <a:p>
            <a:r>
              <a:rPr lang="en-GB" dirty="0" smtClean="0"/>
              <a:t>Get an idea of how many factors are interrelated. </a:t>
            </a:r>
          </a:p>
          <a:p>
            <a:r>
              <a:rPr lang="en-GB" dirty="0" smtClean="0"/>
              <a:t>‘Inputs’ are the bold blue</a:t>
            </a:r>
            <a:r>
              <a:rPr lang="en-GB" baseline="0" dirty="0" smtClean="0"/>
              <a:t> boxes with yellow numbers = reef parameters. These are variables such as mean urchin test size, or coral cover or coral type – average values for Caribbean reefs were taken, and allowed to vary. The model can be run multiple times, and each time inputs are randomly generated based on the standard deviation, producing slightly different outputs. </a:t>
            </a:r>
          </a:p>
          <a:p>
            <a:endParaRPr lang="en-GB" baseline="0" dirty="0" smtClean="0"/>
          </a:p>
          <a:p>
            <a:r>
              <a:rPr lang="en-GB" baseline="0" dirty="0" smtClean="0"/>
              <a:t>Yellow circles are major process operations = Arrows represent data flow.</a:t>
            </a:r>
          </a:p>
          <a:p>
            <a:r>
              <a:rPr lang="en-GB" baseline="0" dirty="0" smtClean="0"/>
              <a:t>White boxes = outputs, represent rates of carbonate erosion or accretion – that make up the components of the model. These are then summed to give </a:t>
            </a:r>
          </a:p>
          <a:p>
            <a:r>
              <a:rPr lang="en-GB" baseline="0" dirty="0" smtClean="0"/>
              <a:t>what we want to measure (CaCO3 budget components – things like rate of </a:t>
            </a:r>
            <a:r>
              <a:rPr lang="en-GB" baseline="0" dirty="0" err="1" smtClean="0"/>
              <a:t>macroborer</a:t>
            </a:r>
            <a:r>
              <a:rPr lang="en-GB" baseline="0" dirty="0" smtClean="0"/>
              <a:t> erosion, and , which can be summed to give overall net framework accretion, in kg/m2/year. LHS of diagram is erosion calculations (includes sponge erosion etc); RHS is accretion calculations (includes coral growth etc)</a:t>
            </a:r>
          </a:p>
          <a:p>
            <a:endParaRPr lang="en-GB" baseline="0" dirty="0" smtClean="0"/>
          </a:p>
          <a:p>
            <a:r>
              <a:rPr lang="en-GB" baseline="0" dirty="0" smtClean="0"/>
              <a:t>Inputs can be changed to assess the behaviour of different reefs – for example if you were a marine park manager you could input information on coral cover or , we can choose input parameters for a healthy reef, a typical reef in the 1970’s, or a reef with no urchins on it. Multiple simulations can be run and behaviour of reefs compared. </a:t>
            </a:r>
          </a:p>
        </p:txBody>
      </p:sp>
      <p:sp>
        <p:nvSpPr>
          <p:cNvPr id="4" name="Slide Number Placeholder 3"/>
          <p:cNvSpPr>
            <a:spLocks noGrp="1"/>
          </p:cNvSpPr>
          <p:nvPr>
            <p:ph type="sldNum" sz="quarter" idx="10"/>
          </p:nvPr>
        </p:nvSpPr>
        <p:spPr/>
        <p:txBody>
          <a:bodyPr/>
          <a:lstStyle/>
          <a:p>
            <a:fld id="{5AAD5D22-5663-432F-BAE0-7AC56BBE0861}"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order to address</a:t>
            </a:r>
            <a:r>
              <a:rPr lang="en-GB" baseline="0" dirty="0" smtClean="0"/>
              <a:t> the first question, </a:t>
            </a:r>
            <a:r>
              <a:rPr lang="en-GB" baseline="0" dirty="0" err="1" smtClean="0"/>
              <a:t>devloped</a:t>
            </a:r>
            <a:r>
              <a:rPr lang="en-GB" baseline="0" dirty="0" smtClean="0"/>
              <a:t> a range of scenarios that represent reefs at various stages in time over the last 50 years. We wanted to see how various ecological events affected reef budgets. (</a:t>
            </a:r>
            <a:r>
              <a:rPr lang="en-GB" dirty="0" smtClean="0"/>
              <a:t>We ran the model for a</a:t>
            </a:r>
            <a:r>
              <a:rPr lang="en-GB" baseline="0" dirty="0" smtClean="0"/>
              <a:t> suite of historic scenarios, based on literature from various decadal time periods.)</a:t>
            </a:r>
          </a:p>
          <a:p>
            <a:r>
              <a:rPr lang="en-GB" baseline="0" dirty="0" smtClean="0"/>
              <a:t>Each scenario was run 250 times, and the results plotted on the graph</a:t>
            </a:r>
          </a:p>
          <a:p>
            <a:r>
              <a:rPr lang="en-GB" baseline="0" dirty="0" smtClean="0"/>
              <a:t>With Calcium carbonate production on the y-axis</a:t>
            </a:r>
          </a:p>
          <a:p>
            <a:r>
              <a:rPr lang="en-GB" baseline="0" dirty="0" smtClean="0"/>
              <a:t>And the sum of all the </a:t>
            </a:r>
            <a:r>
              <a:rPr lang="en-GB" baseline="0" dirty="0" err="1" smtClean="0"/>
              <a:t>bioerosion</a:t>
            </a:r>
            <a:r>
              <a:rPr lang="en-GB" baseline="0" dirty="0" smtClean="0"/>
              <a:t> components on the x</a:t>
            </a:r>
          </a:p>
          <a:p>
            <a:r>
              <a:rPr lang="en-GB" baseline="0" dirty="0" smtClean="0"/>
              <a:t>If reefs fell into this blue area, below the threshold line, erosion exceeds production and the carbonate budget is negative. Reefs falling into this area have </a:t>
            </a:r>
            <a:r>
              <a:rPr lang="en-GB" baseline="0" dirty="0" err="1" smtClean="0"/>
              <a:t>posivitve</a:t>
            </a:r>
            <a:r>
              <a:rPr lang="en-GB" baseline="0" dirty="0" smtClean="0"/>
              <a:t> budgets</a:t>
            </a:r>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In order</a:t>
            </a:r>
            <a:r>
              <a:rPr lang="en-GB" b="1" baseline="0" dirty="0" smtClean="0"/>
              <a:t> to compare the relative importance of the input factors on determining reef budget, we ran a </a:t>
            </a:r>
            <a:r>
              <a:rPr lang="en-GB" b="1" baseline="0" dirty="0" err="1" smtClean="0"/>
              <a:t>sensivity</a:t>
            </a:r>
            <a:r>
              <a:rPr lang="en-GB" b="1" baseline="0" dirty="0" smtClean="0"/>
              <a:t> analysis on the model. Instead of changing one factor, like increasing number of urchins to produce a plague, we sequentially took each of the 166 input parameters, and amended their value by 10% - noting the resulting effect of carbonate budget. </a:t>
            </a:r>
          </a:p>
          <a:p>
            <a:endParaRPr lang="en-GB" b="1" baseline="0" dirty="0" smtClean="0"/>
          </a:p>
          <a:p>
            <a:r>
              <a:rPr lang="en-GB" b="1" dirty="0" smtClean="0"/>
              <a:t>Interesting that water quality parameters – such as</a:t>
            </a:r>
            <a:r>
              <a:rPr lang="en-GB" b="1" baseline="0" dirty="0" smtClean="0"/>
              <a:t> </a:t>
            </a:r>
            <a:endParaRPr lang="en-GB" b="1" dirty="0" smtClean="0"/>
          </a:p>
          <a:p>
            <a:endParaRPr lang="en-GB" b="1" dirty="0" smtClean="0"/>
          </a:p>
          <a:p>
            <a:r>
              <a:rPr lang="en-GB" b="1" dirty="0" smtClean="0"/>
              <a:t>Basically</a:t>
            </a:r>
            <a:r>
              <a:rPr lang="en-GB" b="1" baseline="0" dirty="0" smtClean="0"/>
              <a:t> shows how responsive model is to each parameter. Bigger bars means that a small increase or decrease in the value of that parameter has a bigger effect on the model – implying that it’s more important in determining budget</a:t>
            </a:r>
          </a:p>
          <a:p>
            <a:endParaRPr lang="en-GB" b="1" dirty="0" smtClean="0"/>
          </a:p>
          <a:p>
            <a:r>
              <a:rPr lang="en-GB" b="1" dirty="0" smtClean="0"/>
              <a:t>Sensitivity of model to parameters</a:t>
            </a:r>
            <a:endParaRPr lang="en-GB" dirty="0" smtClean="0"/>
          </a:p>
          <a:p>
            <a:r>
              <a:rPr lang="en-GB" dirty="0" smtClean="0"/>
              <a:t>Sensitivity of modern reefs to Bar chart displaying the absolute change in carbonate budget output (</a:t>
            </a:r>
            <a:r>
              <a:rPr lang="en-GB" i="1" dirty="0" smtClean="0"/>
              <a:t>x</a:t>
            </a:r>
            <a:r>
              <a:rPr lang="en-GB" dirty="0" smtClean="0"/>
              <a:t>-axis) brought about by 10% change in variable (</a:t>
            </a:r>
            <a:r>
              <a:rPr lang="en-GB" i="1" dirty="0" smtClean="0"/>
              <a:t>y</a:t>
            </a:r>
            <a:r>
              <a:rPr lang="en-GB" dirty="0" smtClean="0"/>
              <a:t>-axis) value. Variables are grouped according to function. The model was tested using ‘healthy’ reef scenario (55% coral cover, high urchin and fish densities), which generates a reference budget of 5.6 kg CaCO</a:t>
            </a:r>
            <a:r>
              <a:rPr lang="en-GB" baseline="-25000" dirty="0" smtClean="0"/>
              <a:t>3</a:t>
            </a:r>
            <a:r>
              <a:rPr lang="en-GB" dirty="0" smtClean="0"/>
              <a:t> m</a:t>
            </a:r>
            <a:r>
              <a:rPr lang="en-GB" baseline="30000" dirty="0" smtClean="0"/>
              <a:t>-2</a:t>
            </a:r>
            <a:r>
              <a:rPr lang="en-GB" dirty="0" smtClean="0"/>
              <a:t> year</a:t>
            </a:r>
            <a:r>
              <a:rPr lang="en-GB" baseline="30000" dirty="0" smtClean="0"/>
              <a:t>-1</a:t>
            </a:r>
            <a:r>
              <a:rPr lang="en-GB" dirty="0" smtClean="0"/>
              <a:t> and a poor quality reef (10% coral cover, low diversity, few fish or urchins) accreting at 1.2 kg CaCO</a:t>
            </a:r>
            <a:r>
              <a:rPr lang="en-GB" baseline="-25000" dirty="0" smtClean="0"/>
              <a:t>3</a:t>
            </a:r>
            <a:r>
              <a:rPr lang="en-GB" dirty="0" smtClean="0"/>
              <a:t> m</a:t>
            </a:r>
            <a:r>
              <a:rPr lang="en-GB" baseline="30000" dirty="0" smtClean="0"/>
              <a:t>-2</a:t>
            </a:r>
            <a:r>
              <a:rPr lang="en-GB" dirty="0" smtClean="0"/>
              <a:t> year</a:t>
            </a:r>
            <a:r>
              <a:rPr lang="en-GB" baseline="30000" dirty="0" smtClean="0"/>
              <a:t>-1</a:t>
            </a:r>
            <a:r>
              <a:rPr lang="en-GB" dirty="0" smtClean="0"/>
              <a:t>. Water quality parameters such as aragonite saturation state, SST and nitrate content remain important determinants of carbonate budget. </a:t>
            </a:r>
          </a:p>
          <a:p>
            <a:endParaRPr lang="en-GB" dirty="0"/>
          </a:p>
        </p:txBody>
      </p:sp>
      <p:sp>
        <p:nvSpPr>
          <p:cNvPr id="4" name="Slide Number Placeholder 3"/>
          <p:cNvSpPr>
            <a:spLocks noGrp="1"/>
          </p:cNvSpPr>
          <p:nvPr>
            <p:ph type="sldNum" sz="quarter" idx="10"/>
          </p:nvPr>
        </p:nvSpPr>
        <p:spPr/>
        <p:txBody>
          <a:bodyPr/>
          <a:lstStyle/>
          <a:p>
            <a:fld id="{5AAD5D22-5663-432F-BAE0-7AC56BBE0861}"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t>Representative Concentration Pathways – (RCP) 8.5 = 8.5W/m2 </a:t>
            </a:r>
            <a:r>
              <a:rPr lang="en-GB" sz="1200" dirty="0" err="1" smtClean="0"/>
              <a:t>radiative</a:t>
            </a:r>
            <a:r>
              <a:rPr lang="en-GB" sz="1200" baseline="0" dirty="0" smtClean="0"/>
              <a:t> forcing relative to pre-industrial levels</a:t>
            </a:r>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Only </a:t>
            </a:r>
            <a:r>
              <a:rPr lang="en-GB" sz="1200" dirty="0" smtClean="0"/>
              <a:t>where global CO2 mitigation and local management are combined does reef framework continue to accrete in the future</a:t>
            </a:r>
            <a:endParaRPr lang="en-GB" sz="14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Main result: a series of plots displaying model carbonate budget outputs for eight future scenarios (L-R: S13-S6), from 2010 to 2080. The top panel shows outputs generated under pessimistic climate change scenarios (RCP8.5), and the bottom panel under climate mitigation (RCP2.6). The four panels on the left of the figure show the budget trajectory of a poor quality reef (10% coral cover, few fish and urchins), and the four panels on the right display outputs for a healthier reef (20% coral cover, diversity). Healthy and poor reefs under different climate scenarios were either ‘fished’ or ‘managed’ to explore the effects of local conservation on carbonate budgets. Each plot displays 20 simulations, with outputs generated at 6 monthly intervals. Only in the 8</a:t>
            </a:r>
            <a:r>
              <a:rPr lang="en-GB" sz="1200" baseline="30000" dirty="0" smtClean="0"/>
              <a:t>th</a:t>
            </a:r>
            <a:r>
              <a:rPr lang="en-GB" sz="1200" dirty="0" smtClean="0"/>
              <a:t> panel, where fish were managed locally, and global climate mitigation scenario was used, do reefs continue to grow into the future.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r>
              <a:rPr lang="en-GB" sz="1200" kern="1200" dirty="0" smtClean="0">
                <a:solidFill>
                  <a:schemeClr val="tx1"/>
                </a:solidFill>
                <a:latin typeface="+mn-lt"/>
                <a:ea typeface="+mn-ea"/>
                <a:cs typeface="+mn-cs"/>
              </a:rPr>
              <a:t>- for 'poor reef' under RCP 8.5 (bad), local management has no bigger effect than no management (last time we couldn't explain why fishing IMPROVED the outlook of rubbish reefs under climate change, so this is better). Is this a good message though? Management appears to have little effect (in terms of carbonate budget) under the very worst case scenarios.</a:t>
            </a:r>
          </a:p>
          <a:p>
            <a:r>
              <a:rPr lang="en-GB" sz="1200" kern="1200" dirty="0" smtClean="0">
                <a:solidFill>
                  <a:schemeClr val="tx1"/>
                </a:solidFill>
                <a:latin typeface="+mn-lt"/>
                <a:ea typeface="+mn-ea"/>
                <a:cs typeface="+mn-cs"/>
              </a:rPr>
              <a:t> </a:t>
            </a:r>
          </a:p>
          <a:p>
            <a:r>
              <a:rPr lang="en-GB" sz="1200" kern="1200" dirty="0" smtClean="0">
                <a:solidFill>
                  <a:schemeClr val="tx1"/>
                </a:solidFill>
                <a:latin typeface="+mn-lt"/>
                <a:ea typeface="+mn-ea"/>
                <a:cs typeface="+mn-cs"/>
              </a:rPr>
              <a:t>- local management now buys time on healthy reefs - about 30 years under RCP8.5(bad) and at least 60+ years under climate mitigation (RCP2.6).</a:t>
            </a:r>
          </a:p>
          <a:p>
            <a:r>
              <a:rPr lang="en-GB" sz="1200" kern="1200" dirty="0" smtClean="0">
                <a:solidFill>
                  <a:schemeClr val="tx1"/>
                </a:solidFill>
                <a:latin typeface="+mn-lt"/>
                <a:ea typeface="+mn-ea"/>
                <a:cs typeface="+mn-cs"/>
              </a:rPr>
              <a:t> </a:t>
            </a:r>
          </a:p>
          <a:p>
            <a:r>
              <a:rPr lang="en-GB" sz="1200" kern="1200" dirty="0" smtClean="0">
                <a:solidFill>
                  <a:schemeClr val="tx1"/>
                </a:solidFill>
                <a:latin typeface="+mn-lt"/>
                <a:ea typeface="+mn-ea"/>
                <a:cs typeface="+mn-cs"/>
              </a:rPr>
              <a:t>- only reefs with local and global action survive into the future.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endParaRPr lang="en-GB" dirty="0"/>
          </a:p>
        </p:txBody>
      </p:sp>
      <p:sp>
        <p:nvSpPr>
          <p:cNvPr id="4" name="Slide Number Placeholder 3"/>
          <p:cNvSpPr>
            <a:spLocks noGrp="1"/>
          </p:cNvSpPr>
          <p:nvPr>
            <p:ph type="sldNum" sz="quarter" idx="10"/>
          </p:nvPr>
        </p:nvSpPr>
        <p:spPr/>
        <p:txBody>
          <a:bodyPr/>
          <a:lstStyle/>
          <a:p>
            <a:fld id="{5AAD5D22-5663-432F-BAE0-7AC56BBE0861}"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Thank you to University of Exeter</a:t>
            </a:r>
            <a:r>
              <a:rPr lang="en-GB" baseline="0" dirty="0" smtClean="0"/>
              <a:t> and the FORCE project (www.force.eu) for supporting my project, to my collaborators (listed) and for everybody else that’s helped me. Also Fisheries Society of the British Isles, Society of Experimental Biology and ICRS for providing financial support to get me here. My email address if you have any comments or suggestions for me – fire away! Also I’m looking for a job in the spring**</a:t>
            </a:r>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Kg off a m2 block</a:t>
            </a:r>
            <a:r>
              <a:rPr lang="en-GB" baseline="0" dirty="0" smtClean="0"/>
              <a:t> is the </a:t>
            </a:r>
            <a:r>
              <a:rPr lang="en-GB" baseline="0" dirty="0" err="1" smtClean="0"/>
              <a:t>equivilent</a:t>
            </a:r>
            <a:r>
              <a:rPr lang="en-GB" baseline="0" dirty="0" smtClean="0"/>
              <a:t> of shaving off between a mm and half a mm off a m2 block. </a:t>
            </a:r>
            <a:endParaRPr lang="en-GB" baseline="0" dirty="0"/>
          </a:p>
          <a:p>
            <a:endParaRPr lang="en-GB" baseline="0" dirty="0"/>
          </a:p>
          <a:p>
            <a:r>
              <a:rPr lang="en-GB" sz="1200" kern="1200" dirty="0" smtClean="0">
                <a:solidFill>
                  <a:schemeClr val="tx1"/>
                </a:solidFill>
                <a:latin typeface="+mn-lt"/>
                <a:ea typeface="+mn-ea"/>
                <a:cs typeface="+mn-cs"/>
              </a:rPr>
              <a:t>I guess erosion doesn't take place uniformly over the surface of the reef, so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biomass at the most pristine reefs being around 530 grams per</a:t>
            </a:r>
            <a:br>
              <a:rPr lang="en-GB" sz="1200" kern="1200" dirty="0" smtClean="0">
                <a:solidFill>
                  <a:schemeClr val="tx1"/>
                </a:solidFill>
                <a:latin typeface="+mn-lt"/>
                <a:ea typeface="+mn-ea"/>
                <a:cs typeface="+mn-cs"/>
              </a:rPr>
            </a:br>
            <a:r>
              <a:rPr lang="en-GB" sz="1200" kern="1200" dirty="0" smtClean="0">
                <a:solidFill>
                  <a:schemeClr val="tx1"/>
                </a:solidFill>
                <a:latin typeface="+mn-lt"/>
                <a:ea typeface="+mn-ea"/>
                <a:cs typeface="+mn-cs"/>
              </a:rPr>
              <a:t>square meter. So if we round this down to 500 grams per square meter then</a:t>
            </a:r>
            <a:br>
              <a:rPr lang="en-GB" sz="1200" kern="1200" dirty="0" smtClean="0">
                <a:solidFill>
                  <a:schemeClr val="tx1"/>
                </a:solidFill>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18</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Allows us to focus</a:t>
            </a:r>
            <a:r>
              <a:rPr lang="en-GB" baseline="0" dirty="0" smtClean="0"/>
              <a:t> on particular aspects of the model – example in urchins. </a:t>
            </a:r>
          </a:p>
          <a:p>
            <a:endParaRPr lang="en-GB" baseline="0" dirty="0" smtClean="0"/>
          </a:p>
          <a:p>
            <a:r>
              <a:rPr lang="en-GB" baseline="0" dirty="0" smtClean="0"/>
              <a:t>Historically interesting, large crash in urchins the most important driver</a:t>
            </a:r>
          </a:p>
          <a:p>
            <a:endParaRPr lang="en-GB" baseline="0" dirty="0" smtClean="0"/>
          </a:p>
          <a:p>
            <a:r>
              <a:rPr lang="en-GB" baseline="0" dirty="0" smtClean="0"/>
              <a:t>History of Caribbean budgets very related to urchin activity – and coral cover</a:t>
            </a:r>
          </a:p>
          <a:p>
            <a:endParaRPr lang="en-GB" baseline="0" dirty="0" smtClean="0"/>
          </a:p>
          <a:p>
            <a:r>
              <a:rPr lang="en-GB" baseline="0" dirty="0" smtClean="0"/>
              <a:t>Urchins making a come back.</a:t>
            </a:r>
            <a:endParaRPr lang="en-GB" dirty="0"/>
          </a:p>
        </p:txBody>
      </p:sp>
      <p:sp>
        <p:nvSpPr>
          <p:cNvPr id="4" name="Slide Number Placeholder 3"/>
          <p:cNvSpPr>
            <a:spLocks noGrp="1"/>
          </p:cNvSpPr>
          <p:nvPr>
            <p:ph type="sldNum" sz="quarter" idx="10"/>
          </p:nvPr>
        </p:nvSpPr>
        <p:spPr/>
        <p:txBody>
          <a:bodyPr/>
          <a:lstStyle/>
          <a:p>
            <a:fld id="{70B76983-6D64-46F9-9E60-61C537F9A83C}" type="slidenum">
              <a:rPr lang="en-GB" smtClean="0"/>
              <a:pPr/>
              <a:t>21</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Model can be applied</a:t>
            </a:r>
            <a:r>
              <a:rPr lang="en-GB" baseline="0" dirty="0" smtClean="0"/>
              <a:t> to any reef system, so first thing was validate the model by inputting data from reefs we knew to see if we got the same output. Three Caribbean reefs –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Plot of mean carbonate budget generates (and standard error bars) for S1-S5. Based on 200 model runs. b) Image from Alvarez-</a:t>
            </a:r>
            <a:r>
              <a:rPr lang="en-GB" sz="1200" dirty="0" err="1" smtClean="0"/>
              <a:t>Filip</a:t>
            </a:r>
            <a:r>
              <a:rPr lang="en-GB" sz="1200" dirty="0" smtClean="0"/>
              <a:t> </a:t>
            </a:r>
            <a:r>
              <a:rPr lang="en-GB" sz="1200" i="1" dirty="0" smtClean="0"/>
              <a:t>et al</a:t>
            </a:r>
            <a:r>
              <a:rPr lang="en-GB" sz="1200" dirty="0" smtClean="0"/>
              <a:t>. 2009, showing changes in reef </a:t>
            </a:r>
            <a:r>
              <a:rPr lang="en-GB" sz="1200" dirty="0" err="1" smtClean="0"/>
              <a:t>rugosity</a:t>
            </a:r>
            <a:r>
              <a:rPr lang="en-GB" sz="1200" dirty="0" smtClean="0"/>
              <a:t> across the Caribbean from 1969 to 2008. Red line represents the best fitting model. c) Reproduction of plot a) overlaid with Caribbean </a:t>
            </a:r>
            <a:r>
              <a:rPr lang="en-GB" sz="1200" dirty="0" err="1" smtClean="0"/>
              <a:t>rugosity</a:t>
            </a:r>
            <a:r>
              <a:rPr lang="en-GB" sz="1200" dirty="0" smtClean="0"/>
              <a:t> data curve, demonstrates consistency between carbonate budget model estimates and observed Caribbean-wide </a:t>
            </a:r>
            <a:r>
              <a:rPr lang="en-GB" sz="1200" dirty="0" err="1" smtClean="0"/>
              <a:t>rugosity</a:t>
            </a:r>
            <a:r>
              <a:rPr lang="en-GB" sz="1200" dirty="0" smtClean="0"/>
              <a:t> loss. d) Summary of historical scenario outputs (based on 200 model runs). Each value is in kg of CaCO</a:t>
            </a:r>
            <a:r>
              <a:rPr lang="en-GB" sz="1200" baseline="-25000" dirty="0" smtClean="0"/>
              <a:t>3</a:t>
            </a:r>
            <a:r>
              <a:rPr lang="en-GB" sz="1200" dirty="0" smtClean="0"/>
              <a:t> deposited annually per m</a:t>
            </a:r>
            <a:r>
              <a:rPr lang="en-GB" sz="1200" baseline="30000" dirty="0" smtClean="0"/>
              <a:t>2</a:t>
            </a:r>
            <a:r>
              <a:rPr lang="en-GB" sz="1200" dirty="0" smtClean="0"/>
              <a:t> planar reef area</a:t>
            </a:r>
            <a:endParaRPr lang="en-GB" dirty="0" smtClean="0"/>
          </a:p>
        </p:txBody>
      </p:sp>
      <p:sp>
        <p:nvSpPr>
          <p:cNvPr id="4" name="Slide Number Placeholder 3"/>
          <p:cNvSpPr>
            <a:spLocks noGrp="1"/>
          </p:cNvSpPr>
          <p:nvPr>
            <p:ph type="sldNum" sz="quarter" idx="10"/>
          </p:nvPr>
        </p:nvSpPr>
        <p:spPr/>
        <p:txBody>
          <a:bodyPr/>
          <a:lstStyle/>
          <a:p>
            <a:fld id="{934854F9-B398-49AC-BD78-AE169FB29632}" type="slidenum">
              <a:rPr lang="en-GB" smtClean="0"/>
              <a:pPr/>
              <a:t>29</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Thanks for introducing</a:t>
            </a:r>
            <a:r>
              <a:rPr lang="en-GB" baseline="0" dirty="0" smtClean="0"/>
              <a:t> me</a:t>
            </a:r>
            <a:r>
              <a:rPr lang="en-GB" dirty="0" smtClean="0"/>
              <a:t>, my name is Emma, I’m a final year PhD from the University of Exeter. Today I’m going to be talking about an aspect of my project</a:t>
            </a:r>
            <a:r>
              <a:rPr lang="en-GB" baseline="0" dirty="0" smtClean="0"/>
              <a:t> that looks at modelling carbonate budgets of Caribbean reefs. </a:t>
            </a:r>
            <a:endParaRPr lang="en-GB" dirty="0" smtClean="0"/>
          </a:p>
          <a:p>
            <a:endParaRPr lang="en-GB" dirty="0" smtClean="0"/>
          </a:p>
          <a:p>
            <a:r>
              <a:rPr lang="en-GB" dirty="0" smtClean="0"/>
              <a:t>I’d like to start by putting my work in context:</a:t>
            </a:r>
          </a:p>
          <a:p>
            <a:endParaRPr lang="en-GB" dirty="0" smtClean="0"/>
          </a:p>
          <a:p>
            <a:r>
              <a:rPr lang="en-GB" dirty="0" smtClean="0"/>
              <a:t>CLICK:</a:t>
            </a:r>
            <a:r>
              <a:rPr lang="en-GB" baseline="0" dirty="0" smtClean="0"/>
              <a:t> </a:t>
            </a:r>
            <a:r>
              <a:rPr lang="en-GB" dirty="0" smtClean="0"/>
              <a:t>Reefs are characterised </a:t>
            </a:r>
            <a:r>
              <a:rPr lang="en-GB" baseline="0" dirty="0" smtClean="0"/>
              <a:t>by their 3-dimensional architectural complexity: the word reef itself is a term for a structure that potentially causes a shipwreck hazard…</a:t>
            </a:r>
          </a:p>
          <a:p>
            <a:endParaRPr lang="en-GB" baseline="0" dirty="0" smtClean="0"/>
          </a:p>
          <a:p>
            <a:r>
              <a:rPr lang="en-GB" baseline="0" dirty="0" smtClean="0"/>
              <a:t>CLICK: …in the case of coral reefs this structure is a calcium carbonate framework created by biological and geological processes. </a:t>
            </a:r>
          </a:p>
          <a:p>
            <a:endParaRPr lang="en-GB" baseline="0" dirty="0" smtClean="0"/>
          </a:p>
          <a:p>
            <a:r>
              <a:rPr lang="en-GB" baseline="0" dirty="0" smtClean="0"/>
              <a:t>CLICK: The creation of this structural framework STRUCTURE provides important habitat that supports the highest diversity of organisms per m2 in the marine environment – this includes commercial fish worth up to $395 million)</a:t>
            </a:r>
          </a:p>
          <a:p>
            <a:endParaRPr lang="en-GB" baseline="0" dirty="0" smtClean="0"/>
          </a:p>
          <a:p>
            <a:r>
              <a:rPr lang="en-GB" sz="1200" kern="1200" dirty="0" smtClean="0">
                <a:solidFill>
                  <a:schemeClr val="tx1"/>
                </a:solidFill>
                <a:latin typeface="+mn-lt"/>
                <a:ea typeface="+mn-ea"/>
                <a:cs typeface="+mn-cs"/>
              </a:rPr>
              <a:t>Framework also provides</a:t>
            </a:r>
            <a:r>
              <a:rPr lang="en-GB" sz="1200" kern="1200" baseline="0" dirty="0" smtClean="0">
                <a:solidFill>
                  <a:schemeClr val="tx1"/>
                </a:solidFill>
                <a:latin typeface="+mn-lt"/>
                <a:ea typeface="+mn-ea"/>
                <a:cs typeface="+mn-cs"/>
              </a:rPr>
              <a:t> other ecosystem services, such as </a:t>
            </a:r>
            <a:r>
              <a:rPr lang="en-GB" sz="1200" kern="1200" dirty="0" smtClean="0">
                <a:solidFill>
                  <a:schemeClr val="tx1"/>
                </a:solidFill>
                <a:latin typeface="+mn-lt"/>
                <a:ea typeface="+mn-ea"/>
                <a:cs typeface="+mn-cs"/>
              </a:rPr>
              <a:t>Coastal protection</a:t>
            </a:r>
            <a:r>
              <a:rPr lang="en-GB" sz="1200" kern="1200" baseline="0" dirty="0" smtClean="0">
                <a:solidFill>
                  <a:schemeClr val="tx1"/>
                </a:solidFill>
                <a:latin typeface="+mn-lt"/>
                <a:ea typeface="+mn-ea"/>
                <a:cs typeface="+mn-cs"/>
              </a:rPr>
              <a:t> – valued at up to </a:t>
            </a:r>
            <a:r>
              <a:rPr lang="en-GB" sz="1200" kern="1200" dirty="0" smtClean="0">
                <a:solidFill>
                  <a:schemeClr val="tx1"/>
                </a:solidFill>
                <a:latin typeface="+mn-lt"/>
                <a:ea typeface="+mn-ea"/>
                <a:cs typeface="+mn-cs"/>
              </a:rPr>
              <a:t>2.8 billion dollars</a:t>
            </a:r>
            <a:r>
              <a:rPr lang="en-GB" sz="1200" kern="1200" baseline="0" dirty="0" smtClean="0">
                <a:solidFill>
                  <a:schemeClr val="tx1"/>
                </a:solidFill>
                <a:latin typeface="+mn-lt"/>
                <a:ea typeface="+mn-ea"/>
                <a:cs typeface="+mn-cs"/>
              </a:rPr>
              <a:t> in the Caribbean</a:t>
            </a:r>
          </a:p>
          <a:p>
            <a:endParaRPr lang="en-GB" sz="1200" kern="1200" baseline="0" dirty="0" smtClean="0">
              <a:solidFill>
                <a:schemeClr val="tx1"/>
              </a:solidFill>
              <a:latin typeface="+mn-lt"/>
              <a:ea typeface="+mn-ea"/>
              <a:cs typeface="+mn-cs"/>
            </a:endParaRPr>
          </a:p>
          <a:p>
            <a:r>
              <a:rPr lang="en-GB" sz="1200" kern="1200" baseline="0" dirty="0" smtClean="0">
                <a:solidFill>
                  <a:schemeClr val="tx1"/>
                </a:solidFill>
                <a:latin typeface="+mn-lt"/>
                <a:ea typeface="+mn-ea"/>
                <a:cs typeface="+mn-cs"/>
              </a:rPr>
              <a:t>And production of those white beaches are worth $2.7 billion… much of the value of reefs is derived from their three dimensional complexity.</a:t>
            </a:r>
          </a:p>
          <a:p>
            <a:endParaRPr lang="en-GB"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CLICK: Ecological state of Caribbean reefs has deteriorated over the last 50 years,</a:t>
            </a:r>
            <a:r>
              <a:rPr lang="en-GB" baseline="0" dirty="0" smtClean="0"/>
              <a:t> with many reefs that once looked like (top picture) now looking like (this) or even (this).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latin typeface="+mn-lt"/>
                <a:ea typeface="+mn-ea"/>
                <a:cs typeface="+mn-cs"/>
              </a:rPr>
              <a:t>We’re well aware of the proximate drivers of reef change, which have caused many reefs, that once looked like this, to lose important structure and living coral cover/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latin typeface="+mn-lt"/>
                <a:ea typeface="+mn-ea"/>
                <a:cs typeface="+mn-cs"/>
              </a:rPr>
              <a:t>A carbonate budget is a more holistic approach to measuring reef health, than traditional measures such as quantification of </a:t>
            </a:r>
            <a:r>
              <a:rPr lang="en-GB" sz="1200" kern="1200" baseline="0" dirty="0" err="1" smtClean="0">
                <a:solidFill>
                  <a:schemeClr val="tx1"/>
                </a:solidFill>
                <a:latin typeface="+mn-lt"/>
                <a:ea typeface="+mn-ea"/>
                <a:cs typeface="+mn-cs"/>
              </a:rPr>
              <a:t>alagl</a:t>
            </a:r>
            <a:r>
              <a:rPr lang="en-GB" sz="1200" kern="1200" baseline="0" dirty="0" smtClean="0">
                <a:solidFill>
                  <a:schemeClr val="tx1"/>
                </a:solidFill>
                <a:latin typeface="+mn-lt"/>
                <a:ea typeface="+mn-ea"/>
                <a:cs typeface="+mn-cs"/>
              </a:rPr>
              <a:t> or coral cover – as it takes into account important processes </a:t>
            </a:r>
            <a:r>
              <a:rPr lang="en-GB" sz="1200" kern="1200" baseline="0" dirty="0" err="1" smtClean="0">
                <a:solidFill>
                  <a:schemeClr val="tx1"/>
                </a:solidFill>
                <a:latin typeface="+mn-lt"/>
                <a:ea typeface="+mn-ea"/>
                <a:cs typeface="+mn-cs"/>
              </a:rPr>
              <a:t>occuring</a:t>
            </a:r>
            <a:r>
              <a:rPr lang="en-GB" sz="1200" kern="1200" baseline="0" dirty="0" smtClean="0">
                <a:solidFill>
                  <a:schemeClr val="tx1"/>
                </a:solidFill>
                <a:latin typeface="+mn-lt"/>
                <a:ea typeface="+mn-ea"/>
                <a:cs typeface="+mn-cs"/>
              </a:rPr>
              <a:t> beneath the surface of the reef. I wanted to explore changes in Caribbean reefs in terms of carbonate budgets.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latin typeface="+mn-lt"/>
              <a:ea typeface="+mn-ea"/>
              <a:cs typeface="+mn-cs"/>
            </a:endParaRPr>
          </a:p>
          <a:p>
            <a:endParaRPr lang="en-GB" sz="1200" kern="1200" baseline="0" dirty="0" smtClean="0">
              <a:solidFill>
                <a:schemeClr val="tx1"/>
              </a:solidFill>
              <a:latin typeface="+mn-lt"/>
              <a:ea typeface="+mn-ea"/>
              <a:cs typeface="+mn-cs"/>
            </a:endParaRPr>
          </a:p>
          <a:p>
            <a:endParaRPr lang="en-GB" baseline="0" dirty="0" smtClean="0"/>
          </a:p>
          <a:p>
            <a:endParaRPr lang="en-GB" baseline="0" dirty="0" smtClean="0"/>
          </a:p>
          <a:p>
            <a:r>
              <a:rPr lang="en-GB" baseline="0" dirty="0" smtClean="0"/>
              <a:t>Structural aspect of reefs also ecosystem services – such as coastal protection </a:t>
            </a:r>
            <a:endParaRPr lang="en-GB" dirty="0" smtClean="0"/>
          </a:p>
          <a:p>
            <a:endParaRPr lang="en-GB" dirty="0" smtClean="0"/>
          </a:p>
          <a:p>
            <a:r>
              <a:rPr lang="en-GB" dirty="0" smtClean="0"/>
              <a:t>Reefs are defined by their</a:t>
            </a:r>
            <a:r>
              <a:rPr lang="en-GB" baseline="0" dirty="0" smtClean="0"/>
              <a:t> 3-dimensional structure – word reef actually means structure – made up of Calcium carbonate precipitated out of the seawater.</a:t>
            </a:r>
          </a:p>
          <a:p>
            <a:r>
              <a:rPr lang="en-GB" baseline="0" dirty="0" smtClean="0"/>
              <a:t>Associated with various ecosystem services</a:t>
            </a:r>
          </a:p>
          <a:p>
            <a:r>
              <a:rPr lang="en-GB" baseline="0" dirty="0" err="1" smtClean="0"/>
              <a:t>Antropogenic</a:t>
            </a:r>
            <a:r>
              <a:rPr lang="en-GB" baseline="0" dirty="0" smtClean="0"/>
              <a:t> drivers mean reefs undergoing change. </a:t>
            </a:r>
            <a:r>
              <a:rPr lang="en-GB" sz="1200" kern="1200" dirty="0" smtClean="0">
                <a:solidFill>
                  <a:schemeClr val="tx1"/>
                </a:solidFill>
                <a:latin typeface="+mn-lt"/>
                <a:ea typeface="+mn-ea"/>
                <a:cs typeface="+mn-cs"/>
              </a:rPr>
              <a:t>Anthropogenic and environmental factors are driving major ecological transitions on coral reefs</a:t>
            </a:r>
          </a:p>
          <a:p>
            <a:endParaRPr lang="en-GB" sz="1200" kern="1200" baseline="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0B76983-6D64-46F9-9E60-61C537F9A83C}" type="slidenum">
              <a:rPr lang="en-GB" smtClean="0"/>
              <a:pPr/>
              <a:t>31</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Why are we interested in carbonate budgets? </a:t>
            </a:r>
          </a:p>
          <a:p>
            <a:r>
              <a:rPr lang="en-GB" dirty="0" smtClean="0"/>
              <a:t>The</a:t>
            </a:r>
            <a:r>
              <a:rPr lang="en-GB" baseline="0" dirty="0" smtClean="0"/>
              <a:t> e</a:t>
            </a:r>
            <a:r>
              <a:rPr lang="en-GB" dirty="0" smtClean="0"/>
              <a:t>cological</a:t>
            </a:r>
            <a:r>
              <a:rPr lang="en-GB" baseline="0" dirty="0" smtClean="0"/>
              <a:t> state of Caribbean reefs has deteriorated over the last 50 years. </a:t>
            </a:r>
          </a:p>
          <a:p>
            <a:r>
              <a:rPr lang="en-GB" baseline="0" dirty="0" smtClean="0"/>
              <a:t>We’re aware of the main proximate drivers of this changes, which have caused many reefs that once looked like...this, to look bottom panel.</a:t>
            </a:r>
          </a:p>
          <a:p>
            <a:r>
              <a:rPr lang="en-GB" baseline="0" dirty="0" smtClean="0"/>
              <a:t>One aspect of this change is loss of architectural complexity...</a:t>
            </a:r>
          </a:p>
          <a:p>
            <a:r>
              <a:rPr lang="en-GB" baseline="0" dirty="0" smtClean="0"/>
              <a:t>Reefs have lost structure over the last 50 years –</a:t>
            </a:r>
          </a:p>
          <a:p>
            <a:r>
              <a:rPr lang="en-GB" baseline="0" dirty="0" smtClean="0"/>
              <a:t>Structure is associated with various ecological goods and services.</a:t>
            </a:r>
          </a:p>
          <a:p>
            <a:r>
              <a:rPr lang="en-GB" baseline="0" dirty="0" smtClean="0"/>
              <a:t>Examining carbonate budgets can help us explore this loss of structure.</a:t>
            </a:r>
          </a:p>
          <a:p>
            <a:r>
              <a:rPr lang="en-GB" baseline="0" dirty="0" smtClean="0"/>
              <a:t>In addition, carbonate budgets are a provide a useful tool for understanding the healthy functioning of a reef. They are a holistic health measure, as they take into account important </a:t>
            </a:r>
            <a:r>
              <a:rPr lang="en-GB" baseline="0" dirty="0" err="1" smtClean="0"/>
              <a:t>bioerosive</a:t>
            </a:r>
            <a:r>
              <a:rPr lang="en-GB" baseline="0" dirty="0" smtClean="0"/>
              <a:t> processes </a:t>
            </a:r>
            <a:r>
              <a:rPr lang="en-GB" baseline="0" dirty="0" err="1" smtClean="0"/>
              <a:t>occuring</a:t>
            </a:r>
            <a:r>
              <a:rPr lang="en-GB" baseline="0" dirty="0" smtClean="0"/>
              <a:t> below the surface of the reef – and so go beyond traditional measures of reef health such as looking at living coral cover and algal cover at the surface.</a:t>
            </a:r>
          </a:p>
          <a:p>
            <a:endParaRPr lang="en-GB" dirty="0"/>
          </a:p>
        </p:txBody>
      </p:sp>
      <p:sp>
        <p:nvSpPr>
          <p:cNvPr id="4" name="Slide Number Placeholder 3"/>
          <p:cNvSpPr>
            <a:spLocks noGrp="1"/>
          </p:cNvSpPr>
          <p:nvPr>
            <p:ph type="sldNum" sz="quarter" idx="10"/>
          </p:nvPr>
        </p:nvSpPr>
        <p:spPr/>
        <p:txBody>
          <a:bodyPr/>
          <a:lstStyle/>
          <a:p>
            <a:fld id="{934854F9-B398-49AC-BD78-AE169FB29632}" type="slidenum">
              <a:rPr lang="en-GB" smtClean="0"/>
              <a:pPr/>
              <a:t>32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750DD2D-703C-43AC-A679-FACA37A5F132}" type="datetimeFigureOut">
              <a:rPr lang="en-GB" smtClean="0"/>
              <a:pPr/>
              <a:t>08/07/2012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666B7-81AB-43F6-AF2C-CAB6E7BC67B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0DD2D-703C-43AC-A679-FACA37A5F132}" type="datetimeFigureOut">
              <a:rPr lang="en-GB" smtClean="0"/>
              <a:pPr/>
              <a:t>08/07/2012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666B7-81AB-43F6-AF2C-CAB6E7BC67B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wmf"/><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gif"/></Relationships>
</file>

<file path=ppt/slides/_rels/slide3.xml.rels><?xml version="1.0" encoding="UTF-8" standalone="yes"?>
<Relationships xmlns="http://schemas.openxmlformats.org/package/2006/relationships"><Relationship Id="rId8" Type="http://schemas.openxmlformats.org/officeDocument/2006/relationships/hyperlink" Target="http://www.force-project.eu/" TargetMode="External"/><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2.jpeg"/><Relationship Id="rId7"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31.png"/><Relationship Id="rId12" Type="http://schemas.openxmlformats.org/officeDocument/2006/relationships/image" Target="../media/image36.jpeg"/><Relationship Id="rId17" Type="http://schemas.openxmlformats.org/officeDocument/2006/relationships/image" Target="../media/image41.png"/><Relationship Id="rId2" Type="http://schemas.openxmlformats.org/officeDocument/2006/relationships/notesSlide" Target="../notesSlides/notesSlide11.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jpeg"/><Relationship Id="rId19" Type="http://schemas.openxmlformats.org/officeDocument/2006/relationships/image" Target="../media/image43.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1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chart" Target="../charts/chart1.xml"/><Relationship Id="rId4" Type="http://schemas.openxmlformats.org/officeDocument/2006/relationships/image" Target="../media/image49.jpeg"/><Relationship Id="rId9" Type="http://schemas.openxmlformats.org/officeDocument/2006/relationships/image" Target="../media/image5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8.jpeg"/><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4.xls"/></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7"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6.xls"/></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72.wmf"/><Relationship Id="rId4" Type="http://schemas.openxmlformats.org/officeDocument/2006/relationships/image" Target="../media/image71.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8.xls"/></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6.jpeg"/><Relationship Id="rId7" Type="http://schemas.openxmlformats.org/officeDocument/2006/relationships/image" Target="../media/image7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65.jpeg"/><Relationship Id="rId4" Type="http://schemas.openxmlformats.org/officeDocument/2006/relationships/image" Target="../media/image77.jpeg"/><Relationship Id="rId9"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8" Type="http://schemas.openxmlformats.org/officeDocument/2006/relationships/hyperlink" Target="http://www.force-project.eu/" TargetMode="External"/><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isad.isadroot.ex.ac.uk\uoe\user\Bioerosion\Images\renata2.bmp"/>
          <p:cNvPicPr>
            <a:picLocks noChangeAspect="1" noChangeArrowheads="1"/>
          </p:cNvPicPr>
          <p:nvPr/>
        </p:nvPicPr>
        <p:blipFill>
          <a:blip r:embed="rId3" cstate="print"/>
          <a:srcRect l="23401" r="50360" b="338"/>
          <a:stretch>
            <a:fillRect/>
          </a:stretch>
        </p:blipFill>
        <p:spPr bwMode="auto">
          <a:xfrm>
            <a:off x="1485140" y="620688"/>
            <a:ext cx="1143281" cy="3327642"/>
          </a:xfrm>
          <a:prstGeom prst="rect">
            <a:avLst/>
          </a:prstGeom>
          <a:noFill/>
          <a:effectLst>
            <a:reflection blurRad="6350" stA="50000" endA="300" endPos="38500" dist="50800" dir="5400000" sy="-100000" algn="bl" rotWithShape="0"/>
          </a:effectLst>
        </p:spPr>
      </p:pic>
      <p:pic>
        <p:nvPicPr>
          <p:cNvPr id="4" name="Picture 7" descr="\\isad.isadroot.ex.ac.uk\uoe\user\Bioerosion\Images\P1060462.JPG"/>
          <p:cNvPicPr>
            <a:picLocks noChangeAspect="1" noChangeArrowheads="1"/>
          </p:cNvPicPr>
          <p:nvPr/>
        </p:nvPicPr>
        <p:blipFill>
          <a:blip r:embed="rId4" cstate="print"/>
          <a:srcRect l="44181" t="1467" r="32855" b="804"/>
          <a:stretch>
            <a:fillRect/>
          </a:stretch>
        </p:blipFill>
        <p:spPr bwMode="auto">
          <a:xfrm>
            <a:off x="4000359" y="620688"/>
            <a:ext cx="1143281" cy="3315517"/>
          </a:xfrm>
          <a:prstGeom prst="rect">
            <a:avLst/>
          </a:prstGeom>
          <a:noFill/>
          <a:effectLst>
            <a:reflection blurRad="6350" stA="50000" endA="300" endPos="38500" dist="50800" dir="5400000" sy="-100000" algn="bl" rotWithShape="0"/>
          </a:effectLst>
        </p:spPr>
      </p:pic>
      <p:pic>
        <p:nvPicPr>
          <p:cNvPr id="5" name="Picture 3" descr="\\isad.isadroot.ex.ac.uk\uoe\user\Bioerosion\Images\P1060436.JPG"/>
          <p:cNvPicPr>
            <a:picLocks noChangeAspect="1" noChangeArrowheads="1"/>
          </p:cNvPicPr>
          <p:nvPr/>
        </p:nvPicPr>
        <p:blipFill>
          <a:blip r:embed="rId5" cstate="print"/>
          <a:srcRect l="31714" t="27993" r="36572" b="3030"/>
          <a:stretch>
            <a:fillRect/>
          </a:stretch>
        </p:blipFill>
        <p:spPr bwMode="auto">
          <a:xfrm>
            <a:off x="2742750" y="620688"/>
            <a:ext cx="1143281" cy="3315517"/>
          </a:xfrm>
          <a:prstGeom prst="rect">
            <a:avLst/>
          </a:prstGeom>
          <a:noFill/>
          <a:effectLst>
            <a:reflection blurRad="6350" stA="50000" endA="300" endPos="38500" dist="50800" dir="5400000" sy="-100000" algn="bl" rotWithShape="0"/>
          </a:effectLst>
        </p:spPr>
      </p:pic>
      <p:pic>
        <p:nvPicPr>
          <p:cNvPr id="7" name="Picture 5" descr="\\isad.isadroot.ex.ac.uk\uoe\user\Bioerosion\Images\P1040049.JPG"/>
          <p:cNvPicPr>
            <a:picLocks noChangeAspect="1" noChangeArrowheads="1"/>
          </p:cNvPicPr>
          <p:nvPr/>
        </p:nvPicPr>
        <p:blipFill>
          <a:blip r:embed="rId6" cstate="print"/>
          <a:srcRect l="1457" t="-250" r="75564" b="2721"/>
          <a:stretch>
            <a:fillRect/>
          </a:stretch>
        </p:blipFill>
        <p:spPr bwMode="auto">
          <a:xfrm>
            <a:off x="6515579" y="620688"/>
            <a:ext cx="1143281" cy="3315517"/>
          </a:xfrm>
          <a:prstGeom prst="rect">
            <a:avLst/>
          </a:prstGeom>
          <a:noFill/>
          <a:effectLst>
            <a:reflection blurRad="6350" stA="50000" endA="300" endPos="38500" dist="50800" dir="5400000" sy="-100000" algn="bl" rotWithShape="0"/>
          </a:effectLst>
        </p:spPr>
      </p:pic>
      <p:pic>
        <p:nvPicPr>
          <p:cNvPr id="10" name="Picture 5" descr="\\isad.isadroot.ex.ac.uk\uoe\user\Bioerosion\Images\P1040049.JPG"/>
          <p:cNvPicPr>
            <a:picLocks noChangeAspect="1" noChangeArrowheads="1"/>
          </p:cNvPicPr>
          <p:nvPr/>
        </p:nvPicPr>
        <p:blipFill>
          <a:blip r:embed="rId6" cstate="print"/>
          <a:srcRect l="59478" t="-250" r="18126" b="2721"/>
          <a:stretch>
            <a:fillRect/>
          </a:stretch>
        </p:blipFill>
        <p:spPr bwMode="auto">
          <a:xfrm>
            <a:off x="5286954" y="620688"/>
            <a:ext cx="1114296" cy="3315517"/>
          </a:xfrm>
          <a:prstGeom prst="rect">
            <a:avLst/>
          </a:prstGeom>
          <a:noFill/>
          <a:effectLst>
            <a:reflection blurRad="6350" stA="50000" endA="300" endPos="38500" dist="50800" dir="5400000" sy="-100000" algn="bl" rotWithShape="0"/>
          </a:effectLst>
        </p:spPr>
      </p:pic>
      <p:sp>
        <p:nvSpPr>
          <p:cNvPr id="13" name="Title 1"/>
          <p:cNvSpPr txBox="1">
            <a:spLocks/>
          </p:cNvSpPr>
          <p:nvPr/>
        </p:nvSpPr>
        <p:spPr>
          <a:xfrm>
            <a:off x="0" y="4077072"/>
            <a:ext cx="9144000" cy="237626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Balancing the carbonate budget: </a:t>
            </a:r>
            <a:br>
              <a:rPr kumimoji="0" lang="en-GB" sz="4400" b="0" i="0" u="none" strike="noStrike" kern="1200" cap="none" spc="0" normalizeH="0" baseline="0" noProof="0" dirty="0" smtClean="0">
                <a:ln>
                  <a:noFill/>
                </a:ln>
                <a:solidFill>
                  <a:schemeClr val="tx1"/>
                </a:solidFill>
                <a:effectLst/>
                <a:uLnTx/>
                <a:uFillTx/>
                <a:latin typeface="+mj-lt"/>
                <a:ea typeface="+mj-ea"/>
                <a:cs typeface="+mj-cs"/>
              </a:rPr>
            </a:br>
            <a:r>
              <a:rPr kumimoji="0" lang="en-GB" sz="2800" b="0" i="0" u="none" strike="noStrike" kern="1200" cap="none" spc="0" normalizeH="0" baseline="0" noProof="0" dirty="0" smtClean="0">
                <a:ln>
                  <a:noFill/>
                </a:ln>
                <a:solidFill>
                  <a:schemeClr val="tx1"/>
                </a:solidFill>
                <a:effectLst/>
                <a:uLnTx/>
                <a:uFillTx/>
                <a:latin typeface="+mj-lt"/>
                <a:ea typeface="+mj-ea"/>
                <a:cs typeface="+mj-cs"/>
              </a:rPr>
              <a:t>maintenance of positive framework growth </a:t>
            </a:r>
            <a:br>
              <a:rPr kumimoji="0" lang="en-GB" sz="2800" b="0" i="0" u="none" strike="noStrike" kern="1200" cap="none" spc="0" normalizeH="0" baseline="0" noProof="0" dirty="0" smtClean="0">
                <a:ln>
                  <a:noFill/>
                </a:ln>
                <a:solidFill>
                  <a:schemeClr val="tx1"/>
                </a:solidFill>
                <a:effectLst/>
                <a:uLnTx/>
                <a:uFillTx/>
                <a:latin typeface="+mj-lt"/>
                <a:ea typeface="+mj-ea"/>
                <a:cs typeface="+mj-cs"/>
              </a:rPr>
            </a:br>
            <a:r>
              <a:rPr kumimoji="0" lang="en-GB" sz="2800" b="0" i="0" u="none" strike="noStrike" kern="1200" cap="none" spc="0" normalizeH="0" baseline="0" noProof="0" dirty="0" smtClean="0">
                <a:ln>
                  <a:noFill/>
                </a:ln>
                <a:solidFill>
                  <a:schemeClr val="tx1"/>
                </a:solidFill>
                <a:effectLst/>
                <a:uLnTx/>
                <a:uFillTx/>
                <a:latin typeface="+mj-lt"/>
                <a:ea typeface="+mj-ea"/>
                <a:cs typeface="+mj-cs"/>
              </a:rPr>
              <a:t>in the Caribbean requires local and global action</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
            </a:r>
            <a:br>
              <a:rPr kumimoji="0" lang="en-GB" sz="4400" b="0" i="0" u="none" strike="noStrike" kern="1200" cap="none" spc="0" normalizeH="0" baseline="0" noProof="0" dirty="0" smtClean="0">
                <a:ln>
                  <a:noFill/>
                </a:ln>
                <a:solidFill>
                  <a:schemeClr val="tx1"/>
                </a:solidFill>
                <a:effectLst/>
                <a:uLnTx/>
                <a:uFillTx/>
                <a:latin typeface="+mj-lt"/>
                <a:ea typeface="+mj-ea"/>
                <a:cs typeface="+mj-cs"/>
              </a:rPr>
            </a:br>
            <a:endParaRPr kumimoji="0" lang="en-GB" sz="4400" b="0" i="1" u="none" strike="noStrike" kern="1200" cap="none" spc="0" normalizeH="0" baseline="0" noProof="0" dirty="0">
              <a:ln>
                <a:noFill/>
              </a:ln>
              <a:solidFill>
                <a:schemeClr val="tx1"/>
              </a:solidFill>
              <a:effectLst/>
              <a:uLnTx/>
              <a:uFillTx/>
              <a:latin typeface="+mj-lt"/>
              <a:ea typeface="+mj-ea"/>
              <a:cs typeface="+mj-cs"/>
            </a:endParaRPr>
          </a:p>
        </p:txBody>
      </p:sp>
      <p:pic>
        <p:nvPicPr>
          <p:cNvPr id="15" name="Picture 2" descr="http://www.force-project.eu/sites/default/files/FORCE-Logo-Final%20Small.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884368" y="1052736"/>
            <a:ext cx="1080120" cy="1062076"/>
          </a:xfrm>
          <a:prstGeom prst="rect">
            <a:avLst/>
          </a:prstGeom>
          <a:noFill/>
        </p:spPr>
      </p:pic>
      <p:pic>
        <p:nvPicPr>
          <p:cNvPr id="16" name="Picture 9" descr="logo"/>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516216" y="0"/>
            <a:ext cx="2863249" cy="1124743"/>
          </a:xfrm>
          <a:prstGeom prst="rect">
            <a:avLst/>
          </a:prstGeom>
          <a:noFill/>
          <a:ln w="9525">
            <a:noFill/>
            <a:miter lim="800000"/>
            <a:headEnd/>
            <a:tailEnd/>
          </a:ln>
        </p:spPr>
      </p:pic>
      <p:sp>
        <p:nvSpPr>
          <p:cNvPr id="11" name="Subtitle 2"/>
          <p:cNvSpPr txBox="1">
            <a:spLocks/>
          </p:cNvSpPr>
          <p:nvPr/>
        </p:nvSpPr>
        <p:spPr>
          <a:xfrm>
            <a:off x="0" y="5904656"/>
            <a:ext cx="9144000" cy="1052736"/>
          </a:xfrm>
          <a:prstGeom prst="rect">
            <a:avLst/>
          </a:prstGeom>
        </p:spPr>
        <p:txBody>
          <a:bodyPr vert="horz" lIns="91440" tIns="45720" rIns="91440" bIns="45720" rtlCol="0">
            <a:noAutofit/>
          </a:bodyPr>
          <a:lstStyle/>
          <a:p>
            <a:pPr marL="342900" lvl="0" indent="-342900" algn="ctr">
              <a:spcBef>
                <a:spcPct val="20000"/>
              </a:spcBef>
              <a:defRPr/>
            </a:pPr>
            <a:r>
              <a:rPr lang="en-GB" dirty="0" smtClean="0">
                <a:solidFill>
                  <a:schemeClr val="bg1">
                    <a:lumMod val="50000"/>
                  </a:schemeClr>
                </a:solidFill>
              </a:rPr>
              <a:t>Emma V. Kennedy, </a:t>
            </a:r>
            <a:r>
              <a:rPr lang="en-GB" u="sng" dirty="0" smtClean="0">
                <a:solidFill>
                  <a:schemeClr val="bg1">
                    <a:lumMod val="50000"/>
                  </a:schemeClr>
                </a:solidFill>
              </a:rPr>
              <a:t>Chris T. Perry</a:t>
            </a:r>
            <a:r>
              <a:rPr lang="en-GB" dirty="0" smtClean="0">
                <a:solidFill>
                  <a:schemeClr val="bg1">
                    <a:lumMod val="50000"/>
                  </a:schemeClr>
                </a:solidFill>
              </a:rPr>
              <a:t>, Paul R. Halloran, Roberto Iglesias-</a:t>
            </a:r>
            <a:r>
              <a:rPr lang="en-GB" dirty="0" err="1" smtClean="0">
                <a:solidFill>
                  <a:schemeClr val="bg1">
                    <a:lumMod val="50000"/>
                  </a:schemeClr>
                </a:solidFill>
              </a:rPr>
              <a:t>Prieto</a:t>
            </a:r>
            <a:r>
              <a:rPr lang="en-GB" dirty="0" smtClean="0">
                <a:solidFill>
                  <a:schemeClr val="bg1">
                    <a:lumMod val="50000"/>
                  </a:schemeClr>
                </a:solidFill>
              </a:rPr>
              <a:t>, Juan Pablo </a:t>
            </a:r>
            <a:r>
              <a:rPr lang="en-GB" dirty="0" err="1" smtClean="0">
                <a:solidFill>
                  <a:schemeClr val="bg1">
                    <a:lumMod val="50000"/>
                  </a:schemeClr>
                </a:solidFill>
              </a:rPr>
              <a:t>Carricart-Ganivet</a:t>
            </a:r>
            <a:r>
              <a:rPr lang="en-GB" dirty="0" smtClean="0">
                <a:solidFill>
                  <a:schemeClr val="bg1">
                    <a:lumMod val="50000"/>
                  </a:schemeClr>
                </a:solidFill>
              </a:rPr>
              <a:t>, Max </a:t>
            </a:r>
            <a:r>
              <a:rPr lang="en-GB" dirty="0" err="1" smtClean="0">
                <a:solidFill>
                  <a:schemeClr val="bg1">
                    <a:lumMod val="50000"/>
                  </a:schemeClr>
                </a:solidFill>
              </a:rPr>
              <a:t>Wisshak</a:t>
            </a:r>
            <a:r>
              <a:rPr lang="en-GB" dirty="0" smtClean="0">
                <a:solidFill>
                  <a:schemeClr val="bg1">
                    <a:lumMod val="50000"/>
                  </a:schemeClr>
                </a:solidFill>
              </a:rPr>
              <a:t>, Christine H. L. </a:t>
            </a:r>
            <a:r>
              <a:rPr lang="en-GB" dirty="0" err="1" smtClean="0">
                <a:solidFill>
                  <a:schemeClr val="bg1">
                    <a:lumMod val="50000"/>
                  </a:schemeClr>
                </a:solidFill>
              </a:rPr>
              <a:t>Schönberg</a:t>
            </a:r>
            <a:r>
              <a:rPr lang="en-GB" dirty="0" smtClean="0">
                <a:solidFill>
                  <a:schemeClr val="bg1">
                    <a:lumMod val="50000"/>
                  </a:schemeClr>
                </a:solidFill>
              </a:rPr>
              <a:t>, Armin Form, </a:t>
            </a:r>
            <a:r>
              <a:rPr lang="en-GB" dirty="0" err="1" smtClean="0">
                <a:solidFill>
                  <a:schemeClr val="bg1">
                    <a:lumMod val="50000"/>
                  </a:schemeClr>
                </a:solidFill>
              </a:rPr>
              <a:t>Maoz</a:t>
            </a:r>
            <a:r>
              <a:rPr lang="en-GB" dirty="0" smtClean="0">
                <a:solidFill>
                  <a:schemeClr val="bg1">
                    <a:lumMod val="50000"/>
                  </a:schemeClr>
                </a:solidFill>
              </a:rPr>
              <a:t> Fine, </a:t>
            </a:r>
            <a:r>
              <a:rPr lang="en-GB" u="sng" dirty="0" smtClean="0">
                <a:solidFill>
                  <a:schemeClr val="bg1">
                    <a:lumMod val="50000"/>
                  </a:schemeClr>
                </a:solidFill>
              </a:rPr>
              <a:t>Peter J. </a:t>
            </a:r>
            <a:r>
              <a:rPr lang="en-GB" u="sng" dirty="0" err="1" smtClean="0">
                <a:solidFill>
                  <a:schemeClr val="bg1">
                    <a:lumMod val="50000"/>
                  </a:schemeClr>
                </a:solidFill>
              </a:rPr>
              <a:t>Mumby</a:t>
            </a:r>
            <a:endParaRPr kumimoji="0" lang="en-GB" b="0" i="0" u="sng" strike="noStrike" kern="1200" cap="none" spc="0" normalizeH="0" baseline="0" noProof="0" dirty="0">
              <a:ln>
                <a:noFill/>
              </a:ln>
              <a:solidFill>
                <a:schemeClr val="bg1">
                  <a:lumMod val="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oerosion2.JPG"/>
          <p:cNvPicPr>
            <a:picLocks noChangeAspect="1"/>
          </p:cNvPicPr>
          <p:nvPr/>
        </p:nvPicPr>
        <p:blipFill>
          <a:blip r:embed="rId3" cstate="print">
            <a:clrChange>
              <a:clrFrom>
                <a:srgbClr val="FFFFFF"/>
              </a:clrFrom>
              <a:clrTo>
                <a:srgbClr val="FFFFFF">
                  <a:alpha val="0"/>
                </a:srgbClr>
              </a:clrTo>
            </a:clrChange>
            <a:duotone>
              <a:prstClr val="black"/>
              <a:schemeClr val="accent6">
                <a:tint val="45000"/>
                <a:satMod val="400000"/>
              </a:schemeClr>
            </a:duotone>
          </a:blip>
          <a:stretch>
            <a:fillRect/>
          </a:stretch>
        </p:blipFill>
        <p:spPr>
          <a:xfrm flipH="1">
            <a:off x="733674" y="3223658"/>
            <a:ext cx="3550294" cy="2806938"/>
          </a:xfrm>
          <a:prstGeom prst="rect">
            <a:avLst/>
          </a:prstGeom>
        </p:spPr>
      </p:pic>
      <p:sp>
        <p:nvSpPr>
          <p:cNvPr id="221" name="Down Arrow Callout 220"/>
          <p:cNvSpPr/>
          <p:nvPr/>
        </p:nvSpPr>
        <p:spPr>
          <a:xfrm>
            <a:off x="5112568" y="1052736"/>
            <a:ext cx="3563888" cy="4752528"/>
          </a:xfrm>
          <a:prstGeom prst="downArrowCallout">
            <a:avLst>
              <a:gd name="adj1" fmla="val 24287"/>
              <a:gd name="adj2" fmla="val 25000"/>
              <a:gd name="adj3" fmla="val 25000"/>
              <a:gd name="adj4" fmla="val 64977"/>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Down Arrow Callout 221"/>
          <p:cNvSpPr/>
          <p:nvPr/>
        </p:nvSpPr>
        <p:spPr>
          <a:xfrm rot="10800000">
            <a:off x="539553" y="-243409"/>
            <a:ext cx="3563888" cy="4392488"/>
          </a:xfrm>
          <a:prstGeom prst="downArrowCallout">
            <a:avLst>
              <a:gd name="adj1" fmla="val 24287"/>
              <a:gd name="adj2" fmla="val 25000"/>
              <a:gd name="adj3" fmla="val 25000"/>
              <a:gd name="adj4" fmla="val 64977"/>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bioerosion4.jpg"/>
          <p:cNvPicPr>
            <a:picLocks noChangeAspect="1"/>
          </p:cNvPicPr>
          <p:nvPr/>
        </p:nvPicPr>
        <p:blipFill>
          <a:blip r:embed="rId4" cstate="print">
            <a:clrChange>
              <a:clrFrom>
                <a:srgbClr val="FFFFFF"/>
              </a:clrFrom>
              <a:clrTo>
                <a:srgbClr val="FFFFFF">
                  <a:alpha val="0"/>
                </a:srgbClr>
              </a:clrTo>
            </a:clrChange>
          </a:blip>
          <a:srcRect r="12643"/>
          <a:stretch>
            <a:fillRect/>
          </a:stretch>
        </p:blipFill>
        <p:spPr>
          <a:xfrm>
            <a:off x="-36512" y="4101059"/>
            <a:ext cx="4355976" cy="3216373"/>
          </a:xfrm>
          <a:prstGeom prst="rect">
            <a:avLst/>
          </a:prstGeom>
        </p:spPr>
      </p:pic>
      <p:sp>
        <p:nvSpPr>
          <p:cNvPr id="180" name="Title 1"/>
          <p:cNvSpPr txBox="1">
            <a:spLocks/>
          </p:cNvSpPr>
          <p:nvPr/>
        </p:nvSpPr>
        <p:spPr>
          <a:xfrm>
            <a:off x="251520" y="144016"/>
            <a:ext cx="8229600" cy="980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What is a carbonate budget?</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8" name="Picture 7" descr="bioerosion3.JPG"/>
          <p:cNvPicPr>
            <a:picLocks noChangeAspect="1"/>
          </p:cNvPicPr>
          <p:nvPr/>
        </p:nvPicPr>
        <p:blipFill>
          <a:blip r:embed="rId5" cstate="print">
            <a:clrChange>
              <a:clrFrom>
                <a:srgbClr val="FFFFFF"/>
              </a:clrFrom>
              <a:clrTo>
                <a:srgbClr val="FFFFFF">
                  <a:alpha val="0"/>
                </a:srgbClr>
              </a:clrTo>
            </a:clrChange>
            <a:duotone>
              <a:prstClr val="black"/>
              <a:schemeClr val="accent6">
                <a:tint val="45000"/>
                <a:satMod val="400000"/>
              </a:schemeClr>
            </a:duotone>
          </a:blip>
          <a:stretch>
            <a:fillRect/>
          </a:stretch>
        </p:blipFill>
        <p:spPr>
          <a:xfrm>
            <a:off x="3779912" y="4451543"/>
            <a:ext cx="5364088" cy="2838505"/>
          </a:xfrm>
          <a:prstGeom prst="rect">
            <a:avLst/>
          </a:prstGeom>
        </p:spPr>
      </p:pic>
      <p:grpSp>
        <p:nvGrpSpPr>
          <p:cNvPr id="204" name="Group 203"/>
          <p:cNvGrpSpPr/>
          <p:nvPr/>
        </p:nvGrpSpPr>
        <p:grpSpPr>
          <a:xfrm>
            <a:off x="3442103" y="2924944"/>
            <a:ext cx="2066001" cy="1472928"/>
            <a:chOff x="3442103" y="2924944"/>
            <a:chExt cx="2066001" cy="1472928"/>
          </a:xfrm>
        </p:grpSpPr>
        <p:sp>
          <p:nvSpPr>
            <p:cNvPr id="11" name="TextBox 10"/>
            <p:cNvSpPr txBox="1"/>
            <p:nvPr/>
          </p:nvSpPr>
          <p:spPr>
            <a:xfrm>
              <a:off x="4067944" y="2924944"/>
              <a:ext cx="1440160" cy="523220"/>
            </a:xfrm>
            <a:prstGeom prst="rect">
              <a:avLst/>
            </a:prstGeom>
            <a:noFill/>
          </p:spPr>
          <p:txBody>
            <a:bodyPr wrap="square" rtlCol="0">
              <a:spAutoFit/>
            </a:bodyPr>
            <a:lstStyle/>
            <a:p>
              <a:r>
                <a:rPr lang="en-GB" sz="1400" dirty="0" smtClean="0"/>
                <a:t>SCARID</a:t>
              </a:r>
            </a:p>
            <a:p>
              <a:r>
                <a:rPr lang="en-GB" sz="1400" dirty="0" smtClean="0"/>
                <a:t>(grazer)</a:t>
              </a:r>
            </a:p>
          </p:txBody>
        </p:sp>
        <p:pic>
          <p:nvPicPr>
            <p:cNvPr id="18" name="Picture 17" descr="parrotfish2.jpg"/>
            <p:cNvPicPr>
              <a:picLocks noChangeAspect="1"/>
            </p:cNvPicPr>
            <p:nvPr/>
          </p:nvPicPr>
          <p:blipFill>
            <a:blip r:embed="rId6" cstate="print">
              <a:clrChange>
                <a:clrFrom>
                  <a:srgbClr val="FFFFFF"/>
                </a:clrFrom>
                <a:clrTo>
                  <a:srgbClr val="FFFFFF">
                    <a:alpha val="0"/>
                  </a:srgbClr>
                </a:clrTo>
              </a:clrChange>
            </a:blip>
            <a:stretch>
              <a:fillRect/>
            </a:stretch>
          </p:blipFill>
          <p:spPr>
            <a:xfrm rot="19561662" flipH="1">
              <a:off x="3442103" y="3334542"/>
              <a:ext cx="1533092" cy="1063330"/>
            </a:xfrm>
            <a:prstGeom prst="rect">
              <a:avLst/>
            </a:prstGeom>
          </p:spPr>
        </p:pic>
      </p:grpSp>
      <p:grpSp>
        <p:nvGrpSpPr>
          <p:cNvPr id="212" name="Group 211"/>
          <p:cNvGrpSpPr/>
          <p:nvPr/>
        </p:nvGrpSpPr>
        <p:grpSpPr>
          <a:xfrm>
            <a:off x="-36512" y="4705980"/>
            <a:ext cx="1512168" cy="523220"/>
            <a:chOff x="-72008" y="4777988"/>
            <a:chExt cx="1512168" cy="523220"/>
          </a:xfrm>
        </p:grpSpPr>
        <p:sp>
          <p:nvSpPr>
            <p:cNvPr id="10" name="TextBox 9"/>
            <p:cNvSpPr txBox="1"/>
            <p:nvPr/>
          </p:nvSpPr>
          <p:spPr>
            <a:xfrm>
              <a:off x="-72008" y="4777988"/>
              <a:ext cx="1512168" cy="523220"/>
            </a:xfrm>
            <a:prstGeom prst="rect">
              <a:avLst/>
            </a:prstGeom>
            <a:noFill/>
          </p:spPr>
          <p:txBody>
            <a:bodyPr wrap="square" rtlCol="0">
              <a:spAutoFit/>
            </a:bodyPr>
            <a:lstStyle/>
            <a:p>
              <a:r>
                <a:rPr lang="en-GB" sz="1400" dirty="0" smtClean="0"/>
                <a:t>LITHOPHAGA</a:t>
              </a:r>
            </a:p>
            <a:p>
              <a:r>
                <a:rPr lang="en-GB" sz="1400" dirty="0" smtClean="0"/>
                <a:t>(bivalve)</a:t>
              </a:r>
              <a:endParaRPr lang="en-GB" sz="1400" dirty="0"/>
            </a:p>
          </p:txBody>
        </p:sp>
        <p:sp>
          <p:nvSpPr>
            <p:cNvPr id="21" name="Freeform 20"/>
            <p:cNvSpPr/>
            <p:nvPr/>
          </p:nvSpPr>
          <p:spPr>
            <a:xfrm>
              <a:off x="1028700" y="4797152"/>
              <a:ext cx="335383" cy="219075"/>
            </a:xfrm>
            <a:custGeom>
              <a:avLst/>
              <a:gdLst>
                <a:gd name="connsiteX0" fmla="*/ 47625 w 335383"/>
                <a:gd name="connsiteY0" fmla="*/ 0 h 219075"/>
                <a:gd name="connsiteX1" fmla="*/ 47625 w 335383"/>
                <a:gd name="connsiteY1" fmla="*/ 0 h 219075"/>
                <a:gd name="connsiteX2" fmla="*/ 123825 w 335383"/>
                <a:gd name="connsiteY2" fmla="*/ 28575 h 219075"/>
                <a:gd name="connsiteX3" fmla="*/ 152400 w 335383"/>
                <a:gd name="connsiteY3" fmla="*/ 38100 h 219075"/>
                <a:gd name="connsiteX4" fmla="*/ 171450 w 335383"/>
                <a:gd name="connsiteY4" fmla="*/ 66675 h 219075"/>
                <a:gd name="connsiteX5" fmla="*/ 257175 w 335383"/>
                <a:gd name="connsiteY5" fmla="*/ 95250 h 219075"/>
                <a:gd name="connsiteX6" fmla="*/ 285750 w 335383"/>
                <a:gd name="connsiteY6" fmla="*/ 104775 h 219075"/>
                <a:gd name="connsiteX7" fmla="*/ 333375 w 335383"/>
                <a:gd name="connsiteY7" fmla="*/ 161925 h 219075"/>
                <a:gd name="connsiteX8" fmla="*/ 323850 w 335383"/>
                <a:gd name="connsiteY8" fmla="*/ 209550 h 219075"/>
                <a:gd name="connsiteX9" fmla="*/ 295275 w 335383"/>
                <a:gd name="connsiteY9" fmla="*/ 219075 h 219075"/>
                <a:gd name="connsiteX10" fmla="*/ 266700 w 335383"/>
                <a:gd name="connsiteY10" fmla="*/ 209550 h 219075"/>
                <a:gd name="connsiteX11" fmla="*/ 190500 w 335383"/>
                <a:gd name="connsiteY11" fmla="*/ 190500 h 219075"/>
                <a:gd name="connsiteX12" fmla="*/ 161925 w 335383"/>
                <a:gd name="connsiteY12" fmla="*/ 161925 h 219075"/>
                <a:gd name="connsiteX13" fmla="*/ 123825 w 335383"/>
                <a:gd name="connsiteY13" fmla="*/ 142875 h 219075"/>
                <a:gd name="connsiteX14" fmla="*/ 85725 w 335383"/>
                <a:gd name="connsiteY14" fmla="*/ 104775 h 219075"/>
                <a:gd name="connsiteX15" fmla="*/ 57150 w 335383"/>
                <a:gd name="connsiteY15" fmla="*/ 85725 h 219075"/>
                <a:gd name="connsiteX16" fmla="*/ 0 w 335383"/>
                <a:gd name="connsiteY16" fmla="*/ 66675 h 219075"/>
                <a:gd name="connsiteX17" fmla="*/ 9525 w 335383"/>
                <a:gd name="connsiteY17" fmla="*/ 28575 h 219075"/>
                <a:gd name="connsiteX18" fmla="*/ 47625 w 335383"/>
                <a:gd name="connsiteY18"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5383" h="219075">
                  <a:moveTo>
                    <a:pt x="47625" y="0"/>
                  </a:moveTo>
                  <a:lnTo>
                    <a:pt x="47625" y="0"/>
                  </a:lnTo>
                  <a:lnTo>
                    <a:pt x="123825" y="28575"/>
                  </a:lnTo>
                  <a:cubicBezTo>
                    <a:pt x="133261" y="32006"/>
                    <a:pt x="144560" y="31828"/>
                    <a:pt x="152400" y="38100"/>
                  </a:cubicBezTo>
                  <a:cubicBezTo>
                    <a:pt x="161339" y="45251"/>
                    <a:pt x="161742" y="60608"/>
                    <a:pt x="171450" y="66675"/>
                  </a:cubicBezTo>
                  <a:lnTo>
                    <a:pt x="257175" y="95250"/>
                  </a:lnTo>
                  <a:lnTo>
                    <a:pt x="285750" y="104775"/>
                  </a:lnTo>
                  <a:cubicBezTo>
                    <a:pt x="293440" y="112465"/>
                    <a:pt x="331481" y="146770"/>
                    <a:pt x="333375" y="161925"/>
                  </a:cubicBezTo>
                  <a:cubicBezTo>
                    <a:pt x="335383" y="177989"/>
                    <a:pt x="332830" y="196080"/>
                    <a:pt x="323850" y="209550"/>
                  </a:cubicBezTo>
                  <a:cubicBezTo>
                    <a:pt x="318281" y="217904"/>
                    <a:pt x="304800" y="215900"/>
                    <a:pt x="295275" y="219075"/>
                  </a:cubicBezTo>
                  <a:cubicBezTo>
                    <a:pt x="285750" y="215900"/>
                    <a:pt x="276386" y="212192"/>
                    <a:pt x="266700" y="209550"/>
                  </a:cubicBezTo>
                  <a:cubicBezTo>
                    <a:pt x="241441" y="202661"/>
                    <a:pt x="190500" y="190500"/>
                    <a:pt x="190500" y="190500"/>
                  </a:cubicBezTo>
                  <a:cubicBezTo>
                    <a:pt x="180975" y="180975"/>
                    <a:pt x="172886" y="169755"/>
                    <a:pt x="161925" y="161925"/>
                  </a:cubicBezTo>
                  <a:cubicBezTo>
                    <a:pt x="150371" y="153672"/>
                    <a:pt x="133865" y="152915"/>
                    <a:pt x="123825" y="142875"/>
                  </a:cubicBezTo>
                  <a:cubicBezTo>
                    <a:pt x="73025" y="92075"/>
                    <a:pt x="161925" y="130175"/>
                    <a:pt x="85725" y="104775"/>
                  </a:cubicBezTo>
                  <a:cubicBezTo>
                    <a:pt x="76200" y="98425"/>
                    <a:pt x="67611" y="90374"/>
                    <a:pt x="57150" y="85725"/>
                  </a:cubicBezTo>
                  <a:cubicBezTo>
                    <a:pt x="38800" y="77570"/>
                    <a:pt x="0" y="66675"/>
                    <a:pt x="0" y="66675"/>
                  </a:cubicBezTo>
                  <a:cubicBezTo>
                    <a:pt x="3175" y="53975"/>
                    <a:pt x="4368" y="40607"/>
                    <a:pt x="9525" y="28575"/>
                  </a:cubicBezTo>
                  <a:cubicBezTo>
                    <a:pt x="17603" y="9727"/>
                    <a:pt x="25761" y="2814"/>
                    <a:pt x="476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22"/>
            <p:cNvSpPr/>
            <p:nvPr/>
          </p:nvSpPr>
          <p:spPr>
            <a:xfrm>
              <a:off x="942975" y="4930502"/>
              <a:ext cx="276225" cy="238125"/>
            </a:xfrm>
            <a:custGeom>
              <a:avLst/>
              <a:gdLst>
                <a:gd name="connsiteX0" fmla="*/ 38100 w 276225"/>
                <a:gd name="connsiteY0" fmla="*/ 0 h 238125"/>
                <a:gd name="connsiteX1" fmla="*/ 161925 w 276225"/>
                <a:gd name="connsiteY1" fmla="*/ 85725 h 238125"/>
                <a:gd name="connsiteX2" fmla="*/ 276225 w 276225"/>
                <a:gd name="connsiteY2" fmla="*/ 200025 h 238125"/>
                <a:gd name="connsiteX3" fmla="*/ 266700 w 276225"/>
                <a:gd name="connsiteY3" fmla="*/ 238125 h 238125"/>
                <a:gd name="connsiteX4" fmla="*/ 209550 w 276225"/>
                <a:gd name="connsiteY4" fmla="*/ 228600 h 238125"/>
                <a:gd name="connsiteX5" fmla="*/ 0 w 276225"/>
                <a:gd name="connsiteY5" fmla="*/ 47625 h 238125"/>
                <a:gd name="connsiteX6" fmla="*/ 38100 w 276225"/>
                <a:gd name="connsiteY6"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225" h="238125">
                  <a:moveTo>
                    <a:pt x="38100" y="0"/>
                  </a:moveTo>
                  <a:lnTo>
                    <a:pt x="161925" y="85725"/>
                  </a:lnTo>
                  <a:lnTo>
                    <a:pt x="276225" y="200025"/>
                  </a:lnTo>
                  <a:lnTo>
                    <a:pt x="266700" y="238125"/>
                  </a:lnTo>
                  <a:lnTo>
                    <a:pt x="209550" y="228600"/>
                  </a:lnTo>
                  <a:lnTo>
                    <a:pt x="0" y="47625"/>
                  </a:lnTo>
                  <a:lnTo>
                    <a:pt x="381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Arrow Connector 26"/>
            <p:cNvCxnSpPr>
              <a:endCxn id="23" idx="1"/>
            </p:cNvCxnSpPr>
            <p:nvPr/>
          </p:nvCxnSpPr>
          <p:spPr>
            <a:xfrm flipV="1">
              <a:off x="720080" y="5016227"/>
              <a:ext cx="384820" cy="689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07" name="Group 206"/>
          <p:cNvGrpSpPr/>
          <p:nvPr/>
        </p:nvGrpSpPr>
        <p:grpSpPr>
          <a:xfrm>
            <a:off x="6228184" y="4149080"/>
            <a:ext cx="2843808" cy="1298521"/>
            <a:chOff x="6300192" y="4077072"/>
            <a:chExt cx="2843808" cy="1298521"/>
          </a:xfrm>
        </p:grpSpPr>
        <p:sp>
          <p:nvSpPr>
            <p:cNvPr id="12" name="TextBox 11"/>
            <p:cNvSpPr txBox="1"/>
            <p:nvPr/>
          </p:nvSpPr>
          <p:spPr>
            <a:xfrm>
              <a:off x="8100392" y="4077072"/>
              <a:ext cx="1043608" cy="523220"/>
            </a:xfrm>
            <a:prstGeom prst="rect">
              <a:avLst/>
            </a:prstGeom>
            <a:noFill/>
          </p:spPr>
          <p:txBody>
            <a:bodyPr wrap="square" rtlCol="0">
              <a:spAutoFit/>
            </a:bodyPr>
            <a:lstStyle/>
            <a:p>
              <a:pPr algn="r"/>
              <a:r>
                <a:rPr lang="en-GB" sz="1400" dirty="0" smtClean="0"/>
                <a:t>DIADEMA</a:t>
              </a:r>
            </a:p>
            <a:p>
              <a:pPr algn="r"/>
              <a:r>
                <a:rPr lang="en-GB" sz="1400" dirty="0" smtClean="0"/>
                <a:t>(grazer)</a:t>
              </a:r>
            </a:p>
          </p:txBody>
        </p:sp>
        <p:pic>
          <p:nvPicPr>
            <p:cNvPr id="17" name="Picture 16" descr="Diadema.jpg"/>
            <p:cNvPicPr>
              <a:picLocks noChangeAspect="1"/>
            </p:cNvPicPr>
            <p:nvPr/>
          </p:nvPicPr>
          <p:blipFill>
            <a:blip r:embed="rId7" cstate="print">
              <a:clrChange>
                <a:clrFrom>
                  <a:srgbClr val="FFFFFF"/>
                </a:clrFrom>
                <a:clrTo>
                  <a:srgbClr val="FFFFFF">
                    <a:alpha val="0"/>
                  </a:srgbClr>
                </a:clrTo>
              </a:clrChange>
            </a:blip>
            <a:stretch>
              <a:fillRect/>
            </a:stretch>
          </p:blipFill>
          <p:spPr>
            <a:xfrm>
              <a:off x="6300192" y="4725144"/>
              <a:ext cx="851058" cy="650449"/>
            </a:xfrm>
            <a:prstGeom prst="rect">
              <a:avLst/>
            </a:prstGeom>
          </p:spPr>
        </p:pic>
        <p:cxnSp>
          <p:nvCxnSpPr>
            <p:cNvPr id="28" name="Straight Arrow Connector 27"/>
            <p:cNvCxnSpPr/>
            <p:nvPr/>
          </p:nvCxnSpPr>
          <p:spPr>
            <a:xfrm flipH="1">
              <a:off x="7092280" y="4365104"/>
              <a:ext cx="129614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88" name="Group 187"/>
          <p:cNvGrpSpPr/>
          <p:nvPr/>
        </p:nvGrpSpPr>
        <p:grpSpPr>
          <a:xfrm>
            <a:off x="-36512" y="3501008"/>
            <a:ext cx="4320480" cy="2899484"/>
            <a:chOff x="-36512" y="3501008"/>
            <a:chExt cx="4320480" cy="2899484"/>
          </a:xfrm>
        </p:grpSpPr>
        <p:grpSp>
          <p:nvGrpSpPr>
            <p:cNvPr id="187" name="Group 186"/>
            <p:cNvGrpSpPr/>
            <p:nvPr/>
          </p:nvGrpSpPr>
          <p:grpSpPr>
            <a:xfrm>
              <a:off x="-36512" y="3501008"/>
              <a:ext cx="3049940" cy="1171575"/>
              <a:chOff x="-36512" y="3501008"/>
              <a:chExt cx="3049940" cy="1171575"/>
            </a:xfrm>
          </p:grpSpPr>
          <p:sp>
            <p:nvSpPr>
              <p:cNvPr id="9" name="TextBox 8"/>
              <p:cNvSpPr txBox="1"/>
              <p:nvPr/>
            </p:nvSpPr>
            <p:spPr>
              <a:xfrm>
                <a:off x="-36512" y="4149080"/>
                <a:ext cx="1475656" cy="523220"/>
              </a:xfrm>
              <a:prstGeom prst="rect">
                <a:avLst/>
              </a:prstGeom>
              <a:noFill/>
            </p:spPr>
            <p:txBody>
              <a:bodyPr wrap="square" rtlCol="0">
                <a:spAutoFit/>
              </a:bodyPr>
              <a:lstStyle/>
              <a:p>
                <a:r>
                  <a:rPr lang="en-GB" sz="1400" dirty="0" smtClean="0"/>
                  <a:t>CLIONAID</a:t>
                </a:r>
              </a:p>
              <a:p>
                <a:r>
                  <a:rPr lang="en-GB" sz="1400" dirty="0" smtClean="0"/>
                  <a:t>(boring sponge)</a:t>
                </a:r>
                <a:endParaRPr lang="en-GB" sz="1400" dirty="0"/>
              </a:p>
            </p:txBody>
          </p:sp>
          <p:cxnSp>
            <p:nvCxnSpPr>
              <p:cNvPr id="25" name="Straight Arrow Connector 24"/>
              <p:cNvCxnSpPr>
                <a:endCxn id="20" idx="67"/>
              </p:cNvCxnSpPr>
              <p:nvPr/>
            </p:nvCxnSpPr>
            <p:spPr>
              <a:xfrm flipV="1">
                <a:off x="755576" y="4177283"/>
                <a:ext cx="596974" cy="1878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86" name="Group 185"/>
              <p:cNvGrpSpPr/>
              <p:nvPr/>
            </p:nvGrpSpPr>
            <p:grpSpPr>
              <a:xfrm>
                <a:off x="1096836" y="3501008"/>
                <a:ext cx="1916592" cy="1171575"/>
                <a:chOff x="1096836" y="3501008"/>
                <a:chExt cx="1916592" cy="1171575"/>
              </a:xfrm>
            </p:grpSpPr>
            <p:sp>
              <p:nvSpPr>
                <p:cNvPr id="20" name="Freeform 19"/>
                <p:cNvSpPr/>
                <p:nvPr/>
              </p:nvSpPr>
              <p:spPr>
                <a:xfrm>
                  <a:off x="1096836" y="3501008"/>
                  <a:ext cx="1916592" cy="1171575"/>
                </a:xfrm>
                <a:custGeom>
                  <a:avLst/>
                  <a:gdLst>
                    <a:gd name="connsiteX0" fmla="*/ 1281239 w 1916592"/>
                    <a:gd name="connsiteY0" fmla="*/ 0 h 1171575"/>
                    <a:gd name="connsiteX1" fmla="*/ 1281239 w 1916592"/>
                    <a:gd name="connsiteY1" fmla="*/ 0 h 1171575"/>
                    <a:gd name="connsiteX2" fmla="*/ 1287589 w 1916592"/>
                    <a:gd name="connsiteY2" fmla="*/ 28575 h 1171575"/>
                    <a:gd name="connsiteX3" fmla="*/ 1284414 w 1916592"/>
                    <a:gd name="connsiteY3" fmla="*/ 85725 h 1171575"/>
                    <a:gd name="connsiteX4" fmla="*/ 1243139 w 1916592"/>
                    <a:gd name="connsiteY4" fmla="*/ 95250 h 1171575"/>
                    <a:gd name="connsiteX5" fmla="*/ 1220914 w 1916592"/>
                    <a:gd name="connsiteY5" fmla="*/ 101600 h 1171575"/>
                    <a:gd name="connsiteX6" fmla="*/ 1198689 w 1916592"/>
                    <a:gd name="connsiteY6" fmla="*/ 104775 h 1171575"/>
                    <a:gd name="connsiteX7" fmla="*/ 1185989 w 1916592"/>
                    <a:gd name="connsiteY7" fmla="*/ 152400 h 1171575"/>
                    <a:gd name="connsiteX8" fmla="*/ 1182814 w 1916592"/>
                    <a:gd name="connsiteY8" fmla="*/ 161925 h 1171575"/>
                    <a:gd name="connsiteX9" fmla="*/ 1128839 w 1916592"/>
                    <a:gd name="connsiteY9" fmla="*/ 165100 h 1171575"/>
                    <a:gd name="connsiteX10" fmla="*/ 1109789 w 1916592"/>
                    <a:gd name="connsiteY10" fmla="*/ 171450 h 1171575"/>
                    <a:gd name="connsiteX11" fmla="*/ 1100264 w 1916592"/>
                    <a:gd name="connsiteY11" fmla="*/ 180975 h 1171575"/>
                    <a:gd name="connsiteX12" fmla="*/ 1087564 w 1916592"/>
                    <a:gd name="connsiteY12" fmla="*/ 184150 h 1171575"/>
                    <a:gd name="connsiteX13" fmla="*/ 1078039 w 1916592"/>
                    <a:gd name="connsiteY13" fmla="*/ 187325 h 1171575"/>
                    <a:gd name="connsiteX14" fmla="*/ 1068514 w 1916592"/>
                    <a:gd name="connsiteY14" fmla="*/ 193675 h 1171575"/>
                    <a:gd name="connsiteX15" fmla="*/ 1036764 w 1916592"/>
                    <a:gd name="connsiteY15" fmla="*/ 203200 h 1171575"/>
                    <a:gd name="connsiteX16" fmla="*/ 1030414 w 1916592"/>
                    <a:gd name="connsiteY16" fmla="*/ 212725 h 1171575"/>
                    <a:gd name="connsiteX17" fmla="*/ 1020889 w 1916592"/>
                    <a:gd name="connsiteY17" fmla="*/ 219075 h 1171575"/>
                    <a:gd name="connsiteX18" fmla="*/ 1008189 w 1916592"/>
                    <a:gd name="connsiteY18" fmla="*/ 238125 h 1171575"/>
                    <a:gd name="connsiteX19" fmla="*/ 1005014 w 1916592"/>
                    <a:gd name="connsiteY19" fmla="*/ 250825 h 1171575"/>
                    <a:gd name="connsiteX20" fmla="*/ 1001839 w 1916592"/>
                    <a:gd name="connsiteY20" fmla="*/ 282575 h 1171575"/>
                    <a:gd name="connsiteX21" fmla="*/ 992314 w 1916592"/>
                    <a:gd name="connsiteY21" fmla="*/ 288925 h 1171575"/>
                    <a:gd name="connsiteX22" fmla="*/ 982789 w 1916592"/>
                    <a:gd name="connsiteY22" fmla="*/ 285750 h 1171575"/>
                    <a:gd name="connsiteX23" fmla="*/ 970089 w 1916592"/>
                    <a:gd name="connsiteY23" fmla="*/ 282575 h 1171575"/>
                    <a:gd name="connsiteX24" fmla="*/ 966914 w 1916592"/>
                    <a:gd name="connsiteY24" fmla="*/ 273050 h 1171575"/>
                    <a:gd name="connsiteX25" fmla="*/ 954214 w 1916592"/>
                    <a:gd name="connsiteY25" fmla="*/ 254000 h 1171575"/>
                    <a:gd name="connsiteX26" fmla="*/ 954214 w 1916592"/>
                    <a:gd name="connsiteY26" fmla="*/ 254000 h 1171575"/>
                    <a:gd name="connsiteX27" fmla="*/ 944689 w 1916592"/>
                    <a:gd name="connsiteY27" fmla="*/ 250825 h 1171575"/>
                    <a:gd name="connsiteX28" fmla="*/ 909764 w 1916592"/>
                    <a:gd name="connsiteY28" fmla="*/ 241300 h 1171575"/>
                    <a:gd name="connsiteX29" fmla="*/ 906589 w 1916592"/>
                    <a:gd name="connsiteY29" fmla="*/ 250825 h 1171575"/>
                    <a:gd name="connsiteX30" fmla="*/ 887539 w 1916592"/>
                    <a:gd name="connsiteY30" fmla="*/ 250825 h 1171575"/>
                    <a:gd name="connsiteX31" fmla="*/ 874839 w 1916592"/>
                    <a:gd name="connsiteY31" fmla="*/ 247650 h 1171575"/>
                    <a:gd name="connsiteX32" fmla="*/ 843089 w 1916592"/>
                    <a:gd name="connsiteY32" fmla="*/ 244475 h 1171575"/>
                    <a:gd name="connsiteX33" fmla="*/ 728789 w 1916592"/>
                    <a:gd name="connsiteY33" fmla="*/ 244475 h 1171575"/>
                    <a:gd name="connsiteX34" fmla="*/ 719264 w 1916592"/>
                    <a:gd name="connsiteY34" fmla="*/ 254000 h 1171575"/>
                    <a:gd name="connsiteX35" fmla="*/ 709739 w 1916592"/>
                    <a:gd name="connsiteY35" fmla="*/ 257175 h 1171575"/>
                    <a:gd name="connsiteX36" fmla="*/ 687514 w 1916592"/>
                    <a:gd name="connsiteY36" fmla="*/ 269875 h 1171575"/>
                    <a:gd name="connsiteX37" fmla="*/ 668464 w 1916592"/>
                    <a:gd name="connsiteY37" fmla="*/ 276225 h 1171575"/>
                    <a:gd name="connsiteX38" fmla="*/ 665289 w 1916592"/>
                    <a:gd name="connsiteY38" fmla="*/ 266700 h 1171575"/>
                    <a:gd name="connsiteX39" fmla="*/ 649414 w 1916592"/>
                    <a:gd name="connsiteY39" fmla="*/ 279400 h 1171575"/>
                    <a:gd name="connsiteX40" fmla="*/ 639889 w 1916592"/>
                    <a:gd name="connsiteY40" fmla="*/ 285750 h 1171575"/>
                    <a:gd name="connsiteX41" fmla="*/ 614489 w 1916592"/>
                    <a:gd name="connsiteY41" fmla="*/ 301625 h 1171575"/>
                    <a:gd name="connsiteX42" fmla="*/ 604964 w 1916592"/>
                    <a:gd name="connsiteY42" fmla="*/ 304800 h 1171575"/>
                    <a:gd name="connsiteX43" fmla="*/ 576389 w 1916592"/>
                    <a:gd name="connsiteY43" fmla="*/ 317500 h 1171575"/>
                    <a:gd name="connsiteX44" fmla="*/ 544639 w 1916592"/>
                    <a:gd name="connsiteY44" fmla="*/ 330200 h 1171575"/>
                    <a:gd name="connsiteX45" fmla="*/ 535114 w 1916592"/>
                    <a:gd name="connsiteY45" fmla="*/ 333375 h 1171575"/>
                    <a:gd name="connsiteX46" fmla="*/ 509714 w 1916592"/>
                    <a:gd name="connsiteY46" fmla="*/ 339725 h 1171575"/>
                    <a:gd name="connsiteX47" fmla="*/ 477964 w 1916592"/>
                    <a:gd name="connsiteY47" fmla="*/ 358775 h 1171575"/>
                    <a:gd name="connsiteX48" fmla="*/ 433514 w 1916592"/>
                    <a:gd name="connsiteY48" fmla="*/ 371475 h 1171575"/>
                    <a:gd name="connsiteX49" fmla="*/ 404939 w 1916592"/>
                    <a:gd name="connsiteY49" fmla="*/ 374650 h 1171575"/>
                    <a:gd name="connsiteX50" fmla="*/ 395414 w 1916592"/>
                    <a:gd name="connsiteY50" fmla="*/ 384175 h 1171575"/>
                    <a:gd name="connsiteX51" fmla="*/ 392239 w 1916592"/>
                    <a:gd name="connsiteY51" fmla="*/ 438150 h 1171575"/>
                    <a:gd name="connsiteX52" fmla="*/ 379539 w 1916592"/>
                    <a:gd name="connsiteY52" fmla="*/ 454025 h 1171575"/>
                    <a:gd name="connsiteX53" fmla="*/ 376364 w 1916592"/>
                    <a:gd name="connsiteY53" fmla="*/ 466725 h 1171575"/>
                    <a:gd name="connsiteX54" fmla="*/ 366839 w 1916592"/>
                    <a:gd name="connsiteY54" fmla="*/ 473075 h 1171575"/>
                    <a:gd name="connsiteX55" fmla="*/ 354139 w 1916592"/>
                    <a:gd name="connsiteY55" fmla="*/ 482600 h 1171575"/>
                    <a:gd name="connsiteX56" fmla="*/ 347789 w 1916592"/>
                    <a:gd name="connsiteY56" fmla="*/ 492125 h 1171575"/>
                    <a:gd name="connsiteX57" fmla="*/ 344614 w 1916592"/>
                    <a:gd name="connsiteY57" fmla="*/ 501650 h 1171575"/>
                    <a:gd name="connsiteX58" fmla="*/ 325564 w 1916592"/>
                    <a:gd name="connsiteY58" fmla="*/ 514350 h 1171575"/>
                    <a:gd name="connsiteX59" fmla="*/ 316039 w 1916592"/>
                    <a:gd name="connsiteY59" fmla="*/ 523875 h 1171575"/>
                    <a:gd name="connsiteX60" fmla="*/ 322389 w 1916592"/>
                    <a:gd name="connsiteY60" fmla="*/ 533400 h 1171575"/>
                    <a:gd name="connsiteX61" fmla="*/ 312864 w 1916592"/>
                    <a:gd name="connsiteY61" fmla="*/ 539750 h 1171575"/>
                    <a:gd name="connsiteX62" fmla="*/ 296989 w 1916592"/>
                    <a:gd name="connsiteY62" fmla="*/ 552450 h 1171575"/>
                    <a:gd name="connsiteX63" fmla="*/ 284289 w 1916592"/>
                    <a:gd name="connsiteY63" fmla="*/ 571500 h 1171575"/>
                    <a:gd name="connsiteX64" fmla="*/ 274764 w 1916592"/>
                    <a:gd name="connsiteY64" fmla="*/ 628650 h 1171575"/>
                    <a:gd name="connsiteX65" fmla="*/ 265239 w 1916592"/>
                    <a:gd name="connsiteY65" fmla="*/ 635000 h 1171575"/>
                    <a:gd name="connsiteX66" fmla="*/ 258889 w 1916592"/>
                    <a:gd name="connsiteY66" fmla="*/ 660400 h 1171575"/>
                    <a:gd name="connsiteX67" fmla="*/ 255714 w 1916592"/>
                    <a:gd name="connsiteY67" fmla="*/ 676275 h 1171575"/>
                    <a:gd name="connsiteX68" fmla="*/ 246189 w 1916592"/>
                    <a:gd name="connsiteY68" fmla="*/ 682625 h 1171575"/>
                    <a:gd name="connsiteX69" fmla="*/ 236664 w 1916592"/>
                    <a:gd name="connsiteY69" fmla="*/ 692150 h 1171575"/>
                    <a:gd name="connsiteX70" fmla="*/ 223964 w 1916592"/>
                    <a:gd name="connsiteY70" fmla="*/ 711200 h 1171575"/>
                    <a:gd name="connsiteX71" fmla="*/ 217614 w 1916592"/>
                    <a:gd name="connsiteY71" fmla="*/ 720725 h 1171575"/>
                    <a:gd name="connsiteX72" fmla="*/ 208089 w 1916592"/>
                    <a:gd name="connsiteY72" fmla="*/ 723900 h 1171575"/>
                    <a:gd name="connsiteX73" fmla="*/ 198564 w 1916592"/>
                    <a:gd name="connsiteY73" fmla="*/ 730250 h 1171575"/>
                    <a:gd name="connsiteX74" fmla="*/ 173164 w 1916592"/>
                    <a:gd name="connsiteY74" fmla="*/ 736600 h 1171575"/>
                    <a:gd name="connsiteX75" fmla="*/ 138239 w 1916592"/>
                    <a:gd name="connsiteY75" fmla="*/ 742950 h 1171575"/>
                    <a:gd name="connsiteX76" fmla="*/ 128714 w 1916592"/>
                    <a:gd name="connsiteY76" fmla="*/ 755650 h 1171575"/>
                    <a:gd name="connsiteX77" fmla="*/ 116014 w 1916592"/>
                    <a:gd name="connsiteY77" fmla="*/ 774700 h 1171575"/>
                    <a:gd name="connsiteX78" fmla="*/ 106489 w 1916592"/>
                    <a:gd name="connsiteY78" fmla="*/ 784225 h 1171575"/>
                    <a:gd name="connsiteX79" fmla="*/ 100139 w 1916592"/>
                    <a:gd name="connsiteY79" fmla="*/ 803275 h 1171575"/>
                    <a:gd name="connsiteX80" fmla="*/ 96964 w 1916592"/>
                    <a:gd name="connsiteY80" fmla="*/ 815975 h 1171575"/>
                    <a:gd name="connsiteX81" fmla="*/ 87439 w 1916592"/>
                    <a:gd name="connsiteY81" fmla="*/ 844550 h 1171575"/>
                    <a:gd name="connsiteX82" fmla="*/ 84264 w 1916592"/>
                    <a:gd name="connsiteY82" fmla="*/ 854075 h 1171575"/>
                    <a:gd name="connsiteX83" fmla="*/ 81089 w 1916592"/>
                    <a:gd name="connsiteY83" fmla="*/ 863600 h 1171575"/>
                    <a:gd name="connsiteX84" fmla="*/ 62039 w 1916592"/>
                    <a:gd name="connsiteY84" fmla="*/ 892175 h 1171575"/>
                    <a:gd name="connsiteX85" fmla="*/ 55689 w 1916592"/>
                    <a:gd name="connsiteY85" fmla="*/ 911225 h 1171575"/>
                    <a:gd name="connsiteX86" fmla="*/ 52514 w 1916592"/>
                    <a:gd name="connsiteY86" fmla="*/ 920750 h 1171575"/>
                    <a:gd name="connsiteX87" fmla="*/ 46164 w 1916592"/>
                    <a:gd name="connsiteY87" fmla="*/ 930275 h 1171575"/>
                    <a:gd name="connsiteX88" fmla="*/ 42989 w 1916592"/>
                    <a:gd name="connsiteY88" fmla="*/ 939800 h 1171575"/>
                    <a:gd name="connsiteX89" fmla="*/ 46164 w 1916592"/>
                    <a:gd name="connsiteY89" fmla="*/ 955675 h 1171575"/>
                    <a:gd name="connsiteX90" fmla="*/ 39814 w 1916592"/>
                    <a:gd name="connsiteY90" fmla="*/ 996950 h 1171575"/>
                    <a:gd name="connsiteX91" fmla="*/ 33464 w 1916592"/>
                    <a:gd name="connsiteY91" fmla="*/ 1016000 h 1171575"/>
                    <a:gd name="connsiteX92" fmla="*/ 27114 w 1916592"/>
                    <a:gd name="connsiteY92" fmla="*/ 1035050 h 1171575"/>
                    <a:gd name="connsiteX93" fmla="*/ 23939 w 1916592"/>
                    <a:gd name="connsiteY93" fmla="*/ 1044575 h 1171575"/>
                    <a:gd name="connsiteX94" fmla="*/ 23939 w 1916592"/>
                    <a:gd name="connsiteY94" fmla="*/ 1120775 h 1171575"/>
                    <a:gd name="connsiteX95" fmla="*/ 14414 w 1916592"/>
                    <a:gd name="connsiteY95" fmla="*/ 1127125 h 1171575"/>
                    <a:gd name="connsiteX96" fmla="*/ 11239 w 1916592"/>
                    <a:gd name="connsiteY96" fmla="*/ 1136650 h 1171575"/>
                    <a:gd name="connsiteX97" fmla="*/ 1714 w 1916592"/>
                    <a:gd name="connsiteY97" fmla="*/ 1143000 h 1171575"/>
                    <a:gd name="connsiteX98" fmla="*/ 4889 w 1916592"/>
                    <a:gd name="connsiteY98" fmla="*/ 1171575 h 1171575"/>
                    <a:gd name="connsiteX99" fmla="*/ 11239 w 1916592"/>
                    <a:gd name="connsiteY99" fmla="*/ 1158875 h 1171575"/>
                    <a:gd name="connsiteX100" fmla="*/ 20764 w 1916592"/>
                    <a:gd name="connsiteY100" fmla="*/ 1152525 h 1171575"/>
                    <a:gd name="connsiteX101" fmla="*/ 33464 w 1916592"/>
                    <a:gd name="connsiteY101" fmla="*/ 1139825 h 1171575"/>
                    <a:gd name="connsiteX102" fmla="*/ 46164 w 1916592"/>
                    <a:gd name="connsiteY102" fmla="*/ 1120775 h 1171575"/>
                    <a:gd name="connsiteX103" fmla="*/ 62039 w 1916592"/>
                    <a:gd name="connsiteY103" fmla="*/ 1089025 h 1171575"/>
                    <a:gd name="connsiteX104" fmla="*/ 68389 w 1916592"/>
                    <a:gd name="connsiteY104" fmla="*/ 1079500 h 1171575"/>
                    <a:gd name="connsiteX105" fmla="*/ 77914 w 1916592"/>
                    <a:gd name="connsiteY105" fmla="*/ 1076325 h 1171575"/>
                    <a:gd name="connsiteX106" fmla="*/ 90614 w 1916592"/>
                    <a:gd name="connsiteY106" fmla="*/ 1066800 h 1171575"/>
                    <a:gd name="connsiteX107" fmla="*/ 100139 w 1916592"/>
                    <a:gd name="connsiteY107" fmla="*/ 1060450 h 1171575"/>
                    <a:gd name="connsiteX108" fmla="*/ 109664 w 1916592"/>
                    <a:gd name="connsiteY108" fmla="*/ 1050925 h 1171575"/>
                    <a:gd name="connsiteX109" fmla="*/ 128714 w 1916592"/>
                    <a:gd name="connsiteY109" fmla="*/ 1041400 h 1171575"/>
                    <a:gd name="connsiteX110" fmla="*/ 100139 w 1916592"/>
                    <a:gd name="connsiteY110" fmla="*/ 1028700 h 1171575"/>
                    <a:gd name="connsiteX111" fmla="*/ 103314 w 1916592"/>
                    <a:gd name="connsiteY111" fmla="*/ 1016000 h 1171575"/>
                    <a:gd name="connsiteX112" fmla="*/ 122364 w 1916592"/>
                    <a:gd name="connsiteY112" fmla="*/ 984250 h 1171575"/>
                    <a:gd name="connsiteX113" fmla="*/ 138239 w 1916592"/>
                    <a:gd name="connsiteY113" fmla="*/ 962025 h 1171575"/>
                    <a:gd name="connsiteX114" fmla="*/ 128714 w 1916592"/>
                    <a:gd name="connsiteY114" fmla="*/ 958850 h 1171575"/>
                    <a:gd name="connsiteX115" fmla="*/ 119189 w 1916592"/>
                    <a:gd name="connsiteY115" fmla="*/ 939800 h 1171575"/>
                    <a:gd name="connsiteX116" fmla="*/ 125539 w 1916592"/>
                    <a:gd name="connsiteY116" fmla="*/ 917575 h 1171575"/>
                    <a:gd name="connsiteX117" fmla="*/ 128714 w 1916592"/>
                    <a:gd name="connsiteY117" fmla="*/ 908050 h 1171575"/>
                    <a:gd name="connsiteX118" fmla="*/ 144589 w 1916592"/>
                    <a:gd name="connsiteY118" fmla="*/ 889000 h 1171575"/>
                    <a:gd name="connsiteX119" fmla="*/ 166814 w 1916592"/>
                    <a:gd name="connsiteY119" fmla="*/ 879475 h 1171575"/>
                    <a:gd name="connsiteX120" fmla="*/ 176339 w 1916592"/>
                    <a:gd name="connsiteY120" fmla="*/ 873125 h 1171575"/>
                    <a:gd name="connsiteX121" fmla="*/ 173164 w 1916592"/>
                    <a:gd name="connsiteY121" fmla="*/ 863600 h 1171575"/>
                    <a:gd name="connsiteX122" fmla="*/ 185864 w 1916592"/>
                    <a:gd name="connsiteY122" fmla="*/ 819150 h 1171575"/>
                    <a:gd name="connsiteX123" fmla="*/ 214439 w 1916592"/>
                    <a:gd name="connsiteY123" fmla="*/ 831850 h 1171575"/>
                    <a:gd name="connsiteX124" fmla="*/ 220789 w 1916592"/>
                    <a:gd name="connsiteY124" fmla="*/ 854075 h 1171575"/>
                    <a:gd name="connsiteX125" fmla="*/ 239839 w 1916592"/>
                    <a:gd name="connsiteY125" fmla="*/ 860425 h 1171575"/>
                    <a:gd name="connsiteX126" fmla="*/ 239839 w 1916592"/>
                    <a:gd name="connsiteY126" fmla="*/ 892175 h 1171575"/>
                    <a:gd name="connsiteX127" fmla="*/ 258889 w 1916592"/>
                    <a:gd name="connsiteY127" fmla="*/ 898525 h 1171575"/>
                    <a:gd name="connsiteX128" fmla="*/ 268414 w 1916592"/>
                    <a:gd name="connsiteY128" fmla="*/ 904875 h 1171575"/>
                    <a:gd name="connsiteX129" fmla="*/ 265239 w 1916592"/>
                    <a:gd name="connsiteY129" fmla="*/ 895350 h 1171575"/>
                    <a:gd name="connsiteX130" fmla="*/ 271589 w 1916592"/>
                    <a:gd name="connsiteY130" fmla="*/ 876300 h 1171575"/>
                    <a:gd name="connsiteX131" fmla="*/ 281114 w 1916592"/>
                    <a:gd name="connsiteY131" fmla="*/ 869950 h 1171575"/>
                    <a:gd name="connsiteX132" fmla="*/ 290639 w 1916592"/>
                    <a:gd name="connsiteY132" fmla="*/ 860425 h 1171575"/>
                    <a:gd name="connsiteX133" fmla="*/ 319214 w 1916592"/>
                    <a:gd name="connsiteY133" fmla="*/ 863600 h 1171575"/>
                    <a:gd name="connsiteX134" fmla="*/ 341439 w 1916592"/>
                    <a:gd name="connsiteY134" fmla="*/ 866775 h 1171575"/>
                    <a:gd name="connsiteX135" fmla="*/ 354139 w 1916592"/>
                    <a:gd name="connsiteY135" fmla="*/ 844550 h 1171575"/>
                    <a:gd name="connsiteX136" fmla="*/ 366839 w 1916592"/>
                    <a:gd name="connsiteY136" fmla="*/ 825500 h 1171575"/>
                    <a:gd name="connsiteX137" fmla="*/ 360489 w 1916592"/>
                    <a:gd name="connsiteY137" fmla="*/ 800100 h 1171575"/>
                    <a:gd name="connsiteX138" fmla="*/ 341439 w 1916592"/>
                    <a:gd name="connsiteY138" fmla="*/ 796925 h 1171575"/>
                    <a:gd name="connsiteX139" fmla="*/ 373189 w 1916592"/>
                    <a:gd name="connsiteY139" fmla="*/ 790575 h 1171575"/>
                    <a:gd name="connsiteX140" fmla="*/ 366839 w 1916592"/>
                    <a:gd name="connsiteY140" fmla="*/ 771525 h 1171575"/>
                    <a:gd name="connsiteX141" fmla="*/ 382714 w 1916592"/>
                    <a:gd name="connsiteY141" fmla="*/ 752475 h 1171575"/>
                    <a:gd name="connsiteX142" fmla="*/ 408114 w 1916592"/>
                    <a:gd name="connsiteY142" fmla="*/ 746125 h 1171575"/>
                    <a:gd name="connsiteX143" fmla="*/ 417639 w 1916592"/>
                    <a:gd name="connsiteY143" fmla="*/ 742950 h 1171575"/>
                    <a:gd name="connsiteX144" fmla="*/ 427164 w 1916592"/>
                    <a:gd name="connsiteY144" fmla="*/ 736600 h 1171575"/>
                    <a:gd name="connsiteX145" fmla="*/ 449389 w 1916592"/>
                    <a:gd name="connsiteY145" fmla="*/ 752475 h 1171575"/>
                    <a:gd name="connsiteX146" fmla="*/ 465264 w 1916592"/>
                    <a:gd name="connsiteY146" fmla="*/ 781050 h 1171575"/>
                    <a:gd name="connsiteX147" fmla="*/ 462089 w 1916592"/>
                    <a:gd name="connsiteY147" fmla="*/ 790575 h 1171575"/>
                    <a:gd name="connsiteX148" fmla="*/ 500189 w 1916592"/>
                    <a:gd name="connsiteY148" fmla="*/ 796925 h 1171575"/>
                    <a:gd name="connsiteX149" fmla="*/ 528764 w 1916592"/>
                    <a:gd name="connsiteY149" fmla="*/ 793750 h 1171575"/>
                    <a:gd name="connsiteX150" fmla="*/ 535114 w 1916592"/>
                    <a:gd name="connsiteY150" fmla="*/ 803275 h 1171575"/>
                    <a:gd name="connsiteX151" fmla="*/ 531939 w 1916592"/>
                    <a:gd name="connsiteY151" fmla="*/ 825500 h 1171575"/>
                    <a:gd name="connsiteX152" fmla="*/ 525589 w 1916592"/>
                    <a:gd name="connsiteY152" fmla="*/ 835025 h 1171575"/>
                    <a:gd name="connsiteX153" fmla="*/ 500189 w 1916592"/>
                    <a:gd name="connsiteY153" fmla="*/ 854075 h 1171575"/>
                    <a:gd name="connsiteX154" fmla="*/ 490664 w 1916592"/>
                    <a:gd name="connsiteY154" fmla="*/ 873125 h 1171575"/>
                    <a:gd name="connsiteX155" fmla="*/ 481139 w 1916592"/>
                    <a:gd name="connsiteY155" fmla="*/ 892175 h 1171575"/>
                    <a:gd name="connsiteX156" fmla="*/ 490664 w 1916592"/>
                    <a:gd name="connsiteY156" fmla="*/ 895350 h 1171575"/>
                    <a:gd name="connsiteX157" fmla="*/ 509714 w 1916592"/>
                    <a:gd name="connsiteY157" fmla="*/ 889000 h 1171575"/>
                    <a:gd name="connsiteX158" fmla="*/ 535114 w 1916592"/>
                    <a:gd name="connsiteY158" fmla="*/ 876300 h 1171575"/>
                    <a:gd name="connsiteX159" fmla="*/ 544639 w 1916592"/>
                    <a:gd name="connsiteY159" fmla="*/ 873125 h 1171575"/>
                    <a:gd name="connsiteX160" fmla="*/ 547814 w 1916592"/>
                    <a:gd name="connsiteY160" fmla="*/ 882650 h 1171575"/>
                    <a:gd name="connsiteX161" fmla="*/ 576389 w 1916592"/>
                    <a:gd name="connsiteY161" fmla="*/ 873125 h 1171575"/>
                    <a:gd name="connsiteX162" fmla="*/ 585914 w 1916592"/>
                    <a:gd name="connsiteY162" fmla="*/ 866775 h 1171575"/>
                    <a:gd name="connsiteX163" fmla="*/ 604964 w 1916592"/>
                    <a:gd name="connsiteY163" fmla="*/ 860425 h 1171575"/>
                    <a:gd name="connsiteX164" fmla="*/ 614489 w 1916592"/>
                    <a:gd name="connsiteY164" fmla="*/ 857250 h 1171575"/>
                    <a:gd name="connsiteX165" fmla="*/ 611314 w 1916592"/>
                    <a:gd name="connsiteY165" fmla="*/ 835025 h 1171575"/>
                    <a:gd name="connsiteX166" fmla="*/ 550989 w 1916592"/>
                    <a:gd name="connsiteY166" fmla="*/ 822325 h 1171575"/>
                    <a:gd name="connsiteX167" fmla="*/ 554164 w 1916592"/>
                    <a:gd name="connsiteY167" fmla="*/ 806450 h 1171575"/>
                    <a:gd name="connsiteX168" fmla="*/ 557339 w 1916592"/>
                    <a:gd name="connsiteY168" fmla="*/ 787400 h 1171575"/>
                    <a:gd name="connsiteX169" fmla="*/ 573214 w 1916592"/>
                    <a:gd name="connsiteY169" fmla="*/ 768350 h 1171575"/>
                    <a:gd name="connsiteX170" fmla="*/ 595439 w 1916592"/>
                    <a:gd name="connsiteY170" fmla="*/ 758825 h 1171575"/>
                    <a:gd name="connsiteX171" fmla="*/ 614489 w 1916592"/>
                    <a:gd name="connsiteY171" fmla="*/ 752475 h 1171575"/>
                    <a:gd name="connsiteX172" fmla="*/ 624014 w 1916592"/>
                    <a:gd name="connsiteY172" fmla="*/ 742950 h 1171575"/>
                    <a:gd name="connsiteX173" fmla="*/ 633539 w 1916592"/>
                    <a:gd name="connsiteY173" fmla="*/ 739775 h 1171575"/>
                    <a:gd name="connsiteX174" fmla="*/ 643064 w 1916592"/>
                    <a:gd name="connsiteY174" fmla="*/ 733425 h 1171575"/>
                    <a:gd name="connsiteX175" fmla="*/ 665289 w 1916592"/>
                    <a:gd name="connsiteY175" fmla="*/ 742950 h 1171575"/>
                    <a:gd name="connsiteX176" fmla="*/ 674814 w 1916592"/>
                    <a:gd name="connsiteY176" fmla="*/ 749300 h 1171575"/>
                    <a:gd name="connsiteX177" fmla="*/ 687514 w 1916592"/>
                    <a:gd name="connsiteY177" fmla="*/ 755650 h 1171575"/>
                    <a:gd name="connsiteX178" fmla="*/ 706564 w 1916592"/>
                    <a:gd name="connsiteY178" fmla="*/ 765175 h 1171575"/>
                    <a:gd name="connsiteX179" fmla="*/ 716089 w 1916592"/>
                    <a:gd name="connsiteY179" fmla="*/ 733425 h 1171575"/>
                    <a:gd name="connsiteX180" fmla="*/ 712914 w 1916592"/>
                    <a:gd name="connsiteY180" fmla="*/ 723900 h 1171575"/>
                    <a:gd name="connsiteX181" fmla="*/ 703389 w 1916592"/>
                    <a:gd name="connsiteY181" fmla="*/ 717550 h 1171575"/>
                    <a:gd name="connsiteX182" fmla="*/ 693864 w 1916592"/>
                    <a:gd name="connsiteY182" fmla="*/ 708025 h 1171575"/>
                    <a:gd name="connsiteX183" fmla="*/ 693864 w 1916592"/>
                    <a:gd name="connsiteY183" fmla="*/ 638175 h 1171575"/>
                    <a:gd name="connsiteX184" fmla="*/ 697039 w 1916592"/>
                    <a:gd name="connsiteY184" fmla="*/ 609600 h 1171575"/>
                    <a:gd name="connsiteX185" fmla="*/ 706564 w 1916592"/>
                    <a:gd name="connsiteY185" fmla="*/ 584200 h 1171575"/>
                    <a:gd name="connsiteX186" fmla="*/ 716089 w 1916592"/>
                    <a:gd name="connsiteY186" fmla="*/ 574675 h 1171575"/>
                    <a:gd name="connsiteX187" fmla="*/ 728789 w 1916592"/>
                    <a:gd name="connsiteY187" fmla="*/ 555625 h 1171575"/>
                    <a:gd name="connsiteX188" fmla="*/ 731964 w 1916592"/>
                    <a:gd name="connsiteY188" fmla="*/ 546100 h 1171575"/>
                    <a:gd name="connsiteX189" fmla="*/ 751014 w 1916592"/>
                    <a:gd name="connsiteY189" fmla="*/ 536575 h 1171575"/>
                    <a:gd name="connsiteX190" fmla="*/ 801814 w 1916592"/>
                    <a:gd name="connsiteY190" fmla="*/ 539750 h 1171575"/>
                    <a:gd name="connsiteX191" fmla="*/ 811339 w 1916592"/>
                    <a:gd name="connsiteY191" fmla="*/ 546100 h 1171575"/>
                    <a:gd name="connsiteX192" fmla="*/ 830389 w 1916592"/>
                    <a:gd name="connsiteY192" fmla="*/ 549275 h 1171575"/>
                    <a:gd name="connsiteX193" fmla="*/ 836739 w 1916592"/>
                    <a:gd name="connsiteY193" fmla="*/ 561975 h 1171575"/>
                    <a:gd name="connsiteX194" fmla="*/ 839914 w 1916592"/>
                    <a:gd name="connsiteY194" fmla="*/ 571500 h 1171575"/>
                    <a:gd name="connsiteX195" fmla="*/ 855789 w 1916592"/>
                    <a:gd name="connsiteY195" fmla="*/ 600075 h 1171575"/>
                    <a:gd name="connsiteX196" fmla="*/ 858964 w 1916592"/>
                    <a:gd name="connsiteY196" fmla="*/ 631825 h 1171575"/>
                    <a:gd name="connsiteX197" fmla="*/ 865314 w 1916592"/>
                    <a:gd name="connsiteY197" fmla="*/ 650875 h 1171575"/>
                    <a:gd name="connsiteX198" fmla="*/ 884364 w 1916592"/>
                    <a:gd name="connsiteY198" fmla="*/ 654050 h 1171575"/>
                    <a:gd name="connsiteX199" fmla="*/ 912939 w 1916592"/>
                    <a:gd name="connsiteY199" fmla="*/ 647700 h 1171575"/>
                    <a:gd name="connsiteX200" fmla="*/ 925639 w 1916592"/>
                    <a:gd name="connsiteY200" fmla="*/ 641350 h 1171575"/>
                    <a:gd name="connsiteX201" fmla="*/ 935164 w 1916592"/>
                    <a:gd name="connsiteY201" fmla="*/ 638175 h 1171575"/>
                    <a:gd name="connsiteX202" fmla="*/ 954214 w 1916592"/>
                    <a:gd name="connsiteY202" fmla="*/ 641350 h 1171575"/>
                    <a:gd name="connsiteX203" fmla="*/ 1008189 w 1916592"/>
                    <a:gd name="connsiteY203" fmla="*/ 622300 h 1171575"/>
                    <a:gd name="connsiteX204" fmla="*/ 1027239 w 1916592"/>
                    <a:gd name="connsiteY204" fmla="*/ 615950 h 1171575"/>
                    <a:gd name="connsiteX205" fmla="*/ 1043114 w 1916592"/>
                    <a:gd name="connsiteY205" fmla="*/ 612775 h 1171575"/>
                    <a:gd name="connsiteX206" fmla="*/ 1055814 w 1916592"/>
                    <a:gd name="connsiteY206" fmla="*/ 609600 h 1171575"/>
                    <a:gd name="connsiteX207" fmla="*/ 1046289 w 1916592"/>
                    <a:gd name="connsiteY207" fmla="*/ 600075 h 1171575"/>
                    <a:gd name="connsiteX208" fmla="*/ 1046289 w 1916592"/>
                    <a:gd name="connsiteY208" fmla="*/ 581025 h 1171575"/>
                    <a:gd name="connsiteX209" fmla="*/ 1112964 w 1916592"/>
                    <a:gd name="connsiteY209" fmla="*/ 577850 h 1171575"/>
                    <a:gd name="connsiteX210" fmla="*/ 1132014 w 1916592"/>
                    <a:gd name="connsiteY210" fmla="*/ 571500 h 1171575"/>
                    <a:gd name="connsiteX211" fmla="*/ 1128839 w 1916592"/>
                    <a:gd name="connsiteY211" fmla="*/ 555625 h 1171575"/>
                    <a:gd name="connsiteX212" fmla="*/ 1125664 w 1916592"/>
                    <a:gd name="connsiteY212" fmla="*/ 542925 h 1171575"/>
                    <a:gd name="connsiteX213" fmla="*/ 1122489 w 1916592"/>
                    <a:gd name="connsiteY213" fmla="*/ 533400 h 1171575"/>
                    <a:gd name="connsiteX214" fmla="*/ 1119314 w 1916592"/>
                    <a:gd name="connsiteY214" fmla="*/ 514350 h 1171575"/>
                    <a:gd name="connsiteX215" fmla="*/ 1122489 w 1916592"/>
                    <a:gd name="connsiteY215" fmla="*/ 504825 h 1171575"/>
                    <a:gd name="connsiteX216" fmla="*/ 1135189 w 1916592"/>
                    <a:gd name="connsiteY216" fmla="*/ 501650 h 1171575"/>
                    <a:gd name="connsiteX217" fmla="*/ 1170114 w 1916592"/>
                    <a:gd name="connsiteY217" fmla="*/ 504825 h 1171575"/>
                    <a:gd name="connsiteX218" fmla="*/ 1185989 w 1916592"/>
                    <a:gd name="connsiteY218" fmla="*/ 508000 h 1171575"/>
                    <a:gd name="connsiteX219" fmla="*/ 1195514 w 1916592"/>
                    <a:gd name="connsiteY219" fmla="*/ 511175 h 1171575"/>
                    <a:gd name="connsiteX220" fmla="*/ 1214564 w 1916592"/>
                    <a:gd name="connsiteY220" fmla="*/ 527050 h 1171575"/>
                    <a:gd name="connsiteX221" fmla="*/ 1224089 w 1916592"/>
                    <a:gd name="connsiteY221" fmla="*/ 520700 h 1171575"/>
                    <a:gd name="connsiteX222" fmla="*/ 1255839 w 1916592"/>
                    <a:gd name="connsiteY222" fmla="*/ 520700 h 1171575"/>
                    <a:gd name="connsiteX223" fmla="*/ 1303464 w 1916592"/>
                    <a:gd name="connsiteY223" fmla="*/ 517525 h 1171575"/>
                    <a:gd name="connsiteX224" fmla="*/ 1312989 w 1916592"/>
                    <a:gd name="connsiteY224" fmla="*/ 511175 h 1171575"/>
                    <a:gd name="connsiteX225" fmla="*/ 1322514 w 1916592"/>
                    <a:gd name="connsiteY225" fmla="*/ 508000 h 1171575"/>
                    <a:gd name="connsiteX226" fmla="*/ 1325689 w 1916592"/>
                    <a:gd name="connsiteY226" fmla="*/ 530225 h 1171575"/>
                    <a:gd name="connsiteX227" fmla="*/ 1344739 w 1916592"/>
                    <a:gd name="connsiteY227" fmla="*/ 536575 h 1171575"/>
                    <a:gd name="connsiteX228" fmla="*/ 1386014 w 1916592"/>
                    <a:gd name="connsiteY228" fmla="*/ 533400 h 1171575"/>
                    <a:gd name="connsiteX229" fmla="*/ 1405064 w 1916592"/>
                    <a:gd name="connsiteY229" fmla="*/ 530225 h 1171575"/>
                    <a:gd name="connsiteX230" fmla="*/ 1401889 w 1916592"/>
                    <a:gd name="connsiteY230" fmla="*/ 501650 h 1171575"/>
                    <a:gd name="connsiteX231" fmla="*/ 1392364 w 1916592"/>
                    <a:gd name="connsiteY231" fmla="*/ 495300 h 1171575"/>
                    <a:gd name="connsiteX232" fmla="*/ 1344739 w 1916592"/>
                    <a:gd name="connsiteY232" fmla="*/ 495300 h 1171575"/>
                    <a:gd name="connsiteX233" fmla="*/ 1335214 w 1916592"/>
                    <a:gd name="connsiteY233" fmla="*/ 485775 h 1171575"/>
                    <a:gd name="connsiteX234" fmla="*/ 1325689 w 1916592"/>
                    <a:gd name="connsiteY234" fmla="*/ 463550 h 1171575"/>
                    <a:gd name="connsiteX235" fmla="*/ 1306639 w 1916592"/>
                    <a:gd name="connsiteY235" fmla="*/ 460375 h 1171575"/>
                    <a:gd name="connsiteX236" fmla="*/ 1290764 w 1916592"/>
                    <a:gd name="connsiteY236" fmla="*/ 457200 h 1171575"/>
                    <a:gd name="connsiteX237" fmla="*/ 1309814 w 1916592"/>
                    <a:gd name="connsiteY237" fmla="*/ 438150 h 1171575"/>
                    <a:gd name="connsiteX238" fmla="*/ 1319339 w 1916592"/>
                    <a:gd name="connsiteY238" fmla="*/ 428625 h 1171575"/>
                    <a:gd name="connsiteX239" fmla="*/ 1332039 w 1916592"/>
                    <a:gd name="connsiteY239" fmla="*/ 422275 h 1171575"/>
                    <a:gd name="connsiteX240" fmla="*/ 1341564 w 1916592"/>
                    <a:gd name="connsiteY240" fmla="*/ 415925 h 1171575"/>
                    <a:gd name="connsiteX241" fmla="*/ 1395539 w 1916592"/>
                    <a:gd name="connsiteY241" fmla="*/ 409575 h 1171575"/>
                    <a:gd name="connsiteX242" fmla="*/ 1430464 w 1916592"/>
                    <a:gd name="connsiteY242" fmla="*/ 406400 h 1171575"/>
                    <a:gd name="connsiteX243" fmla="*/ 1439989 w 1916592"/>
                    <a:gd name="connsiteY243" fmla="*/ 403225 h 1171575"/>
                    <a:gd name="connsiteX244" fmla="*/ 1462214 w 1916592"/>
                    <a:gd name="connsiteY244" fmla="*/ 387350 h 1171575"/>
                    <a:gd name="connsiteX245" fmla="*/ 1471739 w 1916592"/>
                    <a:gd name="connsiteY245" fmla="*/ 381000 h 1171575"/>
                    <a:gd name="connsiteX246" fmla="*/ 1478089 w 1916592"/>
                    <a:gd name="connsiteY246" fmla="*/ 371475 h 1171575"/>
                    <a:gd name="connsiteX247" fmla="*/ 1503489 w 1916592"/>
                    <a:gd name="connsiteY247" fmla="*/ 368300 h 1171575"/>
                    <a:gd name="connsiteX248" fmla="*/ 1522539 w 1916592"/>
                    <a:gd name="connsiteY248" fmla="*/ 352425 h 1171575"/>
                    <a:gd name="connsiteX249" fmla="*/ 1541589 w 1916592"/>
                    <a:gd name="connsiteY249" fmla="*/ 330200 h 1171575"/>
                    <a:gd name="connsiteX250" fmla="*/ 1544764 w 1916592"/>
                    <a:gd name="connsiteY250" fmla="*/ 314325 h 1171575"/>
                    <a:gd name="connsiteX251" fmla="*/ 1570164 w 1916592"/>
                    <a:gd name="connsiteY251" fmla="*/ 323850 h 1171575"/>
                    <a:gd name="connsiteX252" fmla="*/ 1582864 w 1916592"/>
                    <a:gd name="connsiteY252" fmla="*/ 327025 h 1171575"/>
                    <a:gd name="connsiteX253" fmla="*/ 1592389 w 1916592"/>
                    <a:gd name="connsiteY253" fmla="*/ 336550 h 1171575"/>
                    <a:gd name="connsiteX254" fmla="*/ 1620964 w 1916592"/>
                    <a:gd name="connsiteY254" fmla="*/ 333375 h 1171575"/>
                    <a:gd name="connsiteX255" fmla="*/ 1633664 w 1916592"/>
                    <a:gd name="connsiteY255" fmla="*/ 327025 h 1171575"/>
                    <a:gd name="connsiteX256" fmla="*/ 1643189 w 1916592"/>
                    <a:gd name="connsiteY256" fmla="*/ 317500 h 1171575"/>
                    <a:gd name="connsiteX257" fmla="*/ 1655889 w 1916592"/>
                    <a:gd name="connsiteY257" fmla="*/ 311150 h 1171575"/>
                    <a:gd name="connsiteX258" fmla="*/ 1668589 w 1916592"/>
                    <a:gd name="connsiteY258" fmla="*/ 295275 h 1171575"/>
                    <a:gd name="connsiteX259" fmla="*/ 1681289 w 1916592"/>
                    <a:gd name="connsiteY259" fmla="*/ 279400 h 1171575"/>
                    <a:gd name="connsiteX260" fmla="*/ 1687639 w 1916592"/>
                    <a:gd name="connsiteY260" fmla="*/ 269875 h 1171575"/>
                    <a:gd name="connsiteX261" fmla="*/ 1770189 w 1916592"/>
                    <a:gd name="connsiteY261" fmla="*/ 260350 h 1171575"/>
                    <a:gd name="connsiteX262" fmla="*/ 1789239 w 1916592"/>
                    <a:gd name="connsiteY262" fmla="*/ 273050 h 1171575"/>
                    <a:gd name="connsiteX263" fmla="*/ 1798764 w 1916592"/>
                    <a:gd name="connsiteY263" fmla="*/ 279400 h 1171575"/>
                    <a:gd name="connsiteX264" fmla="*/ 1817814 w 1916592"/>
                    <a:gd name="connsiteY264" fmla="*/ 276225 h 1171575"/>
                    <a:gd name="connsiteX265" fmla="*/ 1836864 w 1916592"/>
                    <a:gd name="connsiteY265" fmla="*/ 269875 h 1171575"/>
                    <a:gd name="connsiteX266" fmla="*/ 1897189 w 1916592"/>
                    <a:gd name="connsiteY266" fmla="*/ 266700 h 1171575"/>
                    <a:gd name="connsiteX267" fmla="*/ 1913064 w 1916592"/>
                    <a:gd name="connsiteY267" fmla="*/ 250825 h 1171575"/>
                    <a:gd name="connsiteX268" fmla="*/ 1897189 w 1916592"/>
                    <a:gd name="connsiteY268" fmla="*/ 247650 h 1171575"/>
                    <a:gd name="connsiteX269" fmla="*/ 1884489 w 1916592"/>
                    <a:gd name="connsiteY269" fmla="*/ 250825 h 1171575"/>
                    <a:gd name="connsiteX270" fmla="*/ 1833689 w 1916592"/>
                    <a:gd name="connsiteY270" fmla="*/ 257175 h 1171575"/>
                    <a:gd name="connsiteX271" fmla="*/ 1805114 w 1916592"/>
                    <a:gd name="connsiteY271" fmla="*/ 254000 h 1171575"/>
                    <a:gd name="connsiteX272" fmla="*/ 1782889 w 1916592"/>
                    <a:gd name="connsiteY272" fmla="*/ 234950 h 1171575"/>
                    <a:gd name="connsiteX273" fmla="*/ 1757489 w 1916592"/>
                    <a:gd name="connsiteY273" fmla="*/ 231775 h 1171575"/>
                    <a:gd name="connsiteX274" fmla="*/ 1668589 w 1916592"/>
                    <a:gd name="connsiteY274" fmla="*/ 238125 h 1171575"/>
                    <a:gd name="connsiteX275" fmla="*/ 1659064 w 1916592"/>
                    <a:gd name="connsiteY275" fmla="*/ 241300 h 1171575"/>
                    <a:gd name="connsiteX276" fmla="*/ 1560639 w 1916592"/>
                    <a:gd name="connsiteY276" fmla="*/ 244475 h 1171575"/>
                    <a:gd name="connsiteX277" fmla="*/ 1455864 w 1916592"/>
                    <a:gd name="connsiteY277" fmla="*/ 241300 h 1171575"/>
                    <a:gd name="connsiteX278" fmla="*/ 1446339 w 1916592"/>
                    <a:gd name="connsiteY278" fmla="*/ 231775 h 1171575"/>
                    <a:gd name="connsiteX279" fmla="*/ 1443164 w 1916592"/>
                    <a:gd name="connsiteY279" fmla="*/ 215900 h 1171575"/>
                    <a:gd name="connsiteX280" fmla="*/ 1455864 w 1916592"/>
                    <a:gd name="connsiteY280" fmla="*/ 168275 h 1171575"/>
                    <a:gd name="connsiteX281" fmla="*/ 1465389 w 1916592"/>
                    <a:gd name="connsiteY281" fmla="*/ 165100 h 1171575"/>
                    <a:gd name="connsiteX282" fmla="*/ 1478089 w 1916592"/>
                    <a:gd name="connsiteY282" fmla="*/ 155575 h 1171575"/>
                    <a:gd name="connsiteX283" fmla="*/ 1487614 w 1916592"/>
                    <a:gd name="connsiteY283" fmla="*/ 152400 h 1171575"/>
                    <a:gd name="connsiteX284" fmla="*/ 1465389 w 1916592"/>
                    <a:gd name="connsiteY284" fmla="*/ 142875 h 1171575"/>
                    <a:gd name="connsiteX285" fmla="*/ 1446339 w 1916592"/>
                    <a:gd name="connsiteY285" fmla="*/ 136525 h 1171575"/>
                    <a:gd name="connsiteX286" fmla="*/ 1436814 w 1916592"/>
                    <a:gd name="connsiteY286" fmla="*/ 133350 h 1171575"/>
                    <a:gd name="connsiteX287" fmla="*/ 1405064 w 1916592"/>
                    <a:gd name="connsiteY287" fmla="*/ 127000 h 1171575"/>
                    <a:gd name="connsiteX288" fmla="*/ 1395539 w 1916592"/>
                    <a:gd name="connsiteY288" fmla="*/ 117475 h 1171575"/>
                    <a:gd name="connsiteX289" fmla="*/ 1373314 w 1916592"/>
                    <a:gd name="connsiteY289" fmla="*/ 107950 h 1171575"/>
                    <a:gd name="connsiteX290" fmla="*/ 1351089 w 1916592"/>
                    <a:gd name="connsiteY290" fmla="*/ 98425 h 1171575"/>
                    <a:gd name="connsiteX291" fmla="*/ 1376489 w 1916592"/>
                    <a:gd name="connsiteY291" fmla="*/ 88900 h 1171575"/>
                    <a:gd name="connsiteX292" fmla="*/ 1395539 w 1916592"/>
                    <a:gd name="connsiteY292" fmla="*/ 76200 h 1171575"/>
                    <a:gd name="connsiteX293" fmla="*/ 1433639 w 1916592"/>
                    <a:gd name="connsiteY293" fmla="*/ 73025 h 1171575"/>
                    <a:gd name="connsiteX294" fmla="*/ 1462214 w 1916592"/>
                    <a:gd name="connsiteY294" fmla="*/ 69850 h 1171575"/>
                    <a:gd name="connsiteX295" fmla="*/ 1481264 w 1916592"/>
                    <a:gd name="connsiteY295" fmla="*/ 63500 h 1171575"/>
                    <a:gd name="connsiteX296" fmla="*/ 1538414 w 1916592"/>
                    <a:gd name="connsiteY296" fmla="*/ 57150 h 1171575"/>
                    <a:gd name="connsiteX297" fmla="*/ 1547939 w 1916592"/>
                    <a:gd name="connsiteY297" fmla="*/ 53975 h 1171575"/>
                    <a:gd name="connsiteX298" fmla="*/ 1541589 w 1916592"/>
                    <a:gd name="connsiteY298" fmla="*/ 44450 h 1171575"/>
                    <a:gd name="connsiteX299" fmla="*/ 1513014 w 1916592"/>
                    <a:gd name="connsiteY299" fmla="*/ 47625 h 1171575"/>
                    <a:gd name="connsiteX300" fmla="*/ 1490789 w 1916592"/>
                    <a:gd name="connsiteY300" fmla="*/ 41275 h 1171575"/>
                    <a:gd name="connsiteX301" fmla="*/ 1468564 w 1916592"/>
                    <a:gd name="connsiteY301" fmla="*/ 38100 h 1171575"/>
                    <a:gd name="connsiteX302" fmla="*/ 1449514 w 1916592"/>
                    <a:gd name="connsiteY302" fmla="*/ 31750 h 1171575"/>
                    <a:gd name="connsiteX303" fmla="*/ 1439989 w 1916592"/>
                    <a:gd name="connsiteY303" fmla="*/ 28575 h 1171575"/>
                    <a:gd name="connsiteX304" fmla="*/ 1427289 w 1916592"/>
                    <a:gd name="connsiteY304" fmla="*/ 22225 h 1171575"/>
                    <a:gd name="connsiteX305" fmla="*/ 1306639 w 1916592"/>
                    <a:gd name="connsiteY305" fmla="*/ 22225 h 1171575"/>
                    <a:gd name="connsiteX306" fmla="*/ 1281239 w 1916592"/>
                    <a:gd name="connsiteY306" fmla="*/ 0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1916592" h="1171575">
                      <a:moveTo>
                        <a:pt x="1281239" y="0"/>
                      </a:moveTo>
                      <a:lnTo>
                        <a:pt x="1281239" y="0"/>
                      </a:lnTo>
                      <a:cubicBezTo>
                        <a:pt x="1283356" y="9525"/>
                        <a:pt x="1285395" y="19068"/>
                        <a:pt x="1287589" y="28575"/>
                      </a:cubicBezTo>
                      <a:cubicBezTo>
                        <a:pt x="1291799" y="46819"/>
                        <a:pt x="1300281" y="67742"/>
                        <a:pt x="1284414" y="85725"/>
                      </a:cubicBezTo>
                      <a:cubicBezTo>
                        <a:pt x="1275072" y="96313"/>
                        <a:pt x="1256837" y="91825"/>
                        <a:pt x="1243139" y="95250"/>
                      </a:cubicBezTo>
                      <a:cubicBezTo>
                        <a:pt x="1225004" y="99784"/>
                        <a:pt x="1242690" y="97641"/>
                        <a:pt x="1220914" y="101600"/>
                      </a:cubicBezTo>
                      <a:cubicBezTo>
                        <a:pt x="1213551" y="102939"/>
                        <a:pt x="1206097" y="103717"/>
                        <a:pt x="1198689" y="104775"/>
                      </a:cubicBezTo>
                      <a:cubicBezTo>
                        <a:pt x="1174554" y="112820"/>
                        <a:pt x="1191701" y="103845"/>
                        <a:pt x="1185989" y="152400"/>
                      </a:cubicBezTo>
                      <a:cubicBezTo>
                        <a:pt x="1185598" y="155724"/>
                        <a:pt x="1186081" y="161199"/>
                        <a:pt x="1182814" y="161925"/>
                      </a:cubicBezTo>
                      <a:cubicBezTo>
                        <a:pt x="1165220" y="165835"/>
                        <a:pt x="1146831" y="164042"/>
                        <a:pt x="1128839" y="165100"/>
                      </a:cubicBezTo>
                      <a:cubicBezTo>
                        <a:pt x="1122489" y="167217"/>
                        <a:pt x="1114522" y="166717"/>
                        <a:pt x="1109789" y="171450"/>
                      </a:cubicBezTo>
                      <a:cubicBezTo>
                        <a:pt x="1106614" y="174625"/>
                        <a:pt x="1104163" y="178747"/>
                        <a:pt x="1100264" y="180975"/>
                      </a:cubicBezTo>
                      <a:cubicBezTo>
                        <a:pt x="1096475" y="183140"/>
                        <a:pt x="1091760" y="182951"/>
                        <a:pt x="1087564" y="184150"/>
                      </a:cubicBezTo>
                      <a:cubicBezTo>
                        <a:pt x="1084346" y="185069"/>
                        <a:pt x="1081214" y="186267"/>
                        <a:pt x="1078039" y="187325"/>
                      </a:cubicBezTo>
                      <a:cubicBezTo>
                        <a:pt x="1074864" y="189442"/>
                        <a:pt x="1072001" y="192125"/>
                        <a:pt x="1068514" y="193675"/>
                      </a:cubicBezTo>
                      <a:cubicBezTo>
                        <a:pt x="1058576" y="198092"/>
                        <a:pt x="1047319" y="200561"/>
                        <a:pt x="1036764" y="203200"/>
                      </a:cubicBezTo>
                      <a:cubicBezTo>
                        <a:pt x="1034647" y="206375"/>
                        <a:pt x="1033112" y="210027"/>
                        <a:pt x="1030414" y="212725"/>
                      </a:cubicBezTo>
                      <a:cubicBezTo>
                        <a:pt x="1027716" y="215423"/>
                        <a:pt x="1023402" y="216203"/>
                        <a:pt x="1020889" y="219075"/>
                      </a:cubicBezTo>
                      <a:cubicBezTo>
                        <a:pt x="1015863" y="224818"/>
                        <a:pt x="1008189" y="238125"/>
                        <a:pt x="1008189" y="238125"/>
                      </a:cubicBezTo>
                      <a:cubicBezTo>
                        <a:pt x="1007131" y="242358"/>
                        <a:pt x="1005631" y="246505"/>
                        <a:pt x="1005014" y="250825"/>
                      </a:cubicBezTo>
                      <a:cubicBezTo>
                        <a:pt x="1003510" y="261354"/>
                        <a:pt x="1005202" y="272485"/>
                        <a:pt x="1001839" y="282575"/>
                      </a:cubicBezTo>
                      <a:cubicBezTo>
                        <a:pt x="1000632" y="286195"/>
                        <a:pt x="995489" y="286808"/>
                        <a:pt x="992314" y="288925"/>
                      </a:cubicBezTo>
                      <a:cubicBezTo>
                        <a:pt x="989139" y="287867"/>
                        <a:pt x="986007" y="286669"/>
                        <a:pt x="982789" y="285750"/>
                      </a:cubicBezTo>
                      <a:cubicBezTo>
                        <a:pt x="978593" y="284551"/>
                        <a:pt x="973496" y="285301"/>
                        <a:pt x="970089" y="282575"/>
                      </a:cubicBezTo>
                      <a:cubicBezTo>
                        <a:pt x="967476" y="280484"/>
                        <a:pt x="968539" y="275976"/>
                        <a:pt x="966914" y="273050"/>
                      </a:cubicBezTo>
                      <a:cubicBezTo>
                        <a:pt x="963208" y="266379"/>
                        <a:pt x="958447" y="260350"/>
                        <a:pt x="954214" y="254000"/>
                      </a:cubicBezTo>
                      <a:lnTo>
                        <a:pt x="954214" y="254000"/>
                      </a:lnTo>
                      <a:cubicBezTo>
                        <a:pt x="951039" y="252942"/>
                        <a:pt x="947918" y="251706"/>
                        <a:pt x="944689" y="250825"/>
                      </a:cubicBezTo>
                      <a:cubicBezTo>
                        <a:pt x="905300" y="240082"/>
                        <a:pt x="931688" y="248608"/>
                        <a:pt x="909764" y="241300"/>
                      </a:cubicBezTo>
                      <a:cubicBezTo>
                        <a:pt x="908706" y="244475"/>
                        <a:pt x="908956" y="248458"/>
                        <a:pt x="906589" y="250825"/>
                      </a:cubicBezTo>
                      <a:cubicBezTo>
                        <a:pt x="900004" y="257410"/>
                        <a:pt x="894124" y="252706"/>
                        <a:pt x="887539" y="250825"/>
                      </a:cubicBezTo>
                      <a:cubicBezTo>
                        <a:pt x="883343" y="249626"/>
                        <a:pt x="879159" y="248267"/>
                        <a:pt x="874839" y="247650"/>
                      </a:cubicBezTo>
                      <a:cubicBezTo>
                        <a:pt x="864310" y="246146"/>
                        <a:pt x="853672" y="245533"/>
                        <a:pt x="843089" y="244475"/>
                      </a:cubicBezTo>
                      <a:cubicBezTo>
                        <a:pt x="802299" y="230878"/>
                        <a:pt x="817251" y="234646"/>
                        <a:pt x="728789" y="244475"/>
                      </a:cubicBezTo>
                      <a:cubicBezTo>
                        <a:pt x="724326" y="244971"/>
                        <a:pt x="723000" y="251509"/>
                        <a:pt x="719264" y="254000"/>
                      </a:cubicBezTo>
                      <a:cubicBezTo>
                        <a:pt x="716479" y="255856"/>
                        <a:pt x="712914" y="256117"/>
                        <a:pt x="709739" y="257175"/>
                      </a:cubicBezTo>
                      <a:cubicBezTo>
                        <a:pt x="695875" y="271039"/>
                        <a:pt x="705788" y="264393"/>
                        <a:pt x="687514" y="269875"/>
                      </a:cubicBezTo>
                      <a:cubicBezTo>
                        <a:pt x="681103" y="271798"/>
                        <a:pt x="668464" y="276225"/>
                        <a:pt x="668464" y="276225"/>
                      </a:cubicBezTo>
                      <a:cubicBezTo>
                        <a:pt x="667406" y="273050"/>
                        <a:pt x="668282" y="268197"/>
                        <a:pt x="665289" y="266700"/>
                      </a:cubicBezTo>
                      <a:cubicBezTo>
                        <a:pt x="657048" y="262579"/>
                        <a:pt x="652029" y="276785"/>
                        <a:pt x="649414" y="279400"/>
                      </a:cubicBezTo>
                      <a:cubicBezTo>
                        <a:pt x="646716" y="282098"/>
                        <a:pt x="643064" y="283633"/>
                        <a:pt x="639889" y="285750"/>
                      </a:cubicBezTo>
                      <a:cubicBezTo>
                        <a:pt x="629826" y="300844"/>
                        <a:pt x="637159" y="294068"/>
                        <a:pt x="614489" y="301625"/>
                      </a:cubicBezTo>
                      <a:lnTo>
                        <a:pt x="604964" y="304800"/>
                      </a:lnTo>
                      <a:cubicBezTo>
                        <a:pt x="576946" y="323479"/>
                        <a:pt x="621729" y="294830"/>
                        <a:pt x="576389" y="317500"/>
                      </a:cubicBezTo>
                      <a:cubicBezTo>
                        <a:pt x="557702" y="326843"/>
                        <a:pt x="568179" y="322353"/>
                        <a:pt x="544639" y="330200"/>
                      </a:cubicBezTo>
                      <a:lnTo>
                        <a:pt x="535114" y="333375"/>
                      </a:lnTo>
                      <a:cubicBezTo>
                        <a:pt x="526835" y="336135"/>
                        <a:pt x="509714" y="339725"/>
                        <a:pt x="509714" y="339725"/>
                      </a:cubicBezTo>
                      <a:cubicBezTo>
                        <a:pt x="499606" y="346464"/>
                        <a:pt x="489502" y="354337"/>
                        <a:pt x="477964" y="358775"/>
                      </a:cubicBezTo>
                      <a:cubicBezTo>
                        <a:pt x="462728" y="364635"/>
                        <a:pt x="449313" y="369218"/>
                        <a:pt x="433514" y="371475"/>
                      </a:cubicBezTo>
                      <a:cubicBezTo>
                        <a:pt x="424027" y="372830"/>
                        <a:pt x="414464" y="373592"/>
                        <a:pt x="404939" y="374650"/>
                      </a:cubicBezTo>
                      <a:cubicBezTo>
                        <a:pt x="401764" y="377825"/>
                        <a:pt x="398289" y="380726"/>
                        <a:pt x="395414" y="384175"/>
                      </a:cubicBezTo>
                      <a:cubicBezTo>
                        <a:pt x="380536" y="402028"/>
                        <a:pt x="389913" y="405587"/>
                        <a:pt x="392239" y="438150"/>
                      </a:cubicBezTo>
                      <a:cubicBezTo>
                        <a:pt x="381859" y="469289"/>
                        <a:pt x="398687" y="425302"/>
                        <a:pt x="379539" y="454025"/>
                      </a:cubicBezTo>
                      <a:cubicBezTo>
                        <a:pt x="377118" y="457656"/>
                        <a:pt x="378785" y="463094"/>
                        <a:pt x="376364" y="466725"/>
                      </a:cubicBezTo>
                      <a:cubicBezTo>
                        <a:pt x="374247" y="469900"/>
                        <a:pt x="369944" y="470857"/>
                        <a:pt x="366839" y="473075"/>
                      </a:cubicBezTo>
                      <a:cubicBezTo>
                        <a:pt x="362533" y="476151"/>
                        <a:pt x="357881" y="478858"/>
                        <a:pt x="354139" y="482600"/>
                      </a:cubicBezTo>
                      <a:cubicBezTo>
                        <a:pt x="351441" y="485298"/>
                        <a:pt x="349496" y="488712"/>
                        <a:pt x="347789" y="492125"/>
                      </a:cubicBezTo>
                      <a:cubicBezTo>
                        <a:pt x="346292" y="495118"/>
                        <a:pt x="346981" y="499283"/>
                        <a:pt x="344614" y="501650"/>
                      </a:cubicBezTo>
                      <a:cubicBezTo>
                        <a:pt x="339218" y="507046"/>
                        <a:pt x="330960" y="508954"/>
                        <a:pt x="325564" y="514350"/>
                      </a:cubicBezTo>
                      <a:lnTo>
                        <a:pt x="316039" y="523875"/>
                      </a:lnTo>
                      <a:cubicBezTo>
                        <a:pt x="318156" y="527050"/>
                        <a:pt x="323137" y="529658"/>
                        <a:pt x="322389" y="533400"/>
                      </a:cubicBezTo>
                      <a:cubicBezTo>
                        <a:pt x="321641" y="537142"/>
                        <a:pt x="315562" y="537052"/>
                        <a:pt x="312864" y="539750"/>
                      </a:cubicBezTo>
                      <a:cubicBezTo>
                        <a:pt x="298503" y="554111"/>
                        <a:pt x="315532" y="546269"/>
                        <a:pt x="296989" y="552450"/>
                      </a:cubicBezTo>
                      <a:lnTo>
                        <a:pt x="284289" y="571500"/>
                      </a:lnTo>
                      <a:cubicBezTo>
                        <a:pt x="251555" y="620600"/>
                        <a:pt x="296968" y="606446"/>
                        <a:pt x="274764" y="628650"/>
                      </a:cubicBezTo>
                      <a:cubicBezTo>
                        <a:pt x="272066" y="631348"/>
                        <a:pt x="268414" y="632883"/>
                        <a:pt x="265239" y="635000"/>
                      </a:cubicBezTo>
                      <a:lnTo>
                        <a:pt x="258889" y="660400"/>
                      </a:lnTo>
                      <a:cubicBezTo>
                        <a:pt x="257580" y="665635"/>
                        <a:pt x="258391" y="671590"/>
                        <a:pt x="255714" y="676275"/>
                      </a:cubicBezTo>
                      <a:cubicBezTo>
                        <a:pt x="253821" y="679588"/>
                        <a:pt x="249120" y="680182"/>
                        <a:pt x="246189" y="682625"/>
                      </a:cubicBezTo>
                      <a:cubicBezTo>
                        <a:pt x="242740" y="685500"/>
                        <a:pt x="239421" y="688606"/>
                        <a:pt x="236664" y="692150"/>
                      </a:cubicBezTo>
                      <a:cubicBezTo>
                        <a:pt x="231979" y="698174"/>
                        <a:pt x="228197" y="704850"/>
                        <a:pt x="223964" y="711200"/>
                      </a:cubicBezTo>
                      <a:cubicBezTo>
                        <a:pt x="221847" y="714375"/>
                        <a:pt x="221234" y="719518"/>
                        <a:pt x="217614" y="720725"/>
                      </a:cubicBezTo>
                      <a:lnTo>
                        <a:pt x="208089" y="723900"/>
                      </a:lnTo>
                      <a:cubicBezTo>
                        <a:pt x="204914" y="726017"/>
                        <a:pt x="202150" y="728946"/>
                        <a:pt x="198564" y="730250"/>
                      </a:cubicBezTo>
                      <a:cubicBezTo>
                        <a:pt x="190362" y="733232"/>
                        <a:pt x="181668" y="734638"/>
                        <a:pt x="173164" y="736600"/>
                      </a:cubicBezTo>
                      <a:cubicBezTo>
                        <a:pt x="161626" y="739263"/>
                        <a:pt x="149907" y="741005"/>
                        <a:pt x="138239" y="742950"/>
                      </a:cubicBezTo>
                      <a:cubicBezTo>
                        <a:pt x="135064" y="747183"/>
                        <a:pt x="131749" y="751315"/>
                        <a:pt x="128714" y="755650"/>
                      </a:cubicBezTo>
                      <a:cubicBezTo>
                        <a:pt x="124337" y="761902"/>
                        <a:pt x="121410" y="769304"/>
                        <a:pt x="116014" y="774700"/>
                      </a:cubicBezTo>
                      <a:lnTo>
                        <a:pt x="106489" y="784225"/>
                      </a:lnTo>
                      <a:cubicBezTo>
                        <a:pt x="104372" y="790575"/>
                        <a:pt x="101762" y="796781"/>
                        <a:pt x="100139" y="803275"/>
                      </a:cubicBezTo>
                      <a:cubicBezTo>
                        <a:pt x="99081" y="807508"/>
                        <a:pt x="98218" y="811795"/>
                        <a:pt x="96964" y="815975"/>
                      </a:cubicBezTo>
                      <a:cubicBezTo>
                        <a:pt x="94079" y="825592"/>
                        <a:pt x="90614" y="835025"/>
                        <a:pt x="87439" y="844550"/>
                      </a:cubicBezTo>
                      <a:lnTo>
                        <a:pt x="84264" y="854075"/>
                      </a:lnTo>
                      <a:cubicBezTo>
                        <a:pt x="83206" y="857250"/>
                        <a:pt x="82945" y="860815"/>
                        <a:pt x="81089" y="863600"/>
                      </a:cubicBezTo>
                      <a:lnTo>
                        <a:pt x="62039" y="892175"/>
                      </a:lnTo>
                      <a:cubicBezTo>
                        <a:pt x="58326" y="897744"/>
                        <a:pt x="57806" y="904875"/>
                        <a:pt x="55689" y="911225"/>
                      </a:cubicBezTo>
                      <a:lnTo>
                        <a:pt x="52514" y="920750"/>
                      </a:lnTo>
                      <a:cubicBezTo>
                        <a:pt x="51307" y="924370"/>
                        <a:pt x="47871" y="926862"/>
                        <a:pt x="46164" y="930275"/>
                      </a:cubicBezTo>
                      <a:cubicBezTo>
                        <a:pt x="44667" y="933268"/>
                        <a:pt x="44047" y="936625"/>
                        <a:pt x="42989" y="939800"/>
                      </a:cubicBezTo>
                      <a:cubicBezTo>
                        <a:pt x="44047" y="945092"/>
                        <a:pt x="46164" y="950279"/>
                        <a:pt x="46164" y="955675"/>
                      </a:cubicBezTo>
                      <a:cubicBezTo>
                        <a:pt x="46164" y="968345"/>
                        <a:pt x="43648" y="984169"/>
                        <a:pt x="39814" y="996950"/>
                      </a:cubicBezTo>
                      <a:cubicBezTo>
                        <a:pt x="37891" y="1003361"/>
                        <a:pt x="35581" y="1009650"/>
                        <a:pt x="33464" y="1016000"/>
                      </a:cubicBezTo>
                      <a:lnTo>
                        <a:pt x="27114" y="1035050"/>
                      </a:lnTo>
                      <a:lnTo>
                        <a:pt x="23939" y="1044575"/>
                      </a:lnTo>
                      <a:cubicBezTo>
                        <a:pt x="28098" y="1073689"/>
                        <a:pt x="31322" y="1085707"/>
                        <a:pt x="23939" y="1120775"/>
                      </a:cubicBezTo>
                      <a:cubicBezTo>
                        <a:pt x="23153" y="1124509"/>
                        <a:pt x="17589" y="1125008"/>
                        <a:pt x="14414" y="1127125"/>
                      </a:cubicBezTo>
                      <a:cubicBezTo>
                        <a:pt x="13356" y="1130300"/>
                        <a:pt x="13330" y="1134037"/>
                        <a:pt x="11239" y="1136650"/>
                      </a:cubicBezTo>
                      <a:cubicBezTo>
                        <a:pt x="8855" y="1139630"/>
                        <a:pt x="2397" y="1139246"/>
                        <a:pt x="1714" y="1143000"/>
                      </a:cubicBezTo>
                      <a:cubicBezTo>
                        <a:pt x="0" y="1152429"/>
                        <a:pt x="3831" y="1162050"/>
                        <a:pt x="4889" y="1171575"/>
                      </a:cubicBezTo>
                      <a:cubicBezTo>
                        <a:pt x="7006" y="1167342"/>
                        <a:pt x="8209" y="1162511"/>
                        <a:pt x="11239" y="1158875"/>
                      </a:cubicBezTo>
                      <a:cubicBezTo>
                        <a:pt x="13682" y="1155944"/>
                        <a:pt x="17867" y="1155008"/>
                        <a:pt x="20764" y="1152525"/>
                      </a:cubicBezTo>
                      <a:cubicBezTo>
                        <a:pt x="25310" y="1148629"/>
                        <a:pt x="29724" y="1144500"/>
                        <a:pt x="33464" y="1139825"/>
                      </a:cubicBezTo>
                      <a:cubicBezTo>
                        <a:pt x="38232" y="1133866"/>
                        <a:pt x="46164" y="1120775"/>
                        <a:pt x="46164" y="1120775"/>
                      </a:cubicBezTo>
                      <a:cubicBezTo>
                        <a:pt x="51190" y="1100671"/>
                        <a:pt x="46918" y="1111706"/>
                        <a:pt x="62039" y="1089025"/>
                      </a:cubicBezTo>
                      <a:cubicBezTo>
                        <a:pt x="64156" y="1085850"/>
                        <a:pt x="64769" y="1080707"/>
                        <a:pt x="68389" y="1079500"/>
                      </a:cubicBezTo>
                      <a:lnTo>
                        <a:pt x="77914" y="1076325"/>
                      </a:lnTo>
                      <a:cubicBezTo>
                        <a:pt x="82147" y="1073150"/>
                        <a:pt x="86308" y="1069876"/>
                        <a:pt x="90614" y="1066800"/>
                      </a:cubicBezTo>
                      <a:cubicBezTo>
                        <a:pt x="93719" y="1064582"/>
                        <a:pt x="97208" y="1062893"/>
                        <a:pt x="100139" y="1060450"/>
                      </a:cubicBezTo>
                      <a:cubicBezTo>
                        <a:pt x="103588" y="1057575"/>
                        <a:pt x="106215" y="1053800"/>
                        <a:pt x="109664" y="1050925"/>
                      </a:cubicBezTo>
                      <a:cubicBezTo>
                        <a:pt x="117870" y="1044086"/>
                        <a:pt x="119168" y="1044582"/>
                        <a:pt x="128714" y="1041400"/>
                      </a:cubicBezTo>
                      <a:cubicBezTo>
                        <a:pt x="106044" y="1033843"/>
                        <a:pt x="115233" y="1038763"/>
                        <a:pt x="100139" y="1028700"/>
                      </a:cubicBezTo>
                      <a:cubicBezTo>
                        <a:pt x="101197" y="1024467"/>
                        <a:pt x="101782" y="1020086"/>
                        <a:pt x="103314" y="1016000"/>
                      </a:cubicBezTo>
                      <a:cubicBezTo>
                        <a:pt x="107498" y="1004842"/>
                        <a:pt x="116034" y="993745"/>
                        <a:pt x="122364" y="984250"/>
                      </a:cubicBezTo>
                      <a:cubicBezTo>
                        <a:pt x="131649" y="970322"/>
                        <a:pt x="126424" y="977778"/>
                        <a:pt x="138239" y="962025"/>
                      </a:cubicBezTo>
                      <a:cubicBezTo>
                        <a:pt x="135064" y="960967"/>
                        <a:pt x="131327" y="960941"/>
                        <a:pt x="128714" y="958850"/>
                      </a:cubicBezTo>
                      <a:cubicBezTo>
                        <a:pt x="123119" y="954374"/>
                        <a:pt x="121281" y="946075"/>
                        <a:pt x="119189" y="939800"/>
                      </a:cubicBezTo>
                      <a:cubicBezTo>
                        <a:pt x="121306" y="932392"/>
                        <a:pt x="123325" y="924955"/>
                        <a:pt x="125539" y="917575"/>
                      </a:cubicBezTo>
                      <a:cubicBezTo>
                        <a:pt x="126501" y="914369"/>
                        <a:pt x="127217" y="911043"/>
                        <a:pt x="128714" y="908050"/>
                      </a:cubicBezTo>
                      <a:cubicBezTo>
                        <a:pt x="131808" y="901862"/>
                        <a:pt x="139128" y="892901"/>
                        <a:pt x="144589" y="889000"/>
                      </a:cubicBezTo>
                      <a:cubicBezTo>
                        <a:pt x="151455" y="884096"/>
                        <a:pt x="159041" y="882066"/>
                        <a:pt x="166814" y="879475"/>
                      </a:cubicBezTo>
                      <a:cubicBezTo>
                        <a:pt x="169989" y="877358"/>
                        <a:pt x="174922" y="876668"/>
                        <a:pt x="176339" y="873125"/>
                      </a:cubicBezTo>
                      <a:cubicBezTo>
                        <a:pt x="177582" y="870018"/>
                        <a:pt x="173164" y="866947"/>
                        <a:pt x="173164" y="863600"/>
                      </a:cubicBezTo>
                      <a:cubicBezTo>
                        <a:pt x="173164" y="820132"/>
                        <a:pt x="164080" y="826411"/>
                        <a:pt x="185864" y="819150"/>
                      </a:cubicBezTo>
                      <a:cubicBezTo>
                        <a:pt x="208534" y="826707"/>
                        <a:pt x="199345" y="821787"/>
                        <a:pt x="214439" y="831850"/>
                      </a:cubicBezTo>
                      <a:cubicBezTo>
                        <a:pt x="211371" y="844124"/>
                        <a:pt x="206948" y="846386"/>
                        <a:pt x="220789" y="854075"/>
                      </a:cubicBezTo>
                      <a:cubicBezTo>
                        <a:pt x="226640" y="857326"/>
                        <a:pt x="239839" y="860425"/>
                        <a:pt x="239839" y="860425"/>
                      </a:cubicBezTo>
                      <a:cubicBezTo>
                        <a:pt x="237594" y="869403"/>
                        <a:pt x="232270" y="883525"/>
                        <a:pt x="239839" y="892175"/>
                      </a:cubicBezTo>
                      <a:cubicBezTo>
                        <a:pt x="244247" y="897212"/>
                        <a:pt x="258889" y="898525"/>
                        <a:pt x="258889" y="898525"/>
                      </a:cubicBezTo>
                      <a:cubicBezTo>
                        <a:pt x="262064" y="900642"/>
                        <a:pt x="265001" y="906582"/>
                        <a:pt x="268414" y="904875"/>
                      </a:cubicBezTo>
                      <a:cubicBezTo>
                        <a:pt x="271407" y="903378"/>
                        <a:pt x="264869" y="898676"/>
                        <a:pt x="265239" y="895350"/>
                      </a:cubicBezTo>
                      <a:cubicBezTo>
                        <a:pt x="265978" y="888697"/>
                        <a:pt x="269472" y="882650"/>
                        <a:pt x="271589" y="876300"/>
                      </a:cubicBezTo>
                      <a:cubicBezTo>
                        <a:pt x="272796" y="872680"/>
                        <a:pt x="278183" y="872393"/>
                        <a:pt x="281114" y="869950"/>
                      </a:cubicBezTo>
                      <a:cubicBezTo>
                        <a:pt x="284563" y="867075"/>
                        <a:pt x="287464" y="863600"/>
                        <a:pt x="290639" y="860425"/>
                      </a:cubicBezTo>
                      <a:cubicBezTo>
                        <a:pt x="300164" y="861483"/>
                        <a:pt x="309876" y="861445"/>
                        <a:pt x="319214" y="863600"/>
                      </a:cubicBezTo>
                      <a:cubicBezTo>
                        <a:pt x="342397" y="868950"/>
                        <a:pt x="322128" y="873212"/>
                        <a:pt x="341439" y="866775"/>
                      </a:cubicBezTo>
                      <a:cubicBezTo>
                        <a:pt x="360520" y="854054"/>
                        <a:pt x="343051" y="868943"/>
                        <a:pt x="354139" y="844550"/>
                      </a:cubicBezTo>
                      <a:cubicBezTo>
                        <a:pt x="357297" y="837602"/>
                        <a:pt x="366839" y="825500"/>
                        <a:pt x="366839" y="825500"/>
                      </a:cubicBezTo>
                      <a:cubicBezTo>
                        <a:pt x="364722" y="817033"/>
                        <a:pt x="366287" y="806623"/>
                        <a:pt x="360489" y="800100"/>
                      </a:cubicBezTo>
                      <a:cubicBezTo>
                        <a:pt x="356212" y="795288"/>
                        <a:pt x="336289" y="800788"/>
                        <a:pt x="341439" y="796925"/>
                      </a:cubicBezTo>
                      <a:cubicBezTo>
                        <a:pt x="350073" y="790449"/>
                        <a:pt x="373189" y="790575"/>
                        <a:pt x="373189" y="790575"/>
                      </a:cubicBezTo>
                      <a:cubicBezTo>
                        <a:pt x="371072" y="784225"/>
                        <a:pt x="367505" y="778185"/>
                        <a:pt x="366839" y="771525"/>
                      </a:cubicBezTo>
                      <a:cubicBezTo>
                        <a:pt x="365463" y="757769"/>
                        <a:pt x="372292" y="756942"/>
                        <a:pt x="382714" y="752475"/>
                      </a:cubicBezTo>
                      <a:cubicBezTo>
                        <a:pt x="392875" y="748120"/>
                        <a:pt x="396187" y="749107"/>
                        <a:pt x="408114" y="746125"/>
                      </a:cubicBezTo>
                      <a:cubicBezTo>
                        <a:pt x="411361" y="745313"/>
                        <a:pt x="414464" y="744008"/>
                        <a:pt x="417639" y="742950"/>
                      </a:cubicBezTo>
                      <a:cubicBezTo>
                        <a:pt x="420814" y="740833"/>
                        <a:pt x="423386" y="737140"/>
                        <a:pt x="427164" y="736600"/>
                      </a:cubicBezTo>
                      <a:cubicBezTo>
                        <a:pt x="439932" y="734776"/>
                        <a:pt x="443388" y="743903"/>
                        <a:pt x="449389" y="752475"/>
                      </a:cubicBezTo>
                      <a:cubicBezTo>
                        <a:pt x="463284" y="772325"/>
                        <a:pt x="459966" y="765155"/>
                        <a:pt x="465264" y="781050"/>
                      </a:cubicBezTo>
                      <a:cubicBezTo>
                        <a:pt x="464206" y="784225"/>
                        <a:pt x="462089" y="787228"/>
                        <a:pt x="462089" y="790575"/>
                      </a:cubicBezTo>
                      <a:cubicBezTo>
                        <a:pt x="462089" y="811814"/>
                        <a:pt x="485932" y="798221"/>
                        <a:pt x="500189" y="796925"/>
                      </a:cubicBezTo>
                      <a:cubicBezTo>
                        <a:pt x="522414" y="789517"/>
                        <a:pt x="512889" y="788458"/>
                        <a:pt x="528764" y="793750"/>
                      </a:cubicBezTo>
                      <a:cubicBezTo>
                        <a:pt x="530881" y="796925"/>
                        <a:pt x="534734" y="799478"/>
                        <a:pt x="535114" y="803275"/>
                      </a:cubicBezTo>
                      <a:cubicBezTo>
                        <a:pt x="535859" y="810721"/>
                        <a:pt x="534089" y="818332"/>
                        <a:pt x="531939" y="825500"/>
                      </a:cubicBezTo>
                      <a:cubicBezTo>
                        <a:pt x="530843" y="829155"/>
                        <a:pt x="528287" y="832327"/>
                        <a:pt x="525589" y="835025"/>
                      </a:cubicBezTo>
                      <a:cubicBezTo>
                        <a:pt x="518047" y="842567"/>
                        <a:pt x="508982" y="848213"/>
                        <a:pt x="500189" y="854075"/>
                      </a:cubicBezTo>
                      <a:cubicBezTo>
                        <a:pt x="492209" y="878016"/>
                        <a:pt x="502974" y="848506"/>
                        <a:pt x="490664" y="873125"/>
                      </a:cubicBezTo>
                      <a:cubicBezTo>
                        <a:pt x="477519" y="899415"/>
                        <a:pt x="499337" y="864878"/>
                        <a:pt x="481139" y="892175"/>
                      </a:cubicBezTo>
                      <a:cubicBezTo>
                        <a:pt x="484314" y="893233"/>
                        <a:pt x="487338" y="895720"/>
                        <a:pt x="490664" y="895350"/>
                      </a:cubicBezTo>
                      <a:cubicBezTo>
                        <a:pt x="497317" y="894611"/>
                        <a:pt x="503364" y="891117"/>
                        <a:pt x="509714" y="889000"/>
                      </a:cubicBezTo>
                      <a:cubicBezTo>
                        <a:pt x="518694" y="886007"/>
                        <a:pt x="526134" y="879293"/>
                        <a:pt x="535114" y="876300"/>
                      </a:cubicBezTo>
                      <a:lnTo>
                        <a:pt x="544639" y="873125"/>
                      </a:lnTo>
                      <a:cubicBezTo>
                        <a:pt x="545697" y="876300"/>
                        <a:pt x="545447" y="880283"/>
                        <a:pt x="547814" y="882650"/>
                      </a:cubicBezTo>
                      <a:cubicBezTo>
                        <a:pt x="557873" y="892709"/>
                        <a:pt x="569846" y="877487"/>
                        <a:pt x="576389" y="873125"/>
                      </a:cubicBezTo>
                      <a:lnTo>
                        <a:pt x="585914" y="866775"/>
                      </a:lnTo>
                      <a:cubicBezTo>
                        <a:pt x="591483" y="863062"/>
                        <a:pt x="598614" y="862542"/>
                        <a:pt x="604964" y="860425"/>
                      </a:cubicBezTo>
                      <a:lnTo>
                        <a:pt x="614489" y="857250"/>
                      </a:lnTo>
                      <a:cubicBezTo>
                        <a:pt x="613431" y="849842"/>
                        <a:pt x="614661" y="841718"/>
                        <a:pt x="611314" y="835025"/>
                      </a:cubicBezTo>
                      <a:cubicBezTo>
                        <a:pt x="602326" y="817050"/>
                        <a:pt x="554463" y="822557"/>
                        <a:pt x="550989" y="822325"/>
                      </a:cubicBezTo>
                      <a:cubicBezTo>
                        <a:pt x="552047" y="817033"/>
                        <a:pt x="553199" y="811759"/>
                        <a:pt x="554164" y="806450"/>
                      </a:cubicBezTo>
                      <a:cubicBezTo>
                        <a:pt x="555316" y="800116"/>
                        <a:pt x="555303" y="793507"/>
                        <a:pt x="557339" y="787400"/>
                      </a:cubicBezTo>
                      <a:cubicBezTo>
                        <a:pt x="559260" y="781637"/>
                        <a:pt x="569133" y="771751"/>
                        <a:pt x="573214" y="768350"/>
                      </a:cubicBezTo>
                      <a:cubicBezTo>
                        <a:pt x="583603" y="759692"/>
                        <a:pt x="582201" y="762796"/>
                        <a:pt x="595439" y="758825"/>
                      </a:cubicBezTo>
                      <a:cubicBezTo>
                        <a:pt x="601850" y="756902"/>
                        <a:pt x="614489" y="752475"/>
                        <a:pt x="614489" y="752475"/>
                      </a:cubicBezTo>
                      <a:cubicBezTo>
                        <a:pt x="617664" y="749300"/>
                        <a:pt x="620278" y="745441"/>
                        <a:pt x="624014" y="742950"/>
                      </a:cubicBezTo>
                      <a:cubicBezTo>
                        <a:pt x="626799" y="741094"/>
                        <a:pt x="630546" y="741272"/>
                        <a:pt x="633539" y="739775"/>
                      </a:cubicBezTo>
                      <a:cubicBezTo>
                        <a:pt x="636952" y="738068"/>
                        <a:pt x="639889" y="735542"/>
                        <a:pt x="643064" y="733425"/>
                      </a:cubicBezTo>
                      <a:cubicBezTo>
                        <a:pt x="666977" y="749367"/>
                        <a:pt x="636586" y="730649"/>
                        <a:pt x="665289" y="742950"/>
                      </a:cubicBezTo>
                      <a:cubicBezTo>
                        <a:pt x="668796" y="744453"/>
                        <a:pt x="671501" y="747407"/>
                        <a:pt x="674814" y="749300"/>
                      </a:cubicBezTo>
                      <a:cubicBezTo>
                        <a:pt x="678923" y="751648"/>
                        <a:pt x="683405" y="753302"/>
                        <a:pt x="687514" y="755650"/>
                      </a:cubicBezTo>
                      <a:cubicBezTo>
                        <a:pt x="704748" y="765498"/>
                        <a:pt x="689100" y="759354"/>
                        <a:pt x="706564" y="765175"/>
                      </a:cubicBezTo>
                      <a:cubicBezTo>
                        <a:pt x="714294" y="741985"/>
                        <a:pt x="711291" y="752619"/>
                        <a:pt x="716089" y="733425"/>
                      </a:cubicBezTo>
                      <a:cubicBezTo>
                        <a:pt x="715031" y="730250"/>
                        <a:pt x="715005" y="726513"/>
                        <a:pt x="712914" y="723900"/>
                      </a:cubicBezTo>
                      <a:cubicBezTo>
                        <a:pt x="710530" y="720920"/>
                        <a:pt x="706320" y="719993"/>
                        <a:pt x="703389" y="717550"/>
                      </a:cubicBezTo>
                      <a:cubicBezTo>
                        <a:pt x="699940" y="714675"/>
                        <a:pt x="697039" y="711200"/>
                        <a:pt x="693864" y="708025"/>
                      </a:cubicBezTo>
                      <a:cubicBezTo>
                        <a:pt x="687387" y="675639"/>
                        <a:pt x="689596" y="693657"/>
                        <a:pt x="693864" y="638175"/>
                      </a:cubicBezTo>
                      <a:cubicBezTo>
                        <a:pt x="694599" y="628620"/>
                        <a:pt x="695582" y="619072"/>
                        <a:pt x="697039" y="609600"/>
                      </a:cubicBezTo>
                      <a:cubicBezTo>
                        <a:pt x="698342" y="601128"/>
                        <a:pt x="701538" y="591237"/>
                        <a:pt x="706564" y="584200"/>
                      </a:cubicBezTo>
                      <a:cubicBezTo>
                        <a:pt x="709174" y="580546"/>
                        <a:pt x="712914" y="577850"/>
                        <a:pt x="716089" y="574675"/>
                      </a:cubicBezTo>
                      <a:cubicBezTo>
                        <a:pt x="723638" y="552027"/>
                        <a:pt x="712934" y="579408"/>
                        <a:pt x="728789" y="555625"/>
                      </a:cubicBezTo>
                      <a:cubicBezTo>
                        <a:pt x="730645" y="552840"/>
                        <a:pt x="729873" y="548713"/>
                        <a:pt x="731964" y="546100"/>
                      </a:cubicBezTo>
                      <a:cubicBezTo>
                        <a:pt x="736440" y="540505"/>
                        <a:pt x="744739" y="538667"/>
                        <a:pt x="751014" y="536575"/>
                      </a:cubicBezTo>
                      <a:cubicBezTo>
                        <a:pt x="767947" y="537633"/>
                        <a:pt x="785055" y="537104"/>
                        <a:pt x="801814" y="539750"/>
                      </a:cubicBezTo>
                      <a:cubicBezTo>
                        <a:pt x="805583" y="540345"/>
                        <a:pt x="807719" y="544893"/>
                        <a:pt x="811339" y="546100"/>
                      </a:cubicBezTo>
                      <a:cubicBezTo>
                        <a:pt x="817446" y="548136"/>
                        <a:pt x="824039" y="548217"/>
                        <a:pt x="830389" y="549275"/>
                      </a:cubicBezTo>
                      <a:cubicBezTo>
                        <a:pt x="832506" y="553508"/>
                        <a:pt x="834875" y="557625"/>
                        <a:pt x="836739" y="561975"/>
                      </a:cubicBezTo>
                      <a:cubicBezTo>
                        <a:pt x="838057" y="565051"/>
                        <a:pt x="838289" y="568574"/>
                        <a:pt x="839914" y="571500"/>
                      </a:cubicBezTo>
                      <a:cubicBezTo>
                        <a:pt x="858110" y="604252"/>
                        <a:pt x="848605" y="578522"/>
                        <a:pt x="855789" y="600075"/>
                      </a:cubicBezTo>
                      <a:cubicBezTo>
                        <a:pt x="856847" y="610658"/>
                        <a:pt x="857004" y="621371"/>
                        <a:pt x="858964" y="631825"/>
                      </a:cubicBezTo>
                      <a:cubicBezTo>
                        <a:pt x="860198" y="638404"/>
                        <a:pt x="858712" y="649775"/>
                        <a:pt x="865314" y="650875"/>
                      </a:cubicBezTo>
                      <a:lnTo>
                        <a:pt x="884364" y="654050"/>
                      </a:lnTo>
                      <a:cubicBezTo>
                        <a:pt x="888675" y="653188"/>
                        <a:pt x="907815" y="649622"/>
                        <a:pt x="912939" y="647700"/>
                      </a:cubicBezTo>
                      <a:cubicBezTo>
                        <a:pt x="917371" y="646038"/>
                        <a:pt x="921289" y="643214"/>
                        <a:pt x="925639" y="641350"/>
                      </a:cubicBezTo>
                      <a:cubicBezTo>
                        <a:pt x="928715" y="640032"/>
                        <a:pt x="931989" y="639233"/>
                        <a:pt x="935164" y="638175"/>
                      </a:cubicBezTo>
                      <a:cubicBezTo>
                        <a:pt x="941514" y="639233"/>
                        <a:pt x="947923" y="642718"/>
                        <a:pt x="954214" y="641350"/>
                      </a:cubicBezTo>
                      <a:cubicBezTo>
                        <a:pt x="972858" y="637297"/>
                        <a:pt x="990181" y="628603"/>
                        <a:pt x="1008189" y="622300"/>
                      </a:cubicBezTo>
                      <a:cubicBezTo>
                        <a:pt x="1014507" y="620089"/>
                        <a:pt x="1020889" y="618067"/>
                        <a:pt x="1027239" y="615950"/>
                      </a:cubicBezTo>
                      <a:cubicBezTo>
                        <a:pt x="1032359" y="614243"/>
                        <a:pt x="1037846" y="613946"/>
                        <a:pt x="1043114" y="612775"/>
                      </a:cubicBezTo>
                      <a:cubicBezTo>
                        <a:pt x="1047374" y="611828"/>
                        <a:pt x="1051581" y="610658"/>
                        <a:pt x="1055814" y="609600"/>
                      </a:cubicBezTo>
                      <a:cubicBezTo>
                        <a:pt x="1052639" y="606425"/>
                        <a:pt x="1048780" y="603811"/>
                        <a:pt x="1046289" y="600075"/>
                      </a:cubicBezTo>
                      <a:cubicBezTo>
                        <a:pt x="1045374" y="598702"/>
                        <a:pt x="1038738" y="582398"/>
                        <a:pt x="1046289" y="581025"/>
                      </a:cubicBezTo>
                      <a:cubicBezTo>
                        <a:pt x="1068180" y="577045"/>
                        <a:pt x="1090739" y="578908"/>
                        <a:pt x="1112964" y="577850"/>
                      </a:cubicBezTo>
                      <a:lnTo>
                        <a:pt x="1132014" y="571500"/>
                      </a:lnTo>
                      <a:cubicBezTo>
                        <a:pt x="1137134" y="569793"/>
                        <a:pt x="1130010" y="560893"/>
                        <a:pt x="1128839" y="555625"/>
                      </a:cubicBezTo>
                      <a:cubicBezTo>
                        <a:pt x="1127892" y="551365"/>
                        <a:pt x="1126863" y="547121"/>
                        <a:pt x="1125664" y="542925"/>
                      </a:cubicBezTo>
                      <a:cubicBezTo>
                        <a:pt x="1124745" y="539707"/>
                        <a:pt x="1123215" y="536667"/>
                        <a:pt x="1122489" y="533400"/>
                      </a:cubicBezTo>
                      <a:cubicBezTo>
                        <a:pt x="1121092" y="527116"/>
                        <a:pt x="1120372" y="520700"/>
                        <a:pt x="1119314" y="514350"/>
                      </a:cubicBezTo>
                      <a:cubicBezTo>
                        <a:pt x="1120372" y="511175"/>
                        <a:pt x="1119876" y="506916"/>
                        <a:pt x="1122489" y="504825"/>
                      </a:cubicBezTo>
                      <a:cubicBezTo>
                        <a:pt x="1125896" y="502099"/>
                        <a:pt x="1130825" y="501650"/>
                        <a:pt x="1135189" y="501650"/>
                      </a:cubicBezTo>
                      <a:cubicBezTo>
                        <a:pt x="1146879" y="501650"/>
                        <a:pt x="1158472" y="503767"/>
                        <a:pt x="1170114" y="504825"/>
                      </a:cubicBezTo>
                      <a:cubicBezTo>
                        <a:pt x="1175406" y="505883"/>
                        <a:pt x="1180754" y="506691"/>
                        <a:pt x="1185989" y="508000"/>
                      </a:cubicBezTo>
                      <a:cubicBezTo>
                        <a:pt x="1189236" y="508812"/>
                        <a:pt x="1193147" y="508808"/>
                        <a:pt x="1195514" y="511175"/>
                      </a:cubicBezTo>
                      <a:cubicBezTo>
                        <a:pt x="1214884" y="530545"/>
                        <a:pt x="1187068" y="520176"/>
                        <a:pt x="1214564" y="527050"/>
                      </a:cubicBezTo>
                      <a:cubicBezTo>
                        <a:pt x="1217739" y="524933"/>
                        <a:pt x="1220676" y="522407"/>
                        <a:pt x="1224089" y="520700"/>
                      </a:cubicBezTo>
                      <a:cubicBezTo>
                        <a:pt x="1236403" y="514543"/>
                        <a:pt x="1239938" y="518428"/>
                        <a:pt x="1255839" y="520700"/>
                      </a:cubicBezTo>
                      <a:cubicBezTo>
                        <a:pt x="1271714" y="519642"/>
                        <a:pt x="1287770" y="520141"/>
                        <a:pt x="1303464" y="517525"/>
                      </a:cubicBezTo>
                      <a:cubicBezTo>
                        <a:pt x="1307228" y="516898"/>
                        <a:pt x="1309576" y="512882"/>
                        <a:pt x="1312989" y="511175"/>
                      </a:cubicBezTo>
                      <a:cubicBezTo>
                        <a:pt x="1315982" y="509678"/>
                        <a:pt x="1319339" y="509058"/>
                        <a:pt x="1322514" y="508000"/>
                      </a:cubicBezTo>
                      <a:cubicBezTo>
                        <a:pt x="1320311" y="516812"/>
                        <a:pt x="1315259" y="523706"/>
                        <a:pt x="1325689" y="530225"/>
                      </a:cubicBezTo>
                      <a:cubicBezTo>
                        <a:pt x="1331365" y="533773"/>
                        <a:pt x="1344739" y="536575"/>
                        <a:pt x="1344739" y="536575"/>
                      </a:cubicBezTo>
                      <a:cubicBezTo>
                        <a:pt x="1358497" y="535517"/>
                        <a:pt x="1372291" y="534845"/>
                        <a:pt x="1386014" y="533400"/>
                      </a:cubicBezTo>
                      <a:cubicBezTo>
                        <a:pt x="1392416" y="532726"/>
                        <a:pt x="1402185" y="535983"/>
                        <a:pt x="1405064" y="530225"/>
                      </a:cubicBezTo>
                      <a:cubicBezTo>
                        <a:pt x="1409350" y="521653"/>
                        <a:pt x="1405164" y="510657"/>
                        <a:pt x="1401889" y="501650"/>
                      </a:cubicBezTo>
                      <a:cubicBezTo>
                        <a:pt x="1400585" y="498064"/>
                        <a:pt x="1395539" y="497417"/>
                        <a:pt x="1392364" y="495300"/>
                      </a:cubicBezTo>
                      <a:cubicBezTo>
                        <a:pt x="1378607" y="496829"/>
                        <a:pt x="1358991" y="501634"/>
                        <a:pt x="1344739" y="495300"/>
                      </a:cubicBezTo>
                      <a:cubicBezTo>
                        <a:pt x="1340636" y="493476"/>
                        <a:pt x="1338389" y="488950"/>
                        <a:pt x="1335214" y="485775"/>
                      </a:cubicBezTo>
                      <a:cubicBezTo>
                        <a:pt x="1333755" y="481397"/>
                        <a:pt x="1328993" y="465615"/>
                        <a:pt x="1325689" y="463550"/>
                      </a:cubicBezTo>
                      <a:cubicBezTo>
                        <a:pt x="1320230" y="460138"/>
                        <a:pt x="1312973" y="461527"/>
                        <a:pt x="1306639" y="460375"/>
                      </a:cubicBezTo>
                      <a:cubicBezTo>
                        <a:pt x="1301330" y="459410"/>
                        <a:pt x="1296056" y="458258"/>
                        <a:pt x="1290764" y="457200"/>
                      </a:cubicBezTo>
                      <a:cubicBezTo>
                        <a:pt x="1302053" y="434622"/>
                        <a:pt x="1290058" y="452261"/>
                        <a:pt x="1309814" y="438150"/>
                      </a:cubicBezTo>
                      <a:cubicBezTo>
                        <a:pt x="1313468" y="435540"/>
                        <a:pt x="1315685" y="431235"/>
                        <a:pt x="1319339" y="428625"/>
                      </a:cubicBezTo>
                      <a:cubicBezTo>
                        <a:pt x="1323190" y="425874"/>
                        <a:pt x="1327930" y="424623"/>
                        <a:pt x="1332039" y="422275"/>
                      </a:cubicBezTo>
                      <a:cubicBezTo>
                        <a:pt x="1335352" y="420382"/>
                        <a:pt x="1338151" y="417632"/>
                        <a:pt x="1341564" y="415925"/>
                      </a:cubicBezTo>
                      <a:cubicBezTo>
                        <a:pt x="1356029" y="408693"/>
                        <a:pt x="1388372" y="410148"/>
                        <a:pt x="1395539" y="409575"/>
                      </a:cubicBezTo>
                      <a:cubicBezTo>
                        <a:pt x="1407191" y="408643"/>
                        <a:pt x="1418822" y="407458"/>
                        <a:pt x="1430464" y="406400"/>
                      </a:cubicBezTo>
                      <a:cubicBezTo>
                        <a:pt x="1433639" y="405342"/>
                        <a:pt x="1437266" y="405170"/>
                        <a:pt x="1439989" y="403225"/>
                      </a:cubicBezTo>
                      <a:cubicBezTo>
                        <a:pt x="1466355" y="384392"/>
                        <a:pt x="1440693" y="394524"/>
                        <a:pt x="1462214" y="387350"/>
                      </a:cubicBezTo>
                      <a:cubicBezTo>
                        <a:pt x="1465389" y="385233"/>
                        <a:pt x="1469041" y="383698"/>
                        <a:pt x="1471739" y="381000"/>
                      </a:cubicBezTo>
                      <a:cubicBezTo>
                        <a:pt x="1474437" y="378302"/>
                        <a:pt x="1474546" y="372892"/>
                        <a:pt x="1478089" y="371475"/>
                      </a:cubicBezTo>
                      <a:cubicBezTo>
                        <a:pt x="1486011" y="368306"/>
                        <a:pt x="1495022" y="369358"/>
                        <a:pt x="1503489" y="368300"/>
                      </a:cubicBezTo>
                      <a:cubicBezTo>
                        <a:pt x="1536518" y="335271"/>
                        <a:pt x="1491597" y="378947"/>
                        <a:pt x="1522539" y="352425"/>
                      </a:cubicBezTo>
                      <a:cubicBezTo>
                        <a:pt x="1534515" y="342160"/>
                        <a:pt x="1534099" y="341435"/>
                        <a:pt x="1541589" y="330200"/>
                      </a:cubicBezTo>
                      <a:cubicBezTo>
                        <a:pt x="1542647" y="324908"/>
                        <a:pt x="1540274" y="317318"/>
                        <a:pt x="1544764" y="314325"/>
                      </a:cubicBezTo>
                      <a:cubicBezTo>
                        <a:pt x="1553167" y="308723"/>
                        <a:pt x="1564078" y="321242"/>
                        <a:pt x="1570164" y="323850"/>
                      </a:cubicBezTo>
                      <a:cubicBezTo>
                        <a:pt x="1574175" y="325569"/>
                        <a:pt x="1578631" y="325967"/>
                        <a:pt x="1582864" y="327025"/>
                      </a:cubicBezTo>
                      <a:cubicBezTo>
                        <a:pt x="1586039" y="330200"/>
                        <a:pt x="1588653" y="334059"/>
                        <a:pt x="1592389" y="336550"/>
                      </a:cubicBezTo>
                      <a:cubicBezTo>
                        <a:pt x="1602609" y="343363"/>
                        <a:pt x="1610050" y="337741"/>
                        <a:pt x="1620964" y="333375"/>
                      </a:cubicBezTo>
                      <a:cubicBezTo>
                        <a:pt x="1625358" y="331617"/>
                        <a:pt x="1629813" y="329776"/>
                        <a:pt x="1633664" y="327025"/>
                      </a:cubicBezTo>
                      <a:cubicBezTo>
                        <a:pt x="1637318" y="324415"/>
                        <a:pt x="1639535" y="320110"/>
                        <a:pt x="1643189" y="317500"/>
                      </a:cubicBezTo>
                      <a:cubicBezTo>
                        <a:pt x="1647040" y="314749"/>
                        <a:pt x="1651656" y="313267"/>
                        <a:pt x="1655889" y="311150"/>
                      </a:cubicBezTo>
                      <a:cubicBezTo>
                        <a:pt x="1663869" y="287209"/>
                        <a:pt x="1652176" y="315791"/>
                        <a:pt x="1668589" y="295275"/>
                      </a:cubicBezTo>
                      <a:cubicBezTo>
                        <a:pt x="1686116" y="273367"/>
                        <a:pt x="1653992" y="297598"/>
                        <a:pt x="1681289" y="279400"/>
                      </a:cubicBezTo>
                      <a:cubicBezTo>
                        <a:pt x="1683406" y="276225"/>
                        <a:pt x="1684226" y="271582"/>
                        <a:pt x="1687639" y="269875"/>
                      </a:cubicBezTo>
                      <a:cubicBezTo>
                        <a:pt x="1706849" y="260270"/>
                        <a:pt x="1758322" y="261009"/>
                        <a:pt x="1770189" y="260350"/>
                      </a:cubicBezTo>
                      <a:lnTo>
                        <a:pt x="1789239" y="273050"/>
                      </a:lnTo>
                      <a:lnTo>
                        <a:pt x="1798764" y="279400"/>
                      </a:lnTo>
                      <a:cubicBezTo>
                        <a:pt x="1805114" y="278342"/>
                        <a:pt x="1811569" y="277786"/>
                        <a:pt x="1817814" y="276225"/>
                      </a:cubicBezTo>
                      <a:cubicBezTo>
                        <a:pt x="1824308" y="274602"/>
                        <a:pt x="1830180" y="270227"/>
                        <a:pt x="1836864" y="269875"/>
                      </a:cubicBezTo>
                      <a:lnTo>
                        <a:pt x="1897189" y="266700"/>
                      </a:lnTo>
                      <a:cubicBezTo>
                        <a:pt x="1897895" y="266230"/>
                        <a:pt x="1916592" y="255529"/>
                        <a:pt x="1913064" y="250825"/>
                      </a:cubicBezTo>
                      <a:cubicBezTo>
                        <a:pt x="1909826" y="246508"/>
                        <a:pt x="1902481" y="248708"/>
                        <a:pt x="1897189" y="247650"/>
                      </a:cubicBezTo>
                      <a:cubicBezTo>
                        <a:pt x="1892956" y="248708"/>
                        <a:pt x="1888804" y="250178"/>
                        <a:pt x="1884489" y="250825"/>
                      </a:cubicBezTo>
                      <a:cubicBezTo>
                        <a:pt x="1867613" y="253356"/>
                        <a:pt x="1833689" y="257175"/>
                        <a:pt x="1833689" y="257175"/>
                      </a:cubicBezTo>
                      <a:cubicBezTo>
                        <a:pt x="1824164" y="256117"/>
                        <a:pt x="1814411" y="256324"/>
                        <a:pt x="1805114" y="254000"/>
                      </a:cubicBezTo>
                      <a:cubicBezTo>
                        <a:pt x="1792523" y="250852"/>
                        <a:pt x="1795282" y="240114"/>
                        <a:pt x="1782889" y="234950"/>
                      </a:cubicBezTo>
                      <a:cubicBezTo>
                        <a:pt x="1775013" y="231668"/>
                        <a:pt x="1765956" y="232833"/>
                        <a:pt x="1757489" y="231775"/>
                      </a:cubicBezTo>
                      <a:cubicBezTo>
                        <a:pt x="1721589" y="243742"/>
                        <a:pt x="1761234" y="231507"/>
                        <a:pt x="1668589" y="238125"/>
                      </a:cubicBezTo>
                      <a:cubicBezTo>
                        <a:pt x="1665251" y="238363"/>
                        <a:pt x="1662405" y="241103"/>
                        <a:pt x="1659064" y="241300"/>
                      </a:cubicBezTo>
                      <a:cubicBezTo>
                        <a:pt x="1626295" y="243228"/>
                        <a:pt x="1593447" y="243417"/>
                        <a:pt x="1560639" y="244475"/>
                      </a:cubicBezTo>
                      <a:cubicBezTo>
                        <a:pt x="1525714" y="243417"/>
                        <a:pt x="1490591" y="245159"/>
                        <a:pt x="1455864" y="241300"/>
                      </a:cubicBezTo>
                      <a:cubicBezTo>
                        <a:pt x="1451401" y="240804"/>
                        <a:pt x="1448347" y="235791"/>
                        <a:pt x="1446339" y="231775"/>
                      </a:cubicBezTo>
                      <a:cubicBezTo>
                        <a:pt x="1443926" y="226948"/>
                        <a:pt x="1444222" y="221192"/>
                        <a:pt x="1443164" y="215900"/>
                      </a:cubicBezTo>
                      <a:cubicBezTo>
                        <a:pt x="1445619" y="183987"/>
                        <a:pt x="1435138" y="178638"/>
                        <a:pt x="1455864" y="168275"/>
                      </a:cubicBezTo>
                      <a:cubicBezTo>
                        <a:pt x="1458857" y="166778"/>
                        <a:pt x="1462214" y="166158"/>
                        <a:pt x="1465389" y="165100"/>
                      </a:cubicBezTo>
                      <a:cubicBezTo>
                        <a:pt x="1469622" y="161925"/>
                        <a:pt x="1473495" y="158200"/>
                        <a:pt x="1478089" y="155575"/>
                      </a:cubicBezTo>
                      <a:cubicBezTo>
                        <a:pt x="1480995" y="153915"/>
                        <a:pt x="1487614" y="155747"/>
                        <a:pt x="1487614" y="152400"/>
                      </a:cubicBezTo>
                      <a:cubicBezTo>
                        <a:pt x="1487614" y="146859"/>
                        <a:pt x="1466747" y="143282"/>
                        <a:pt x="1465389" y="142875"/>
                      </a:cubicBezTo>
                      <a:cubicBezTo>
                        <a:pt x="1458978" y="140952"/>
                        <a:pt x="1452689" y="138642"/>
                        <a:pt x="1446339" y="136525"/>
                      </a:cubicBezTo>
                      <a:cubicBezTo>
                        <a:pt x="1443164" y="135467"/>
                        <a:pt x="1440115" y="133900"/>
                        <a:pt x="1436814" y="133350"/>
                      </a:cubicBezTo>
                      <a:cubicBezTo>
                        <a:pt x="1413460" y="129458"/>
                        <a:pt x="1424009" y="131736"/>
                        <a:pt x="1405064" y="127000"/>
                      </a:cubicBezTo>
                      <a:cubicBezTo>
                        <a:pt x="1401889" y="123825"/>
                        <a:pt x="1399193" y="120085"/>
                        <a:pt x="1395539" y="117475"/>
                      </a:cubicBezTo>
                      <a:cubicBezTo>
                        <a:pt x="1385009" y="109953"/>
                        <a:pt x="1383678" y="112392"/>
                        <a:pt x="1373314" y="107950"/>
                      </a:cubicBezTo>
                      <a:cubicBezTo>
                        <a:pt x="1345851" y="96180"/>
                        <a:pt x="1373427" y="105871"/>
                        <a:pt x="1351089" y="98425"/>
                      </a:cubicBezTo>
                      <a:cubicBezTo>
                        <a:pt x="1361316" y="95868"/>
                        <a:pt x="1367549" y="95286"/>
                        <a:pt x="1376489" y="88900"/>
                      </a:cubicBezTo>
                      <a:cubicBezTo>
                        <a:pt x="1397299" y="74036"/>
                        <a:pt x="1375107" y="83011"/>
                        <a:pt x="1395539" y="76200"/>
                      </a:cubicBezTo>
                      <a:cubicBezTo>
                        <a:pt x="1415186" y="63102"/>
                        <a:pt x="1395877" y="73025"/>
                        <a:pt x="1433639" y="73025"/>
                      </a:cubicBezTo>
                      <a:cubicBezTo>
                        <a:pt x="1443223" y="73025"/>
                        <a:pt x="1452689" y="70908"/>
                        <a:pt x="1462214" y="69850"/>
                      </a:cubicBezTo>
                      <a:lnTo>
                        <a:pt x="1481264" y="63500"/>
                      </a:lnTo>
                      <a:cubicBezTo>
                        <a:pt x="1505883" y="55294"/>
                        <a:pt x="1487450" y="60548"/>
                        <a:pt x="1538414" y="57150"/>
                      </a:cubicBezTo>
                      <a:cubicBezTo>
                        <a:pt x="1541589" y="56092"/>
                        <a:pt x="1547127" y="57222"/>
                        <a:pt x="1547939" y="53975"/>
                      </a:cubicBezTo>
                      <a:cubicBezTo>
                        <a:pt x="1548864" y="50273"/>
                        <a:pt x="1545343" y="45133"/>
                        <a:pt x="1541589" y="44450"/>
                      </a:cubicBezTo>
                      <a:cubicBezTo>
                        <a:pt x="1532160" y="42736"/>
                        <a:pt x="1522539" y="46567"/>
                        <a:pt x="1513014" y="47625"/>
                      </a:cubicBezTo>
                      <a:cubicBezTo>
                        <a:pt x="1504853" y="44905"/>
                        <a:pt x="1499560" y="42870"/>
                        <a:pt x="1490789" y="41275"/>
                      </a:cubicBezTo>
                      <a:cubicBezTo>
                        <a:pt x="1483426" y="39936"/>
                        <a:pt x="1475972" y="39158"/>
                        <a:pt x="1468564" y="38100"/>
                      </a:cubicBezTo>
                      <a:lnTo>
                        <a:pt x="1449514" y="31750"/>
                      </a:lnTo>
                      <a:cubicBezTo>
                        <a:pt x="1446339" y="30692"/>
                        <a:pt x="1442982" y="30072"/>
                        <a:pt x="1439989" y="28575"/>
                      </a:cubicBezTo>
                      <a:lnTo>
                        <a:pt x="1427289" y="22225"/>
                      </a:lnTo>
                      <a:cubicBezTo>
                        <a:pt x="1377475" y="29341"/>
                        <a:pt x="1391021" y="28716"/>
                        <a:pt x="1306639" y="22225"/>
                      </a:cubicBezTo>
                      <a:cubicBezTo>
                        <a:pt x="1279186" y="20113"/>
                        <a:pt x="1285472" y="3704"/>
                        <a:pt x="1281239" y="0"/>
                      </a:cubicBezTo>
                      <a:close/>
                    </a:path>
                  </a:pathLst>
                </a:cu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Freeform 182"/>
                <p:cNvSpPr/>
                <p:nvPr/>
              </p:nvSpPr>
              <p:spPr>
                <a:xfrm>
                  <a:off x="1699260" y="3855720"/>
                  <a:ext cx="144780" cy="114300"/>
                </a:xfrm>
                <a:custGeom>
                  <a:avLst/>
                  <a:gdLst>
                    <a:gd name="connsiteX0" fmla="*/ 68580 w 144780"/>
                    <a:gd name="connsiteY0" fmla="*/ 22860 h 114300"/>
                    <a:gd name="connsiteX1" fmla="*/ 68580 w 144780"/>
                    <a:gd name="connsiteY1" fmla="*/ 22860 h 114300"/>
                    <a:gd name="connsiteX2" fmla="*/ 15240 w 144780"/>
                    <a:gd name="connsiteY2" fmla="*/ 60960 h 114300"/>
                    <a:gd name="connsiteX3" fmla="*/ 0 w 144780"/>
                    <a:gd name="connsiteY3" fmla="*/ 83820 h 114300"/>
                    <a:gd name="connsiteX4" fmla="*/ 15240 w 144780"/>
                    <a:gd name="connsiteY4" fmla="*/ 106680 h 114300"/>
                    <a:gd name="connsiteX5" fmla="*/ 38100 w 144780"/>
                    <a:gd name="connsiteY5" fmla="*/ 114300 h 114300"/>
                    <a:gd name="connsiteX6" fmla="*/ 99060 w 144780"/>
                    <a:gd name="connsiteY6" fmla="*/ 91440 h 114300"/>
                    <a:gd name="connsiteX7" fmla="*/ 144780 w 144780"/>
                    <a:gd name="connsiteY7" fmla="*/ 60960 h 114300"/>
                    <a:gd name="connsiteX8" fmla="*/ 121920 w 144780"/>
                    <a:gd name="connsiteY8" fmla="*/ 7620 h 114300"/>
                    <a:gd name="connsiteX9" fmla="*/ 99060 w 144780"/>
                    <a:gd name="connsiteY9" fmla="*/ 0 h 114300"/>
                    <a:gd name="connsiteX10" fmla="*/ 60960 w 144780"/>
                    <a:gd name="connsiteY10" fmla="*/ 7620 h 114300"/>
                    <a:gd name="connsiteX11" fmla="*/ 68580 w 144780"/>
                    <a:gd name="connsiteY11" fmla="*/ 2286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780" h="114300">
                      <a:moveTo>
                        <a:pt x="68580" y="22860"/>
                      </a:moveTo>
                      <a:lnTo>
                        <a:pt x="68580" y="22860"/>
                      </a:lnTo>
                      <a:cubicBezTo>
                        <a:pt x="50800" y="35560"/>
                        <a:pt x="31571" y="46444"/>
                        <a:pt x="15240" y="60960"/>
                      </a:cubicBezTo>
                      <a:cubicBezTo>
                        <a:pt x="8395" y="67044"/>
                        <a:pt x="0" y="74662"/>
                        <a:pt x="0" y="83820"/>
                      </a:cubicBezTo>
                      <a:cubicBezTo>
                        <a:pt x="0" y="92978"/>
                        <a:pt x="8089" y="100959"/>
                        <a:pt x="15240" y="106680"/>
                      </a:cubicBezTo>
                      <a:cubicBezTo>
                        <a:pt x="21512" y="111698"/>
                        <a:pt x="30480" y="111760"/>
                        <a:pt x="38100" y="114300"/>
                      </a:cubicBezTo>
                      <a:cubicBezTo>
                        <a:pt x="69104" y="106549"/>
                        <a:pt x="70598" y="108517"/>
                        <a:pt x="99060" y="91440"/>
                      </a:cubicBezTo>
                      <a:cubicBezTo>
                        <a:pt x="114766" y="82016"/>
                        <a:pt x="144780" y="60960"/>
                        <a:pt x="144780" y="60960"/>
                      </a:cubicBezTo>
                      <a:cubicBezTo>
                        <a:pt x="140204" y="42657"/>
                        <a:pt x="138365" y="20776"/>
                        <a:pt x="121920" y="7620"/>
                      </a:cubicBezTo>
                      <a:cubicBezTo>
                        <a:pt x="115648" y="2602"/>
                        <a:pt x="106680" y="2540"/>
                        <a:pt x="99060" y="0"/>
                      </a:cubicBezTo>
                      <a:cubicBezTo>
                        <a:pt x="86360" y="2540"/>
                        <a:pt x="71736" y="436"/>
                        <a:pt x="60960" y="7620"/>
                      </a:cubicBezTo>
                      <a:cubicBezTo>
                        <a:pt x="23056" y="32890"/>
                        <a:pt x="67310" y="20320"/>
                        <a:pt x="68580" y="22860"/>
                      </a:cubicBezTo>
                      <a:close/>
                    </a:path>
                  </a:pathLst>
                </a:custGeom>
                <a:solidFill>
                  <a:srgbClr val="FAC09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4" name="Freeform 183"/>
                <p:cNvSpPr/>
                <p:nvPr/>
              </p:nvSpPr>
              <p:spPr>
                <a:xfrm>
                  <a:off x="1453624" y="4038600"/>
                  <a:ext cx="93236" cy="77681"/>
                </a:xfrm>
                <a:custGeom>
                  <a:avLst/>
                  <a:gdLst>
                    <a:gd name="connsiteX0" fmla="*/ 39896 w 93236"/>
                    <a:gd name="connsiteY0" fmla="*/ 0 h 77681"/>
                    <a:gd name="connsiteX1" fmla="*/ 39896 w 93236"/>
                    <a:gd name="connsiteY1" fmla="*/ 0 h 77681"/>
                    <a:gd name="connsiteX2" fmla="*/ 1796 w 93236"/>
                    <a:gd name="connsiteY2" fmla="*/ 60960 h 77681"/>
                    <a:gd name="connsiteX3" fmla="*/ 24656 w 93236"/>
                    <a:gd name="connsiteY3" fmla="*/ 76200 h 77681"/>
                    <a:gd name="connsiteX4" fmla="*/ 55136 w 93236"/>
                    <a:gd name="connsiteY4" fmla="*/ 68580 h 77681"/>
                    <a:gd name="connsiteX5" fmla="*/ 93236 w 93236"/>
                    <a:gd name="connsiteY5" fmla="*/ 30480 h 77681"/>
                    <a:gd name="connsiteX6" fmla="*/ 77996 w 93236"/>
                    <a:gd name="connsiteY6" fmla="*/ 7620 h 77681"/>
                    <a:gd name="connsiteX7" fmla="*/ 39896 w 93236"/>
                    <a:gd name="connsiteY7" fmla="*/ 0 h 7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36" h="77681">
                      <a:moveTo>
                        <a:pt x="39896" y="0"/>
                      </a:moveTo>
                      <a:lnTo>
                        <a:pt x="39896" y="0"/>
                      </a:lnTo>
                      <a:cubicBezTo>
                        <a:pt x="27196" y="20320"/>
                        <a:pt x="6495" y="37463"/>
                        <a:pt x="1796" y="60960"/>
                      </a:cubicBezTo>
                      <a:cubicBezTo>
                        <a:pt x="0" y="69940"/>
                        <a:pt x="15590" y="74905"/>
                        <a:pt x="24656" y="76200"/>
                      </a:cubicBezTo>
                      <a:cubicBezTo>
                        <a:pt x="35023" y="77681"/>
                        <a:pt x="44976" y="71120"/>
                        <a:pt x="55136" y="68580"/>
                      </a:cubicBezTo>
                      <a:cubicBezTo>
                        <a:pt x="65296" y="61807"/>
                        <a:pt x="93236" y="47413"/>
                        <a:pt x="93236" y="30480"/>
                      </a:cubicBezTo>
                      <a:cubicBezTo>
                        <a:pt x="93236" y="21322"/>
                        <a:pt x="83076" y="15240"/>
                        <a:pt x="77996" y="7620"/>
                      </a:cubicBezTo>
                      <a:lnTo>
                        <a:pt x="39896" y="0"/>
                      </a:lnTo>
                      <a:close/>
                    </a:path>
                  </a:pathLst>
                </a:custGeom>
                <a:solidFill>
                  <a:srgbClr val="FAC09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Freeform 184"/>
                <p:cNvSpPr/>
                <p:nvPr/>
              </p:nvSpPr>
              <p:spPr>
                <a:xfrm>
                  <a:off x="1952242" y="3878580"/>
                  <a:ext cx="233005" cy="68580"/>
                </a:xfrm>
                <a:custGeom>
                  <a:avLst/>
                  <a:gdLst>
                    <a:gd name="connsiteX0" fmla="*/ 135638 w 233005"/>
                    <a:gd name="connsiteY0" fmla="*/ 0 h 68580"/>
                    <a:gd name="connsiteX1" fmla="*/ 135638 w 233005"/>
                    <a:gd name="connsiteY1" fmla="*/ 0 h 68580"/>
                    <a:gd name="connsiteX2" fmla="*/ 67058 w 233005"/>
                    <a:gd name="connsiteY2" fmla="*/ 7620 h 68580"/>
                    <a:gd name="connsiteX3" fmla="*/ 6098 w 233005"/>
                    <a:gd name="connsiteY3" fmla="*/ 30480 h 68580"/>
                    <a:gd name="connsiteX4" fmla="*/ 13718 w 233005"/>
                    <a:gd name="connsiteY4" fmla="*/ 53340 h 68580"/>
                    <a:gd name="connsiteX5" fmla="*/ 36578 w 233005"/>
                    <a:gd name="connsiteY5" fmla="*/ 68580 h 68580"/>
                    <a:gd name="connsiteX6" fmla="*/ 188978 w 233005"/>
                    <a:gd name="connsiteY6" fmla="*/ 60960 h 68580"/>
                    <a:gd name="connsiteX7" fmla="*/ 219458 w 233005"/>
                    <a:gd name="connsiteY7" fmla="*/ 45720 h 68580"/>
                    <a:gd name="connsiteX8" fmla="*/ 188978 w 233005"/>
                    <a:gd name="connsiteY8" fmla="*/ 15240 h 68580"/>
                    <a:gd name="connsiteX9" fmla="*/ 158498 w 233005"/>
                    <a:gd name="connsiteY9" fmla="*/ 30480 h 68580"/>
                    <a:gd name="connsiteX10" fmla="*/ 105158 w 233005"/>
                    <a:gd name="connsiteY10" fmla="*/ 15240 h 68580"/>
                    <a:gd name="connsiteX11" fmla="*/ 135638 w 233005"/>
                    <a:gd name="connsiteY11" fmla="*/ 0 h 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005" h="68580">
                      <a:moveTo>
                        <a:pt x="135638" y="0"/>
                      </a:moveTo>
                      <a:lnTo>
                        <a:pt x="135638" y="0"/>
                      </a:lnTo>
                      <a:lnTo>
                        <a:pt x="67058" y="7620"/>
                      </a:lnTo>
                      <a:cubicBezTo>
                        <a:pt x="46738" y="15240"/>
                        <a:pt x="22575" y="16357"/>
                        <a:pt x="6098" y="30480"/>
                      </a:cubicBezTo>
                      <a:cubicBezTo>
                        <a:pt x="0" y="35707"/>
                        <a:pt x="8700" y="47068"/>
                        <a:pt x="13718" y="53340"/>
                      </a:cubicBezTo>
                      <a:cubicBezTo>
                        <a:pt x="19439" y="60491"/>
                        <a:pt x="28958" y="63500"/>
                        <a:pt x="36578" y="68580"/>
                      </a:cubicBezTo>
                      <a:cubicBezTo>
                        <a:pt x="87378" y="66040"/>
                        <a:pt x="138507" y="67269"/>
                        <a:pt x="188978" y="60960"/>
                      </a:cubicBezTo>
                      <a:cubicBezTo>
                        <a:pt x="200250" y="59551"/>
                        <a:pt x="213614" y="55460"/>
                        <a:pt x="219458" y="45720"/>
                      </a:cubicBezTo>
                      <a:cubicBezTo>
                        <a:pt x="233005" y="23142"/>
                        <a:pt x="195751" y="17498"/>
                        <a:pt x="188978" y="15240"/>
                      </a:cubicBezTo>
                      <a:cubicBezTo>
                        <a:pt x="178818" y="20320"/>
                        <a:pt x="169770" y="29071"/>
                        <a:pt x="158498" y="30480"/>
                      </a:cubicBezTo>
                      <a:cubicBezTo>
                        <a:pt x="156990" y="30669"/>
                        <a:pt x="109756" y="18689"/>
                        <a:pt x="105158" y="15240"/>
                      </a:cubicBezTo>
                      <a:cubicBezTo>
                        <a:pt x="100614" y="11832"/>
                        <a:pt x="100078" y="5080"/>
                        <a:pt x="135638" y="0"/>
                      </a:cubicBezTo>
                      <a:close/>
                    </a:path>
                  </a:pathLst>
                </a:custGeom>
                <a:solidFill>
                  <a:srgbClr val="FAC09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6" name="Picture 5" descr="sponge.JPG"/>
            <p:cNvPicPr>
              <a:picLocks noChangeAspect="1"/>
            </p:cNvPicPr>
            <p:nvPr/>
          </p:nvPicPr>
          <p:blipFill>
            <a:blip r:embed="rId8" cstate="print">
              <a:clrChange>
                <a:clrFrom>
                  <a:srgbClr val="FFFFFF"/>
                </a:clrFrom>
                <a:clrTo>
                  <a:srgbClr val="FFFFFF">
                    <a:alpha val="0"/>
                  </a:srgbClr>
                </a:clrTo>
              </a:clrChange>
              <a:duotone>
                <a:schemeClr val="accent2">
                  <a:shade val="45000"/>
                  <a:satMod val="135000"/>
                </a:schemeClr>
                <a:prstClr val="white"/>
              </a:duotone>
            </a:blip>
            <a:srcRect l="36763" t="35866" r="24479" b="7696"/>
            <a:stretch>
              <a:fillRect/>
            </a:stretch>
          </p:blipFill>
          <p:spPr>
            <a:xfrm flipH="1">
              <a:off x="1619672" y="4293096"/>
              <a:ext cx="1368152" cy="1584176"/>
            </a:xfrm>
            <a:prstGeom prst="rect">
              <a:avLst/>
            </a:prstGeom>
          </p:spPr>
        </p:pic>
        <p:sp>
          <p:nvSpPr>
            <p:cNvPr id="14" name="TextBox 13"/>
            <p:cNvSpPr txBox="1"/>
            <p:nvPr/>
          </p:nvSpPr>
          <p:spPr>
            <a:xfrm>
              <a:off x="2339752" y="5877272"/>
              <a:ext cx="1944216" cy="523220"/>
            </a:xfrm>
            <a:prstGeom prst="rect">
              <a:avLst/>
            </a:prstGeom>
            <a:noFill/>
          </p:spPr>
          <p:txBody>
            <a:bodyPr wrap="square" rtlCol="0">
              <a:spAutoFit/>
            </a:bodyPr>
            <a:lstStyle/>
            <a:p>
              <a:r>
                <a:rPr lang="en-GB" sz="1400" dirty="0" smtClean="0"/>
                <a:t>SIPHONODICTYON</a:t>
              </a:r>
            </a:p>
            <a:p>
              <a:r>
                <a:rPr lang="en-GB" sz="1400" dirty="0" smtClean="0"/>
                <a:t>(boring sponge)</a:t>
              </a:r>
            </a:p>
          </p:txBody>
        </p:sp>
        <p:cxnSp>
          <p:nvCxnSpPr>
            <p:cNvPr id="33" name="Straight Arrow Connector 32"/>
            <p:cNvCxnSpPr/>
            <p:nvPr/>
          </p:nvCxnSpPr>
          <p:spPr>
            <a:xfrm flipH="1" flipV="1">
              <a:off x="2195736" y="5445224"/>
              <a:ext cx="288032"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6" name="Freeform 35"/>
          <p:cNvSpPr/>
          <p:nvPr/>
        </p:nvSpPr>
        <p:spPr>
          <a:xfrm>
            <a:off x="4284539" y="2440223"/>
            <a:ext cx="28575" cy="57150"/>
          </a:xfrm>
          <a:custGeom>
            <a:avLst/>
            <a:gdLst>
              <a:gd name="connsiteX0" fmla="*/ 28575 w 28575"/>
              <a:gd name="connsiteY0" fmla="*/ 0 h 57150"/>
              <a:gd name="connsiteX1" fmla="*/ 0 w 28575"/>
              <a:gd name="connsiteY1" fmla="*/ 57150 h 57150"/>
              <a:gd name="connsiteX2" fmla="*/ 28575 w 28575"/>
              <a:gd name="connsiteY2" fmla="*/ 0 h 57150"/>
            </a:gdLst>
            <a:ahLst/>
            <a:cxnLst>
              <a:cxn ang="0">
                <a:pos x="connsiteX0" y="connsiteY0"/>
              </a:cxn>
              <a:cxn ang="0">
                <a:pos x="connsiteX1" y="connsiteY1"/>
              </a:cxn>
              <a:cxn ang="0">
                <a:pos x="connsiteX2" y="connsiteY2"/>
              </a:cxn>
            </a:cxnLst>
            <a:rect l="l" t="t" r="r" b="b"/>
            <a:pathLst>
              <a:path w="28575" h="57150">
                <a:moveTo>
                  <a:pt x="28575" y="0"/>
                </a:moveTo>
                <a:lnTo>
                  <a:pt x="0" y="57150"/>
                </a:lnTo>
                <a:lnTo>
                  <a:pt x="28575" y="0"/>
                </a:lnTo>
                <a:close/>
              </a:path>
            </a:pathLst>
          </a:custGeom>
          <a:solidFill>
            <a:schemeClr val="tx2">
              <a:lumMod val="60000"/>
              <a:lumOff val="40000"/>
              <a:alpha val="50196"/>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3" name="Group 212"/>
          <p:cNvGrpSpPr/>
          <p:nvPr/>
        </p:nvGrpSpPr>
        <p:grpSpPr>
          <a:xfrm>
            <a:off x="679524" y="1869887"/>
            <a:ext cx="3388420" cy="1847145"/>
            <a:chOff x="679524" y="1551374"/>
            <a:chExt cx="3388420" cy="1847145"/>
          </a:xfrm>
        </p:grpSpPr>
        <p:sp>
          <p:nvSpPr>
            <p:cNvPr id="42" name="Text Box 96"/>
            <p:cNvSpPr txBox="1">
              <a:spLocks noChangeArrowheads="1"/>
            </p:cNvSpPr>
            <p:nvPr/>
          </p:nvSpPr>
          <p:spPr bwMode="auto">
            <a:xfrm>
              <a:off x="679524" y="1665467"/>
              <a:ext cx="2217905" cy="289619"/>
            </a:xfrm>
            <a:prstGeom prst="rect">
              <a:avLst/>
            </a:prstGeom>
            <a:noFill/>
            <a:ln w="9525">
              <a:noFill/>
              <a:miter lim="800000"/>
              <a:headEnd/>
              <a:tailEnd/>
            </a:ln>
          </p:spPr>
          <p:txBody>
            <a:bodyPr>
              <a:spAutoFit/>
            </a:bodyPr>
            <a:lstStyle/>
            <a:p>
              <a:pPr>
                <a:spcBef>
                  <a:spcPct val="50000"/>
                </a:spcBef>
              </a:pPr>
              <a:endParaRPr lang="en-US"/>
            </a:p>
          </p:txBody>
        </p:sp>
        <p:grpSp>
          <p:nvGrpSpPr>
            <p:cNvPr id="43" name="Group 42"/>
            <p:cNvGrpSpPr/>
            <p:nvPr/>
          </p:nvGrpSpPr>
          <p:grpSpPr>
            <a:xfrm>
              <a:off x="745973" y="2276872"/>
              <a:ext cx="605057" cy="465146"/>
              <a:chOff x="745973" y="2335756"/>
              <a:chExt cx="605057" cy="465146"/>
            </a:xfrm>
          </p:grpSpPr>
          <p:grpSp>
            <p:nvGrpSpPr>
              <p:cNvPr id="44" name="Group 314"/>
              <p:cNvGrpSpPr>
                <a:grpSpLocks/>
              </p:cNvGrpSpPr>
              <p:nvPr/>
            </p:nvGrpSpPr>
            <p:grpSpPr bwMode="auto">
              <a:xfrm>
                <a:off x="745973" y="2384964"/>
                <a:ext cx="605057" cy="392066"/>
                <a:chOff x="2336" y="5018"/>
                <a:chExt cx="1233" cy="927"/>
              </a:xfrm>
            </p:grpSpPr>
            <p:sp>
              <p:nvSpPr>
                <p:cNvPr id="46" name="Freeform 315"/>
                <p:cNvSpPr>
                  <a:spLocks/>
                </p:cNvSpPr>
                <p:nvPr/>
              </p:nvSpPr>
              <p:spPr bwMode="auto">
                <a:xfrm>
                  <a:off x="2342" y="5040"/>
                  <a:ext cx="1227" cy="882"/>
                </a:xfrm>
                <a:custGeom>
                  <a:avLst/>
                  <a:gdLst>
                    <a:gd name="T0" fmla="*/ 562 w 1898"/>
                    <a:gd name="T1" fmla="*/ 96 h 1353"/>
                    <a:gd name="T2" fmla="*/ 428 w 1898"/>
                    <a:gd name="T3" fmla="*/ 123 h 1353"/>
                    <a:gd name="T4" fmla="*/ 340 w 1898"/>
                    <a:gd name="T5" fmla="*/ 115 h 1353"/>
                    <a:gd name="T6" fmla="*/ 275 w 1898"/>
                    <a:gd name="T7" fmla="*/ 96 h 1353"/>
                    <a:gd name="T8" fmla="*/ 149 w 1898"/>
                    <a:gd name="T9" fmla="*/ 55 h 1353"/>
                    <a:gd name="T10" fmla="*/ 112 w 1898"/>
                    <a:gd name="T11" fmla="*/ 44 h 1353"/>
                    <a:gd name="T12" fmla="*/ 69 w 1898"/>
                    <a:gd name="T13" fmla="*/ 26 h 1353"/>
                    <a:gd name="T14" fmla="*/ 61 w 1898"/>
                    <a:gd name="T15" fmla="*/ 73 h 1353"/>
                    <a:gd name="T16" fmla="*/ 81 w 1898"/>
                    <a:gd name="T17" fmla="*/ 125 h 1353"/>
                    <a:gd name="T18" fmla="*/ 48 w 1898"/>
                    <a:gd name="T19" fmla="*/ 169 h 1353"/>
                    <a:gd name="T20" fmla="*/ 35 w 1898"/>
                    <a:gd name="T21" fmla="*/ 232 h 1353"/>
                    <a:gd name="T22" fmla="*/ 154 w 1898"/>
                    <a:gd name="T23" fmla="*/ 245 h 1353"/>
                    <a:gd name="T24" fmla="*/ 105 w 1898"/>
                    <a:gd name="T25" fmla="*/ 323 h 1353"/>
                    <a:gd name="T26" fmla="*/ 141 w 1898"/>
                    <a:gd name="T27" fmla="*/ 378 h 1353"/>
                    <a:gd name="T28" fmla="*/ 118 w 1898"/>
                    <a:gd name="T29" fmla="*/ 402 h 1353"/>
                    <a:gd name="T30" fmla="*/ 105 w 1898"/>
                    <a:gd name="T31" fmla="*/ 443 h 1353"/>
                    <a:gd name="T32" fmla="*/ 167 w 1898"/>
                    <a:gd name="T33" fmla="*/ 571 h 1353"/>
                    <a:gd name="T34" fmla="*/ 185 w 1898"/>
                    <a:gd name="T35" fmla="*/ 592 h 1353"/>
                    <a:gd name="T36" fmla="*/ 226 w 1898"/>
                    <a:gd name="T37" fmla="*/ 618 h 1353"/>
                    <a:gd name="T38" fmla="*/ 343 w 1898"/>
                    <a:gd name="T39" fmla="*/ 548 h 1353"/>
                    <a:gd name="T40" fmla="*/ 431 w 1898"/>
                    <a:gd name="T41" fmla="*/ 623 h 1353"/>
                    <a:gd name="T42" fmla="*/ 472 w 1898"/>
                    <a:gd name="T43" fmla="*/ 738 h 1353"/>
                    <a:gd name="T44" fmla="*/ 570 w 1898"/>
                    <a:gd name="T45" fmla="*/ 808 h 1353"/>
                    <a:gd name="T46" fmla="*/ 606 w 1898"/>
                    <a:gd name="T47" fmla="*/ 801 h 1353"/>
                    <a:gd name="T48" fmla="*/ 666 w 1898"/>
                    <a:gd name="T49" fmla="*/ 808 h 1353"/>
                    <a:gd name="T50" fmla="*/ 712 w 1898"/>
                    <a:gd name="T51" fmla="*/ 858 h 1353"/>
                    <a:gd name="T52" fmla="*/ 749 w 1898"/>
                    <a:gd name="T53" fmla="*/ 879 h 1353"/>
                    <a:gd name="T54" fmla="*/ 862 w 1898"/>
                    <a:gd name="T55" fmla="*/ 863 h 1353"/>
                    <a:gd name="T56" fmla="*/ 953 w 1898"/>
                    <a:gd name="T57" fmla="*/ 874 h 1353"/>
                    <a:gd name="T58" fmla="*/ 935 w 1898"/>
                    <a:gd name="T59" fmla="*/ 787 h 1353"/>
                    <a:gd name="T60" fmla="*/ 997 w 1898"/>
                    <a:gd name="T61" fmla="*/ 787 h 1353"/>
                    <a:gd name="T62" fmla="*/ 1036 w 1898"/>
                    <a:gd name="T63" fmla="*/ 761 h 1353"/>
                    <a:gd name="T64" fmla="*/ 1012 w 1898"/>
                    <a:gd name="T65" fmla="*/ 665 h 1353"/>
                    <a:gd name="T66" fmla="*/ 1090 w 1898"/>
                    <a:gd name="T67" fmla="*/ 694 h 1353"/>
                    <a:gd name="T68" fmla="*/ 1113 w 1898"/>
                    <a:gd name="T69" fmla="*/ 628 h 1353"/>
                    <a:gd name="T70" fmla="*/ 1108 w 1898"/>
                    <a:gd name="T71" fmla="*/ 581 h 1353"/>
                    <a:gd name="T72" fmla="*/ 1186 w 1898"/>
                    <a:gd name="T73" fmla="*/ 456 h 1353"/>
                    <a:gd name="T74" fmla="*/ 1217 w 1898"/>
                    <a:gd name="T75" fmla="*/ 318 h 1353"/>
                    <a:gd name="T76" fmla="*/ 1211 w 1898"/>
                    <a:gd name="T77" fmla="*/ 269 h 1353"/>
                    <a:gd name="T78" fmla="*/ 1188 w 1898"/>
                    <a:gd name="T79" fmla="*/ 232 h 1353"/>
                    <a:gd name="T80" fmla="*/ 1152 w 1898"/>
                    <a:gd name="T81" fmla="*/ 177 h 1353"/>
                    <a:gd name="T82" fmla="*/ 1093 w 1898"/>
                    <a:gd name="T83" fmla="*/ 86 h 1353"/>
                    <a:gd name="T84" fmla="*/ 842 w 1898"/>
                    <a:gd name="T85" fmla="*/ 0 h 1353"/>
                    <a:gd name="T86" fmla="*/ 668 w 1898"/>
                    <a:gd name="T87" fmla="*/ 13 h 1353"/>
                    <a:gd name="T88" fmla="*/ 601 w 1898"/>
                    <a:gd name="T89" fmla="*/ 34 h 13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98"/>
                    <a:gd name="T136" fmla="*/ 0 h 1353"/>
                    <a:gd name="T137" fmla="*/ 1898 w 1898"/>
                    <a:gd name="T138" fmla="*/ 1353 h 13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98" h="1353">
                      <a:moveTo>
                        <a:pt x="942" y="88"/>
                      </a:moveTo>
                      <a:cubicBezTo>
                        <a:pt x="898" y="97"/>
                        <a:pt x="903" y="126"/>
                        <a:pt x="870" y="148"/>
                      </a:cubicBezTo>
                      <a:cubicBezTo>
                        <a:pt x="854" y="171"/>
                        <a:pt x="828" y="169"/>
                        <a:pt x="802" y="172"/>
                      </a:cubicBezTo>
                      <a:cubicBezTo>
                        <a:pt x="737" y="194"/>
                        <a:pt x="819" y="183"/>
                        <a:pt x="662" y="188"/>
                      </a:cubicBezTo>
                      <a:cubicBezTo>
                        <a:pt x="617" y="199"/>
                        <a:pt x="625" y="196"/>
                        <a:pt x="554" y="192"/>
                      </a:cubicBezTo>
                      <a:cubicBezTo>
                        <a:pt x="517" y="180"/>
                        <a:pt x="574" y="200"/>
                        <a:pt x="526" y="176"/>
                      </a:cubicBezTo>
                      <a:cubicBezTo>
                        <a:pt x="510" y="168"/>
                        <a:pt x="482" y="166"/>
                        <a:pt x="466" y="164"/>
                      </a:cubicBezTo>
                      <a:cubicBezTo>
                        <a:pt x="451" y="159"/>
                        <a:pt x="441" y="152"/>
                        <a:pt x="426" y="148"/>
                      </a:cubicBezTo>
                      <a:cubicBezTo>
                        <a:pt x="378" y="116"/>
                        <a:pt x="318" y="105"/>
                        <a:pt x="262" y="92"/>
                      </a:cubicBezTo>
                      <a:cubicBezTo>
                        <a:pt x="251" y="90"/>
                        <a:pt x="240" y="87"/>
                        <a:pt x="230" y="84"/>
                      </a:cubicBezTo>
                      <a:cubicBezTo>
                        <a:pt x="222" y="81"/>
                        <a:pt x="214" y="78"/>
                        <a:pt x="206" y="76"/>
                      </a:cubicBezTo>
                      <a:cubicBezTo>
                        <a:pt x="195" y="73"/>
                        <a:pt x="185" y="71"/>
                        <a:pt x="174" y="68"/>
                      </a:cubicBezTo>
                      <a:cubicBezTo>
                        <a:pt x="169" y="67"/>
                        <a:pt x="158" y="64"/>
                        <a:pt x="158" y="64"/>
                      </a:cubicBezTo>
                      <a:cubicBezTo>
                        <a:pt x="136" y="50"/>
                        <a:pt x="129" y="48"/>
                        <a:pt x="106" y="40"/>
                      </a:cubicBezTo>
                      <a:cubicBezTo>
                        <a:pt x="83" y="45"/>
                        <a:pt x="76" y="45"/>
                        <a:pt x="70" y="68"/>
                      </a:cubicBezTo>
                      <a:cubicBezTo>
                        <a:pt x="73" y="92"/>
                        <a:pt x="71" y="104"/>
                        <a:pt x="94" y="112"/>
                      </a:cubicBezTo>
                      <a:cubicBezTo>
                        <a:pt x="106" y="130"/>
                        <a:pt x="118" y="146"/>
                        <a:pt x="130" y="164"/>
                      </a:cubicBezTo>
                      <a:cubicBezTo>
                        <a:pt x="129" y="173"/>
                        <a:pt x="130" y="183"/>
                        <a:pt x="126" y="192"/>
                      </a:cubicBezTo>
                      <a:cubicBezTo>
                        <a:pt x="124" y="197"/>
                        <a:pt x="117" y="200"/>
                        <a:pt x="114" y="204"/>
                      </a:cubicBezTo>
                      <a:cubicBezTo>
                        <a:pt x="101" y="221"/>
                        <a:pt x="91" y="248"/>
                        <a:pt x="74" y="260"/>
                      </a:cubicBezTo>
                      <a:cubicBezTo>
                        <a:pt x="57" y="295"/>
                        <a:pt x="36" y="304"/>
                        <a:pt x="6" y="324"/>
                      </a:cubicBezTo>
                      <a:cubicBezTo>
                        <a:pt x="0" y="342"/>
                        <a:pt x="35" y="355"/>
                        <a:pt x="54" y="356"/>
                      </a:cubicBezTo>
                      <a:cubicBezTo>
                        <a:pt x="103" y="358"/>
                        <a:pt x="153" y="359"/>
                        <a:pt x="202" y="360"/>
                      </a:cubicBezTo>
                      <a:cubicBezTo>
                        <a:pt x="231" y="370"/>
                        <a:pt x="219" y="363"/>
                        <a:pt x="238" y="376"/>
                      </a:cubicBezTo>
                      <a:cubicBezTo>
                        <a:pt x="246" y="409"/>
                        <a:pt x="224" y="422"/>
                        <a:pt x="194" y="428"/>
                      </a:cubicBezTo>
                      <a:cubicBezTo>
                        <a:pt x="177" y="453"/>
                        <a:pt x="195" y="485"/>
                        <a:pt x="162" y="496"/>
                      </a:cubicBezTo>
                      <a:cubicBezTo>
                        <a:pt x="142" y="526"/>
                        <a:pt x="187" y="552"/>
                        <a:pt x="210" y="568"/>
                      </a:cubicBezTo>
                      <a:cubicBezTo>
                        <a:pt x="213" y="572"/>
                        <a:pt x="220" y="576"/>
                        <a:pt x="218" y="580"/>
                      </a:cubicBezTo>
                      <a:cubicBezTo>
                        <a:pt x="216" y="586"/>
                        <a:pt x="207" y="584"/>
                        <a:pt x="202" y="588"/>
                      </a:cubicBezTo>
                      <a:cubicBezTo>
                        <a:pt x="193" y="595"/>
                        <a:pt x="189" y="607"/>
                        <a:pt x="182" y="616"/>
                      </a:cubicBezTo>
                      <a:cubicBezTo>
                        <a:pt x="178" y="627"/>
                        <a:pt x="173" y="637"/>
                        <a:pt x="170" y="648"/>
                      </a:cubicBezTo>
                      <a:cubicBezTo>
                        <a:pt x="167" y="659"/>
                        <a:pt x="162" y="680"/>
                        <a:pt x="162" y="680"/>
                      </a:cubicBezTo>
                      <a:cubicBezTo>
                        <a:pt x="163" y="712"/>
                        <a:pt x="163" y="744"/>
                        <a:pt x="166" y="776"/>
                      </a:cubicBezTo>
                      <a:cubicBezTo>
                        <a:pt x="171" y="825"/>
                        <a:pt x="219" y="857"/>
                        <a:pt x="258" y="876"/>
                      </a:cubicBezTo>
                      <a:cubicBezTo>
                        <a:pt x="318" y="906"/>
                        <a:pt x="231" y="875"/>
                        <a:pt x="282" y="892"/>
                      </a:cubicBezTo>
                      <a:cubicBezTo>
                        <a:pt x="283" y="897"/>
                        <a:pt x="282" y="904"/>
                        <a:pt x="286" y="908"/>
                      </a:cubicBezTo>
                      <a:cubicBezTo>
                        <a:pt x="295" y="916"/>
                        <a:pt x="318" y="924"/>
                        <a:pt x="318" y="924"/>
                      </a:cubicBezTo>
                      <a:cubicBezTo>
                        <a:pt x="330" y="947"/>
                        <a:pt x="322" y="954"/>
                        <a:pt x="350" y="948"/>
                      </a:cubicBezTo>
                      <a:cubicBezTo>
                        <a:pt x="362" y="936"/>
                        <a:pt x="374" y="928"/>
                        <a:pt x="386" y="916"/>
                      </a:cubicBezTo>
                      <a:cubicBezTo>
                        <a:pt x="404" y="862"/>
                        <a:pt x="482" y="856"/>
                        <a:pt x="530" y="840"/>
                      </a:cubicBezTo>
                      <a:cubicBezTo>
                        <a:pt x="573" y="851"/>
                        <a:pt x="585" y="924"/>
                        <a:pt x="622" y="948"/>
                      </a:cubicBezTo>
                      <a:cubicBezTo>
                        <a:pt x="631" y="954"/>
                        <a:pt x="665" y="956"/>
                        <a:pt x="666" y="956"/>
                      </a:cubicBezTo>
                      <a:cubicBezTo>
                        <a:pt x="679" y="969"/>
                        <a:pt x="687" y="982"/>
                        <a:pt x="702" y="992"/>
                      </a:cubicBezTo>
                      <a:cubicBezTo>
                        <a:pt x="707" y="1087"/>
                        <a:pt x="705" y="1066"/>
                        <a:pt x="730" y="1132"/>
                      </a:cubicBezTo>
                      <a:cubicBezTo>
                        <a:pt x="737" y="1150"/>
                        <a:pt x="736" y="1166"/>
                        <a:pt x="754" y="1172"/>
                      </a:cubicBezTo>
                      <a:cubicBezTo>
                        <a:pt x="779" y="1205"/>
                        <a:pt x="841" y="1232"/>
                        <a:pt x="882" y="1240"/>
                      </a:cubicBezTo>
                      <a:cubicBezTo>
                        <a:pt x="893" y="1239"/>
                        <a:pt x="903" y="1238"/>
                        <a:pt x="914" y="1236"/>
                      </a:cubicBezTo>
                      <a:cubicBezTo>
                        <a:pt x="922" y="1234"/>
                        <a:pt x="938" y="1228"/>
                        <a:pt x="938" y="1228"/>
                      </a:cubicBezTo>
                      <a:cubicBezTo>
                        <a:pt x="961" y="1229"/>
                        <a:pt x="983" y="1229"/>
                        <a:pt x="1006" y="1232"/>
                      </a:cubicBezTo>
                      <a:cubicBezTo>
                        <a:pt x="1014" y="1233"/>
                        <a:pt x="1030" y="1240"/>
                        <a:pt x="1030" y="1240"/>
                      </a:cubicBezTo>
                      <a:cubicBezTo>
                        <a:pt x="1050" y="1260"/>
                        <a:pt x="1067" y="1281"/>
                        <a:pt x="1086" y="1300"/>
                      </a:cubicBezTo>
                      <a:cubicBezTo>
                        <a:pt x="1095" y="1326"/>
                        <a:pt x="1083" y="1300"/>
                        <a:pt x="1102" y="1316"/>
                      </a:cubicBezTo>
                      <a:cubicBezTo>
                        <a:pt x="1106" y="1319"/>
                        <a:pt x="1106" y="1325"/>
                        <a:pt x="1110" y="1328"/>
                      </a:cubicBezTo>
                      <a:cubicBezTo>
                        <a:pt x="1131" y="1342"/>
                        <a:pt x="1138" y="1343"/>
                        <a:pt x="1158" y="1348"/>
                      </a:cubicBezTo>
                      <a:cubicBezTo>
                        <a:pt x="1184" y="1339"/>
                        <a:pt x="1202" y="1313"/>
                        <a:pt x="1230" y="1304"/>
                      </a:cubicBezTo>
                      <a:cubicBezTo>
                        <a:pt x="1284" y="1308"/>
                        <a:pt x="1290" y="1315"/>
                        <a:pt x="1334" y="1324"/>
                      </a:cubicBezTo>
                      <a:cubicBezTo>
                        <a:pt x="1361" y="1338"/>
                        <a:pt x="1389" y="1341"/>
                        <a:pt x="1418" y="1348"/>
                      </a:cubicBezTo>
                      <a:cubicBezTo>
                        <a:pt x="1437" y="1345"/>
                        <a:pt x="1461" y="1353"/>
                        <a:pt x="1474" y="1340"/>
                      </a:cubicBezTo>
                      <a:cubicBezTo>
                        <a:pt x="1484" y="1330"/>
                        <a:pt x="1472" y="1311"/>
                        <a:pt x="1470" y="1296"/>
                      </a:cubicBezTo>
                      <a:cubicBezTo>
                        <a:pt x="1466" y="1263"/>
                        <a:pt x="1456" y="1238"/>
                        <a:pt x="1446" y="1208"/>
                      </a:cubicBezTo>
                      <a:cubicBezTo>
                        <a:pt x="1452" y="1175"/>
                        <a:pt x="1458" y="1175"/>
                        <a:pt x="1490" y="1180"/>
                      </a:cubicBezTo>
                      <a:cubicBezTo>
                        <a:pt x="1508" y="1189"/>
                        <a:pt x="1523" y="1200"/>
                        <a:pt x="1542" y="1208"/>
                      </a:cubicBezTo>
                      <a:cubicBezTo>
                        <a:pt x="1563" y="1207"/>
                        <a:pt x="1588" y="1216"/>
                        <a:pt x="1606" y="1204"/>
                      </a:cubicBezTo>
                      <a:cubicBezTo>
                        <a:pt x="1616" y="1197"/>
                        <a:pt x="1605" y="1180"/>
                        <a:pt x="1602" y="1168"/>
                      </a:cubicBezTo>
                      <a:cubicBezTo>
                        <a:pt x="1594" y="1136"/>
                        <a:pt x="1573" y="1101"/>
                        <a:pt x="1562" y="1068"/>
                      </a:cubicBezTo>
                      <a:cubicBezTo>
                        <a:pt x="1563" y="1052"/>
                        <a:pt x="1557" y="1034"/>
                        <a:pt x="1566" y="1020"/>
                      </a:cubicBezTo>
                      <a:cubicBezTo>
                        <a:pt x="1567" y="1018"/>
                        <a:pt x="1596" y="1025"/>
                        <a:pt x="1602" y="1028"/>
                      </a:cubicBezTo>
                      <a:cubicBezTo>
                        <a:pt x="1630" y="1042"/>
                        <a:pt x="1659" y="1050"/>
                        <a:pt x="1686" y="1064"/>
                      </a:cubicBezTo>
                      <a:cubicBezTo>
                        <a:pt x="1725" y="1060"/>
                        <a:pt x="1728" y="1067"/>
                        <a:pt x="1738" y="1036"/>
                      </a:cubicBezTo>
                      <a:cubicBezTo>
                        <a:pt x="1735" y="1003"/>
                        <a:pt x="1733" y="992"/>
                        <a:pt x="1722" y="964"/>
                      </a:cubicBezTo>
                      <a:cubicBezTo>
                        <a:pt x="1717" y="952"/>
                        <a:pt x="1710" y="928"/>
                        <a:pt x="1710" y="928"/>
                      </a:cubicBezTo>
                      <a:cubicBezTo>
                        <a:pt x="1711" y="916"/>
                        <a:pt x="1712" y="904"/>
                        <a:pt x="1714" y="892"/>
                      </a:cubicBezTo>
                      <a:cubicBezTo>
                        <a:pt x="1721" y="855"/>
                        <a:pt x="1757" y="857"/>
                        <a:pt x="1782" y="832"/>
                      </a:cubicBezTo>
                      <a:cubicBezTo>
                        <a:pt x="1802" y="773"/>
                        <a:pt x="1764" y="717"/>
                        <a:pt x="1834" y="700"/>
                      </a:cubicBezTo>
                      <a:cubicBezTo>
                        <a:pt x="1897" y="653"/>
                        <a:pt x="1854" y="593"/>
                        <a:pt x="1842" y="532"/>
                      </a:cubicBezTo>
                      <a:cubicBezTo>
                        <a:pt x="1847" y="500"/>
                        <a:pt x="1854" y="497"/>
                        <a:pt x="1882" y="488"/>
                      </a:cubicBezTo>
                      <a:cubicBezTo>
                        <a:pt x="1892" y="459"/>
                        <a:pt x="1885" y="471"/>
                        <a:pt x="1898" y="452"/>
                      </a:cubicBezTo>
                      <a:cubicBezTo>
                        <a:pt x="1894" y="431"/>
                        <a:pt x="1892" y="424"/>
                        <a:pt x="1874" y="412"/>
                      </a:cubicBezTo>
                      <a:cubicBezTo>
                        <a:pt x="1864" y="383"/>
                        <a:pt x="1872" y="394"/>
                        <a:pt x="1854" y="376"/>
                      </a:cubicBezTo>
                      <a:cubicBezTo>
                        <a:pt x="1845" y="349"/>
                        <a:pt x="1857" y="378"/>
                        <a:pt x="1838" y="356"/>
                      </a:cubicBezTo>
                      <a:cubicBezTo>
                        <a:pt x="1824" y="340"/>
                        <a:pt x="1823" y="323"/>
                        <a:pt x="1810" y="308"/>
                      </a:cubicBezTo>
                      <a:cubicBezTo>
                        <a:pt x="1798" y="294"/>
                        <a:pt x="1789" y="292"/>
                        <a:pt x="1782" y="272"/>
                      </a:cubicBezTo>
                      <a:cubicBezTo>
                        <a:pt x="1772" y="243"/>
                        <a:pt x="1769" y="210"/>
                        <a:pt x="1742" y="192"/>
                      </a:cubicBezTo>
                      <a:cubicBezTo>
                        <a:pt x="1730" y="167"/>
                        <a:pt x="1706" y="156"/>
                        <a:pt x="1690" y="132"/>
                      </a:cubicBezTo>
                      <a:cubicBezTo>
                        <a:pt x="1649" y="70"/>
                        <a:pt x="1541" y="34"/>
                        <a:pt x="1470" y="24"/>
                      </a:cubicBezTo>
                      <a:cubicBezTo>
                        <a:pt x="1417" y="6"/>
                        <a:pt x="1357" y="4"/>
                        <a:pt x="1302" y="0"/>
                      </a:cubicBezTo>
                      <a:cubicBezTo>
                        <a:pt x="1225" y="1"/>
                        <a:pt x="1147" y="0"/>
                        <a:pt x="1070" y="4"/>
                      </a:cubicBezTo>
                      <a:cubicBezTo>
                        <a:pt x="1025" y="6"/>
                        <a:pt x="1062" y="12"/>
                        <a:pt x="1034" y="20"/>
                      </a:cubicBezTo>
                      <a:cubicBezTo>
                        <a:pt x="1023" y="23"/>
                        <a:pt x="965" y="28"/>
                        <a:pt x="962" y="28"/>
                      </a:cubicBezTo>
                      <a:cubicBezTo>
                        <a:pt x="946" y="33"/>
                        <a:pt x="939" y="38"/>
                        <a:pt x="930" y="52"/>
                      </a:cubicBezTo>
                      <a:cubicBezTo>
                        <a:pt x="924" y="76"/>
                        <a:pt x="923" y="64"/>
                        <a:pt x="942" y="88"/>
                      </a:cubicBezTo>
                      <a:close/>
                    </a:path>
                  </a:pathLst>
                </a:custGeom>
                <a:solidFill>
                  <a:srgbClr val="534A11">
                    <a:alpha val="0"/>
                  </a:srgbClr>
                </a:solidFill>
                <a:ln w="9525">
                  <a:noFill/>
                  <a:round/>
                  <a:headEnd/>
                  <a:tailEnd/>
                </a:ln>
              </p:spPr>
              <p:txBody>
                <a:bodyPr/>
                <a:lstStyle/>
                <a:p>
                  <a:endParaRPr lang="en-GB"/>
                </a:p>
              </p:txBody>
            </p:sp>
            <p:sp>
              <p:nvSpPr>
                <p:cNvPr id="47" name="Freeform 316"/>
                <p:cNvSpPr>
                  <a:spLocks/>
                </p:cNvSpPr>
                <p:nvPr/>
              </p:nvSpPr>
              <p:spPr bwMode="auto">
                <a:xfrm>
                  <a:off x="2340" y="5018"/>
                  <a:ext cx="1215" cy="927"/>
                </a:xfrm>
                <a:custGeom>
                  <a:avLst/>
                  <a:gdLst>
                    <a:gd name="T0" fmla="*/ 519 w 1884"/>
                    <a:gd name="T1" fmla="*/ 12 h 1426"/>
                    <a:gd name="T2" fmla="*/ 424 w 1884"/>
                    <a:gd name="T3" fmla="*/ 46 h 1426"/>
                    <a:gd name="T4" fmla="*/ 66 w 1884"/>
                    <a:gd name="T5" fmla="*/ 53 h 1426"/>
                    <a:gd name="T6" fmla="*/ 35 w 1884"/>
                    <a:gd name="T7" fmla="*/ 85 h 1426"/>
                    <a:gd name="T8" fmla="*/ 54 w 1884"/>
                    <a:gd name="T9" fmla="*/ 192 h 1426"/>
                    <a:gd name="T10" fmla="*/ 15 w 1884"/>
                    <a:gd name="T11" fmla="*/ 213 h 1426"/>
                    <a:gd name="T12" fmla="*/ 0 w 1884"/>
                    <a:gd name="T13" fmla="*/ 242 h 1426"/>
                    <a:gd name="T14" fmla="*/ 114 w 1884"/>
                    <a:gd name="T15" fmla="*/ 246 h 1426"/>
                    <a:gd name="T16" fmla="*/ 157 w 1884"/>
                    <a:gd name="T17" fmla="*/ 262 h 1426"/>
                    <a:gd name="T18" fmla="*/ 147 w 1884"/>
                    <a:gd name="T19" fmla="*/ 391 h 1426"/>
                    <a:gd name="T20" fmla="*/ 130 w 1884"/>
                    <a:gd name="T21" fmla="*/ 449 h 1426"/>
                    <a:gd name="T22" fmla="*/ 114 w 1884"/>
                    <a:gd name="T23" fmla="*/ 473 h 1426"/>
                    <a:gd name="T24" fmla="*/ 106 w 1884"/>
                    <a:gd name="T25" fmla="*/ 529 h 1426"/>
                    <a:gd name="T26" fmla="*/ 132 w 1884"/>
                    <a:gd name="T27" fmla="*/ 537 h 1426"/>
                    <a:gd name="T28" fmla="*/ 157 w 1884"/>
                    <a:gd name="T29" fmla="*/ 562 h 1426"/>
                    <a:gd name="T30" fmla="*/ 199 w 1884"/>
                    <a:gd name="T31" fmla="*/ 640 h 1426"/>
                    <a:gd name="T32" fmla="*/ 236 w 1884"/>
                    <a:gd name="T33" fmla="*/ 646 h 1426"/>
                    <a:gd name="T34" fmla="*/ 308 w 1884"/>
                    <a:gd name="T35" fmla="*/ 621 h 1426"/>
                    <a:gd name="T36" fmla="*/ 383 w 1884"/>
                    <a:gd name="T37" fmla="*/ 621 h 1426"/>
                    <a:gd name="T38" fmla="*/ 420 w 1884"/>
                    <a:gd name="T39" fmla="*/ 658 h 1426"/>
                    <a:gd name="T40" fmla="*/ 422 w 1884"/>
                    <a:gd name="T41" fmla="*/ 703 h 1426"/>
                    <a:gd name="T42" fmla="*/ 445 w 1884"/>
                    <a:gd name="T43" fmla="*/ 765 h 1426"/>
                    <a:gd name="T44" fmla="*/ 520 w 1884"/>
                    <a:gd name="T45" fmla="*/ 802 h 1426"/>
                    <a:gd name="T46" fmla="*/ 551 w 1884"/>
                    <a:gd name="T47" fmla="*/ 833 h 1426"/>
                    <a:gd name="T48" fmla="*/ 598 w 1884"/>
                    <a:gd name="T49" fmla="*/ 855 h 1426"/>
                    <a:gd name="T50" fmla="*/ 828 w 1884"/>
                    <a:gd name="T51" fmla="*/ 900 h 1426"/>
                    <a:gd name="T52" fmla="*/ 886 w 1884"/>
                    <a:gd name="T53" fmla="*/ 841 h 1426"/>
                    <a:gd name="T54" fmla="*/ 931 w 1884"/>
                    <a:gd name="T55" fmla="*/ 740 h 1426"/>
                    <a:gd name="T56" fmla="*/ 948 w 1884"/>
                    <a:gd name="T57" fmla="*/ 734 h 1426"/>
                    <a:gd name="T58" fmla="*/ 975 w 1884"/>
                    <a:gd name="T59" fmla="*/ 718 h 1426"/>
                    <a:gd name="T60" fmla="*/ 1000 w 1884"/>
                    <a:gd name="T61" fmla="*/ 707 h 1426"/>
                    <a:gd name="T62" fmla="*/ 1049 w 1884"/>
                    <a:gd name="T63" fmla="*/ 673 h 1426"/>
                    <a:gd name="T64" fmla="*/ 1083 w 1884"/>
                    <a:gd name="T65" fmla="*/ 615 h 1426"/>
                    <a:gd name="T66" fmla="*/ 1128 w 1884"/>
                    <a:gd name="T67" fmla="*/ 580 h 1426"/>
                    <a:gd name="T68" fmla="*/ 1163 w 1884"/>
                    <a:gd name="T69" fmla="*/ 514 h 1426"/>
                    <a:gd name="T70" fmla="*/ 1184 w 1884"/>
                    <a:gd name="T71" fmla="*/ 461 h 1426"/>
                    <a:gd name="T72" fmla="*/ 1205 w 1884"/>
                    <a:gd name="T73" fmla="*/ 422 h 1426"/>
                    <a:gd name="T74" fmla="*/ 1215 w 1884"/>
                    <a:gd name="T75" fmla="*/ 330 h 1426"/>
                    <a:gd name="T76" fmla="*/ 1201 w 1884"/>
                    <a:gd name="T77" fmla="*/ 278 h 1426"/>
                    <a:gd name="T78" fmla="*/ 1169 w 1884"/>
                    <a:gd name="T79" fmla="*/ 192 h 1426"/>
                    <a:gd name="T80" fmla="*/ 1118 w 1884"/>
                    <a:gd name="T81" fmla="*/ 86 h 1426"/>
                    <a:gd name="T82" fmla="*/ 993 w 1884"/>
                    <a:gd name="T83" fmla="*/ 53 h 1426"/>
                    <a:gd name="T84" fmla="*/ 793 w 1884"/>
                    <a:gd name="T85" fmla="*/ 57 h 1426"/>
                    <a:gd name="T86" fmla="*/ 708 w 1884"/>
                    <a:gd name="T87" fmla="*/ 34 h 1426"/>
                    <a:gd name="T88" fmla="*/ 557 w 1884"/>
                    <a:gd name="T89" fmla="*/ 10 h 14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84"/>
                    <a:gd name="T136" fmla="*/ 0 h 1426"/>
                    <a:gd name="T137" fmla="*/ 1884 w 1884"/>
                    <a:gd name="T138" fmla="*/ 1426 h 14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84" h="1426">
                      <a:moveTo>
                        <a:pt x="864" y="16"/>
                      </a:moveTo>
                      <a:cubicBezTo>
                        <a:pt x="844" y="17"/>
                        <a:pt x="824" y="17"/>
                        <a:pt x="804" y="19"/>
                      </a:cubicBezTo>
                      <a:cubicBezTo>
                        <a:pt x="775" y="22"/>
                        <a:pt x="751" y="48"/>
                        <a:pt x="723" y="55"/>
                      </a:cubicBezTo>
                      <a:cubicBezTo>
                        <a:pt x="704" y="68"/>
                        <a:pt x="679" y="68"/>
                        <a:pt x="657" y="70"/>
                      </a:cubicBezTo>
                      <a:cubicBezTo>
                        <a:pt x="629" y="79"/>
                        <a:pt x="645" y="75"/>
                        <a:pt x="606" y="79"/>
                      </a:cubicBezTo>
                      <a:cubicBezTo>
                        <a:pt x="438" y="77"/>
                        <a:pt x="270" y="72"/>
                        <a:pt x="102" y="82"/>
                      </a:cubicBezTo>
                      <a:cubicBezTo>
                        <a:pt x="81" y="87"/>
                        <a:pt x="85" y="98"/>
                        <a:pt x="69" y="103"/>
                      </a:cubicBezTo>
                      <a:cubicBezTo>
                        <a:pt x="55" y="124"/>
                        <a:pt x="59" y="114"/>
                        <a:pt x="54" y="130"/>
                      </a:cubicBezTo>
                      <a:cubicBezTo>
                        <a:pt x="57" y="165"/>
                        <a:pt x="64" y="196"/>
                        <a:pt x="99" y="208"/>
                      </a:cubicBezTo>
                      <a:cubicBezTo>
                        <a:pt x="108" y="234"/>
                        <a:pt x="114" y="285"/>
                        <a:pt x="84" y="295"/>
                      </a:cubicBezTo>
                      <a:cubicBezTo>
                        <a:pt x="78" y="312"/>
                        <a:pt x="52" y="308"/>
                        <a:pt x="36" y="313"/>
                      </a:cubicBezTo>
                      <a:cubicBezTo>
                        <a:pt x="26" y="342"/>
                        <a:pt x="42" y="301"/>
                        <a:pt x="24" y="328"/>
                      </a:cubicBezTo>
                      <a:cubicBezTo>
                        <a:pt x="9" y="351"/>
                        <a:pt x="35" y="331"/>
                        <a:pt x="12" y="346"/>
                      </a:cubicBezTo>
                      <a:cubicBezTo>
                        <a:pt x="9" y="356"/>
                        <a:pt x="3" y="363"/>
                        <a:pt x="0" y="373"/>
                      </a:cubicBezTo>
                      <a:cubicBezTo>
                        <a:pt x="5" y="387"/>
                        <a:pt x="16" y="385"/>
                        <a:pt x="30" y="388"/>
                      </a:cubicBezTo>
                      <a:cubicBezTo>
                        <a:pt x="62" y="387"/>
                        <a:pt x="141" y="391"/>
                        <a:pt x="177" y="379"/>
                      </a:cubicBezTo>
                      <a:cubicBezTo>
                        <a:pt x="195" y="381"/>
                        <a:pt x="215" y="376"/>
                        <a:pt x="231" y="385"/>
                      </a:cubicBezTo>
                      <a:cubicBezTo>
                        <a:pt x="237" y="389"/>
                        <a:pt x="238" y="398"/>
                        <a:pt x="243" y="403"/>
                      </a:cubicBezTo>
                      <a:cubicBezTo>
                        <a:pt x="251" y="428"/>
                        <a:pt x="245" y="524"/>
                        <a:pt x="246" y="541"/>
                      </a:cubicBezTo>
                      <a:cubicBezTo>
                        <a:pt x="243" y="561"/>
                        <a:pt x="239" y="584"/>
                        <a:pt x="228" y="601"/>
                      </a:cubicBezTo>
                      <a:cubicBezTo>
                        <a:pt x="221" y="628"/>
                        <a:pt x="222" y="627"/>
                        <a:pt x="225" y="664"/>
                      </a:cubicBezTo>
                      <a:cubicBezTo>
                        <a:pt x="216" y="673"/>
                        <a:pt x="210" y="682"/>
                        <a:pt x="201" y="691"/>
                      </a:cubicBezTo>
                      <a:cubicBezTo>
                        <a:pt x="191" y="720"/>
                        <a:pt x="207" y="682"/>
                        <a:pt x="189" y="703"/>
                      </a:cubicBezTo>
                      <a:cubicBezTo>
                        <a:pt x="183" y="710"/>
                        <a:pt x="181" y="719"/>
                        <a:pt x="177" y="727"/>
                      </a:cubicBezTo>
                      <a:cubicBezTo>
                        <a:pt x="168" y="745"/>
                        <a:pt x="173" y="764"/>
                        <a:pt x="162" y="781"/>
                      </a:cubicBezTo>
                      <a:cubicBezTo>
                        <a:pt x="163" y="792"/>
                        <a:pt x="161" y="804"/>
                        <a:pt x="165" y="814"/>
                      </a:cubicBezTo>
                      <a:cubicBezTo>
                        <a:pt x="167" y="818"/>
                        <a:pt x="173" y="816"/>
                        <a:pt x="177" y="817"/>
                      </a:cubicBezTo>
                      <a:cubicBezTo>
                        <a:pt x="186" y="820"/>
                        <a:pt x="204" y="826"/>
                        <a:pt x="204" y="826"/>
                      </a:cubicBezTo>
                      <a:cubicBezTo>
                        <a:pt x="209" y="831"/>
                        <a:pt x="211" y="839"/>
                        <a:pt x="216" y="844"/>
                      </a:cubicBezTo>
                      <a:cubicBezTo>
                        <a:pt x="224" y="852"/>
                        <a:pt x="235" y="857"/>
                        <a:pt x="243" y="865"/>
                      </a:cubicBezTo>
                      <a:cubicBezTo>
                        <a:pt x="254" y="898"/>
                        <a:pt x="267" y="938"/>
                        <a:pt x="297" y="958"/>
                      </a:cubicBezTo>
                      <a:cubicBezTo>
                        <a:pt x="302" y="966"/>
                        <a:pt x="301" y="980"/>
                        <a:pt x="309" y="985"/>
                      </a:cubicBezTo>
                      <a:cubicBezTo>
                        <a:pt x="315" y="989"/>
                        <a:pt x="327" y="997"/>
                        <a:pt x="327" y="997"/>
                      </a:cubicBezTo>
                      <a:cubicBezTo>
                        <a:pt x="340" y="996"/>
                        <a:pt x="353" y="997"/>
                        <a:pt x="366" y="994"/>
                      </a:cubicBezTo>
                      <a:cubicBezTo>
                        <a:pt x="371" y="993"/>
                        <a:pt x="390" y="971"/>
                        <a:pt x="405" y="967"/>
                      </a:cubicBezTo>
                      <a:cubicBezTo>
                        <a:pt x="429" y="951"/>
                        <a:pt x="442" y="957"/>
                        <a:pt x="477" y="955"/>
                      </a:cubicBezTo>
                      <a:cubicBezTo>
                        <a:pt x="500" y="940"/>
                        <a:pt x="526" y="931"/>
                        <a:pt x="552" y="922"/>
                      </a:cubicBezTo>
                      <a:cubicBezTo>
                        <a:pt x="567" y="933"/>
                        <a:pt x="580" y="943"/>
                        <a:pt x="594" y="955"/>
                      </a:cubicBezTo>
                      <a:cubicBezTo>
                        <a:pt x="602" y="962"/>
                        <a:pt x="621" y="973"/>
                        <a:pt x="621" y="973"/>
                      </a:cubicBezTo>
                      <a:cubicBezTo>
                        <a:pt x="625" y="992"/>
                        <a:pt x="635" y="1002"/>
                        <a:pt x="651" y="1012"/>
                      </a:cubicBezTo>
                      <a:cubicBezTo>
                        <a:pt x="655" y="1024"/>
                        <a:pt x="656" y="1036"/>
                        <a:pt x="660" y="1048"/>
                      </a:cubicBezTo>
                      <a:cubicBezTo>
                        <a:pt x="658" y="1063"/>
                        <a:pt x="658" y="1068"/>
                        <a:pt x="654" y="1081"/>
                      </a:cubicBezTo>
                      <a:cubicBezTo>
                        <a:pt x="652" y="1087"/>
                        <a:pt x="648" y="1099"/>
                        <a:pt x="648" y="1099"/>
                      </a:cubicBezTo>
                      <a:cubicBezTo>
                        <a:pt x="652" y="1187"/>
                        <a:pt x="634" y="1166"/>
                        <a:pt x="690" y="1177"/>
                      </a:cubicBezTo>
                      <a:cubicBezTo>
                        <a:pt x="701" y="1182"/>
                        <a:pt x="712" y="1184"/>
                        <a:pt x="723" y="1189"/>
                      </a:cubicBezTo>
                      <a:cubicBezTo>
                        <a:pt x="751" y="1203"/>
                        <a:pt x="777" y="1224"/>
                        <a:pt x="807" y="1234"/>
                      </a:cubicBezTo>
                      <a:cubicBezTo>
                        <a:pt x="820" y="1254"/>
                        <a:pt x="826" y="1260"/>
                        <a:pt x="846" y="1273"/>
                      </a:cubicBezTo>
                      <a:cubicBezTo>
                        <a:pt x="850" y="1275"/>
                        <a:pt x="851" y="1280"/>
                        <a:pt x="855" y="1282"/>
                      </a:cubicBezTo>
                      <a:cubicBezTo>
                        <a:pt x="861" y="1285"/>
                        <a:pt x="873" y="1288"/>
                        <a:pt x="873" y="1288"/>
                      </a:cubicBezTo>
                      <a:cubicBezTo>
                        <a:pt x="893" y="1308"/>
                        <a:pt x="896" y="1312"/>
                        <a:pt x="927" y="1315"/>
                      </a:cubicBezTo>
                      <a:cubicBezTo>
                        <a:pt x="943" y="1363"/>
                        <a:pt x="941" y="1364"/>
                        <a:pt x="996" y="1375"/>
                      </a:cubicBezTo>
                      <a:cubicBezTo>
                        <a:pt x="1099" y="1426"/>
                        <a:pt x="1011" y="1387"/>
                        <a:pt x="1284" y="1384"/>
                      </a:cubicBezTo>
                      <a:cubicBezTo>
                        <a:pt x="1333" y="1376"/>
                        <a:pt x="1316" y="1337"/>
                        <a:pt x="1344" y="1309"/>
                      </a:cubicBezTo>
                      <a:cubicBezTo>
                        <a:pt x="1351" y="1302"/>
                        <a:pt x="1366" y="1299"/>
                        <a:pt x="1374" y="1294"/>
                      </a:cubicBezTo>
                      <a:cubicBezTo>
                        <a:pt x="1376" y="1266"/>
                        <a:pt x="1374" y="1196"/>
                        <a:pt x="1389" y="1174"/>
                      </a:cubicBezTo>
                      <a:cubicBezTo>
                        <a:pt x="1382" y="1141"/>
                        <a:pt x="1418" y="1141"/>
                        <a:pt x="1443" y="1138"/>
                      </a:cubicBezTo>
                      <a:cubicBezTo>
                        <a:pt x="1449" y="1136"/>
                        <a:pt x="1455" y="1134"/>
                        <a:pt x="1461" y="1132"/>
                      </a:cubicBezTo>
                      <a:cubicBezTo>
                        <a:pt x="1464" y="1131"/>
                        <a:pt x="1470" y="1129"/>
                        <a:pt x="1470" y="1129"/>
                      </a:cubicBezTo>
                      <a:cubicBezTo>
                        <a:pt x="1506" y="1102"/>
                        <a:pt x="1460" y="1134"/>
                        <a:pt x="1494" y="1117"/>
                      </a:cubicBezTo>
                      <a:cubicBezTo>
                        <a:pt x="1500" y="1114"/>
                        <a:pt x="1507" y="1110"/>
                        <a:pt x="1512" y="1105"/>
                      </a:cubicBezTo>
                      <a:cubicBezTo>
                        <a:pt x="1515" y="1102"/>
                        <a:pt x="1517" y="1098"/>
                        <a:pt x="1521" y="1096"/>
                      </a:cubicBezTo>
                      <a:cubicBezTo>
                        <a:pt x="1530" y="1091"/>
                        <a:pt x="1551" y="1087"/>
                        <a:pt x="1551" y="1087"/>
                      </a:cubicBezTo>
                      <a:cubicBezTo>
                        <a:pt x="1555" y="1075"/>
                        <a:pt x="1560" y="1073"/>
                        <a:pt x="1572" y="1069"/>
                      </a:cubicBezTo>
                      <a:cubicBezTo>
                        <a:pt x="1583" y="1052"/>
                        <a:pt x="1606" y="1041"/>
                        <a:pt x="1626" y="1036"/>
                      </a:cubicBezTo>
                      <a:cubicBezTo>
                        <a:pt x="1640" y="1027"/>
                        <a:pt x="1650" y="1028"/>
                        <a:pt x="1656" y="1009"/>
                      </a:cubicBezTo>
                      <a:cubicBezTo>
                        <a:pt x="1663" y="988"/>
                        <a:pt x="1661" y="959"/>
                        <a:pt x="1680" y="946"/>
                      </a:cubicBezTo>
                      <a:cubicBezTo>
                        <a:pt x="1692" y="927"/>
                        <a:pt x="1707" y="933"/>
                        <a:pt x="1731" y="931"/>
                      </a:cubicBezTo>
                      <a:cubicBezTo>
                        <a:pt x="1749" y="925"/>
                        <a:pt x="1739" y="907"/>
                        <a:pt x="1749" y="892"/>
                      </a:cubicBezTo>
                      <a:cubicBezTo>
                        <a:pt x="1765" y="868"/>
                        <a:pt x="1781" y="845"/>
                        <a:pt x="1794" y="820"/>
                      </a:cubicBezTo>
                      <a:cubicBezTo>
                        <a:pt x="1799" y="811"/>
                        <a:pt x="1798" y="799"/>
                        <a:pt x="1803" y="790"/>
                      </a:cubicBezTo>
                      <a:cubicBezTo>
                        <a:pt x="1820" y="759"/>
                        <a:pt x="1811" y="783"/>
                        <a:pt x="1818" y="763"/>
                      </a:cubicBezTo>
                      <a:cubicBezTo>
                        <a:pt x="1815" y="736"/>
                        <a:pt x="1813" y="724"/>
                        <a:pt x="1836" y="709"/>
                      </a:cubicBezTo>
                      <a:cubicBezTo>
                        <a:pt x="1840" y="697"/>
                        <a:pt x="1844" y="692"/>
                        <a:pt x="1854" y="685"/>
                      </a:cubicBezTo>
                      <a:cubicBezTo>
                        <a:pt x="1860" y="673"/>
                        <a:pt x="1863" y="661"/>
                        <a:pt x="1869" y="649"/>
                      </a:cubicBezTo>
                      <a:cubicBezTo>
                        <a:pt x="1872" y="611"/>
                        <a:pt x="1872" y="573"/>
                        <a:pt x="1875" y="535"/>
                      </a:cubicBezTo>
                      <a:cubicBezTo>
                        <a:pt x="1876" y="526"/>
                        <a:pt x="1884" y="508"/>
                        <a:pt x="1884" y="508"/>
                      </a:cubicBezTo>
                      <a:cubicBezTo>
                        <a:pt x="1883" y="493"/>
                        <a:pt x="1884" y="478"/>
                        <a:pt x="1881" y="463"/>
                      </a:cubicBezTo>
                      <a:cubicBezTo>
                        <a:pt x="1878" y="450"/>
                        <a:pt x="1867" y="440"/>
                        <a:pt x="1863" y="427"/>
                      </a:cubicBezTo>
                      <a:cubicBezTo>
                        <a:pt x="1855" y="402"/>
                        <a:pt x="1855" y="358"/>
                        <a:pt x="1833" y="343"/>
                      </a:cubicBezTo>
                      <a:cubicBezTo>
                        <a:pt x="1826" y="329"/>
                        <a:pt x="1820" y="306"/>
                        <a:pt x="1812" y="295"/>
                      </a:cubicBezTo>
                      <a:cubicBezTo>
                        <a:pt x="1798" y="273"/>
                        <a:pt x="1781" y="247"/>
                        <a:pt x="1773" y="223"/>
                      </a:cubicBezTo>
                      <a:cubicBezTo>
                        <a:pt x="1769" y="196"/>
                        <a:pt x="1767" y="144"/>
                        <a:pt x="1734" y="133"/>
                      </a:cubicBezTo>
                      <a:cubicBezTo>
                        <a:pt x="1697" y="96"/>
                        <a:pt x="1682" y="95"/>
                        <a:pt x="1635" y="79"/>
                      </a:cubicBezTo>
                      <a:cubicBezTo>
                        <a:pt x="1603" y="80"/>
                        <a:pt x="1571" y="80"/>
                        <a:pt x="1539" y="82"/>
                      </a:cubicBezTo>
                      <a:cubicBezTo>
                        <a:pt x="1514" y="83"/>
                        <a:pt x="1493" y="101"/>
                        <a:pt x="1470" y="109"/>
                      </a:cubicBezTo>
                      <a:cubicBezTo>
                        <a:pt x="1389" y="96"/>
                        <a:pt x="1313" y="91"/>
                        <a:pt x="1230" y="88"/>
                      </a:cubicBezTo>
                      <a:cubicBezTo>
                        <a:pt x="1207" y="83"/>
                        <a:pt x="1191" y="76"/>
                        <a:pt x="1167" y="73"/>
                      </a:cubicBezTo>
                      <a:cubicBezTo>
                        <a:pt x="1146" y="59"/>
                        <a:pt x="1122" y="59"/>
                        <a:pt x="1098" y="52"/>
                      </a:cubicBezTo>
                      <a:cubicBezTo>
                        <a:pt x="1063" y="42"/>
                        <a:pt x="1029" y="36"/>
                        <a:pt x="993" y="31"/>
                      </a:cubicBezTo>
                      <a:cubicBezTo>
                        <a:pt x="947" y="0"/>
                        <a:pt x="951" y="16"/>
                        <a:pt x="864" y="16"/>
                      </a:cubicBezTo>
                      <a:close/>
                    </a:path>
                  </a:pathLst>
                </a:custGeom>
                <a:solidFill>
                  <a:srgbClr val="CC3300"/>
                </a:solidFill>
                <a:ln w="9525">
                  <a:noFill/>
                  <a:round/>
                  <a:headEnd/>
                  <a:tailEnd/>
                </a:ln>
              </p:spPr>
              <p:txBody>
                <a:bodyPr/>
                <a:lstStyle/>
                <a:p>
                  <a:endParaRPr lang="en-GB"/>
                </a:p>
              </p:txBody>
            </p:sp>
            <p:sp>
              <p:nvSpPr>
                <p:cNvPr id="48" name="Freeform 317"/>
                <p:cNvSpPr>
                  <a:spLocks/>
                </p:cNvSpPr>
                <p:nvPr/>
              </p:nvSpPr>
              <p:spPr bwMode="auto">
                <a:xfrm>
                  <a:off x="2336" y="5064"/>
                  <a:ext cx="1224" cy="839"/>
                </a:xfrm>
                <a:custGeom>
                  <a:avLst/>
                  <a:gdLst>
                    <a:gd name="T0" fmla="*/ 227 w 1895"/>
                    <a:gd name="T1" fmla="*/ 31 h 1288"/>
                    <a:gd name="T2" fmla="*/ 335 w 1895"/>
                    <a:gd name="T3" fmla="*/ 130 h 1288"/>
                    <a:gd name="T4" fmla="*/ 273 w 1895"/>
                    <a:gd name="T5" fmla="*/ 120 h 1288"/>
                    <a:gd name="T6" fmla="*/ 253 w 1895"/>
                    <a:gd name="T7" fmla="*/ 175 h 1288"/>
                    <a:gd name="T8" fmla="*/ 273 w 1895"/>
                    <a:gd name="T9" fmla="*/ 193 h 1288"/>
                    <a:gd name="T10" fmla="*/ 433 w 1895"/>
                    <a:gd name="T11" fmla="*/ 154 h 1288"/>
                    <a:gd name="T12" fmla="*/ 441 w 1895"/>
                    <a:gd name="T13" fmla="*/ 154 h 1288"/>
                    <a:gd name="T14" fmla="*/ 353 w 1895"/>
                    <a:gd name="T15" fmla="*/ 185 h 1288"/>
                    <a:gd name="T16" fmla="*/ 299 w 1895"/>
                    <a:gd name="T17" fmla="*/ 276 h 1288"/>
                    <a:gd name="T18" fmla="*/ 265 w 1895"/>
                    <a:gd name="T19" fmla="*/ 336 h 1288"/>
                    <a:gd name="T20" fmla="*/ 369 w 1895"/>
                    <a:gd name="T21" fmla="*/ 266 h 1288"/>
                    <a:gd name="T22" fmla="*/ 457 w 1895"/>
                    <a:gd name="T23" fmla="*/ 274 h 1288"/>
                    <a:gd name="T24" fmla="*/ 513 w 1895"/>
                    <a:gd name="T25" fmla="*/ 261 h 1288"/>
                    <a:gd name="T26" fmla="*/ 576 w 1895"/>
                    <a:gd name="T27" fmla="*/ 206 h 1288"/>
                    <a:gd name="T28" fmla="*/ 586 w 1895"/>
                    <a:gd name="T29" fmla="*/ 198 h 1288"/>
                    <a:gd name="T30" fmla="*/ 576 w 1895"/>
                    <a:gd name="T31" fmla="*/ 263 h 1288"/>
                    <a:gd name="T32" fmla="*/ 436 w 1895"/>
                    <a:gd name="T33" fmla="*/ 300 h 1288"/>
                    <a:gd name="T34" fmla="*/ 377 w 1895"/>
                    <a:gd name="T35" fmla="*/ 334 h 1288"/>
                    <a:gd name="T36" fmla="*/ 449 w 1895"/>
                    <a:gd name="T37" fmla="*/ 331 h 1288"/>
                    <a:gd name="T38" fmla="*/ 516 w 1895"/>
                    <a:gd name="T39" fmla="*/ 352 h 1288"/>
                    <a:gd name="T40" fmla="*/ 560 w 1895"/>
                    <a:gd name="T41" fmla="*/ 365 h 1288"/>
                    <a:gd name="T42" fmla="*/ 632 w 1895"/>
                    <a:gd name="T43" fmla="*/ 352 h 1288"/>
                    <a:gd name="T44" fmla="*/ 663 w 1895"/>
                    <a:gd name="T45" fmla="*/ 479 h 1288"/>
                    <a:gd name="T46" fmla="*/ 816 w 1895"/>
                    <a:gd name="T47" fmla="*/ 529 h 1288"/>
                    <a:gd name="T48" fmla="*/ 880 w 1895"/>
                    <a:gd name="T49" fmla="*/ 529 h 1288"/>
                    <a:gd name="T50" fmla="*/ 1025 w 1895"/>
                    <a:gd name="T51" fmla="*/ 315 h 1288"/>
                    <a:gd name="T52" fmla="*/ 1103 w 1895"/>
                    <a:gd name="T53" fmla="*/ 141 h 1288"/>
                    <a:gd name="T54" fmla="*/ 1177 w 1895"/>
                    <a:gd name="T55" fmla="*/ 175 h 1288"/>
                    <a:gd name="T56" fmla="*/ 1224 w 1895"/>
                    <a:gd name="T57" fmla="*/ 258 h 1288"/>
                    <a:gd name="T58" fmla="*/ 1190 w 1895"/>
                    <a:gd name="T59" fmla="*/ 393 h 1288"/>
                    <a:gd name="T60" fmla="*/ 1139 w 1895"/>
                    <a:gd name="T61" fmla="*/ 490 h 1288"/>
                    <a:gd name="T62" fmla="*/ 1069 w 1895"/>
                    <a:gd name="T63" fmla="*/ 534 h 1288"/>
                    <a:gd name="T64" fmla="*/ 1177 w 1895"/>
                    <a:gd name="T65" fmla="*/ 419 h 1288"/>
                    <a:gd name="T66" fmla="*/ 1157 w 1895"/>
                    <a:gd name="T67" fmla="*/ 305 h 1288"/>
                    <a:gd name="T68" fmla="*/ 1115 w 1895"/>
                    <a:gd name="T69" fmla="*/ 401 h 1288"/>
                    <a:gd name="T70" fmla="*/ 1012 w 1895"/>
                    <a:gd name="T71" fmla="*/ 474 h 1288"/>
                    <a:gd name="T72" fmla="*/ 950 w 1895"/>
                    <a:gd name="T73" fmla="*/ 550 h 1288"/>
                    <a:gd name="T74" fmla="*/ 919 w 1895"/>
                    <a:gd name="T75" fmla="*/ 623 h 1288"/>
                    <a:gd name="T76" fmla="*/ 873 w 1895"/>
                    <a:gd name="T77" fmla="*/ 709 h 1288"/>
                    <a:gd name="T78" fmla="*/ 886 w 1895"/>
                    <a:gd name="T79" fmla="*/ 782 h 1288"/>
                    <a:gd name="T80" fmla="*/ 671 w 1895"/>
                    <a:gd name="T81" fmla="*/ 834 h 1288"/>
                    <a:gd name="T82" fmla="*/ 552 w 1895"/>
                    <a:gd name="T83" fmla="*/ 776 h 1288"/>
                    <a:gd name="T84" fmla="*/ 423 w 1895"/>
                    <a:gd name="T85" fmla="*/ 677 h 1288"/>
                    <a:gd name="T86" fmla="*/ 374 w 1895"/>
                    <a:gd name="T87" fmla="*/ 555 h 1288"/>
                    <a:gd name="T88" fmla="*/ 322 w 1895"/>
                    <a:gd name="T89" fmla="*/ 558 h 1288"/>
                    <a:gd name="T90" fmla="*/ 232 w 1895"/>
                    <a:gd name="T91" fmla="*/ 594 h 1288"/>
                    <a:gd name="T92" fmla="*/ 134 w 1895"/>
                    <a:gd name="T93" fmla="*/ 495 h 1288"/>
                    <a:gd name="T94" fmla="*/ 147 w 1895"/>
                    <a:gd name="T95" fmla="*/ 313 h 1288"/>
                    <a:gd name="T96" fmla="*/ 10 w 1895"/>
                    <a:gd name="T97" fmla="*/ 172 h 1288"/>
                    <a:gd name="T98" fmla="*/ 79 w 1895"/>
                    <a:gd name="T99" fmla="*/ 117 h 1288"/>
                    <a:gd name="T100" fmla="*/ 51 w 1895"/>
                    <a:gd name="T101" fmla="*/ 18 h 12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5"/>
                    <a:gd name="T154" fmla="*/ 0 h 1288"/>
                    <a:gd name="T155" fmla="*/ 1895 w 1895"/>
                    <a:gd name="T156" fmla="*/ 1288 h 128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5" h="1288">
                      <a:moveTo>
                        <a:pt x="115" y="8"/>
                      </a:moveTo>
                      <a:cubicBezTo>
                        <a:pt x="162" y="12"/>
                        <a:pt x="208" y="17"/>
                        <a:pt x="255" y="24"/>
                      </a:cubicBezTo>
                      <a:cubicBezTo>
                        <a:pt x="286" y="34"/>
                        <a:pt x="321" y="33"/>
                        <a:pt x="351" y="48"/>
                      </a:cubicBezTo>
                      <a:cubicBezTo>
                        <a:pt x="427" y="86"/>
                        <a:pt x="500" y="132"/>
                        <a:pt x="587" y="144"/>
                      </a:cubicBezTo>
                      <a:cubicBezTo>
                        <a:pt x="619" y="165"/>
                        <a:pt x="556" y="163"/>
                        <a:pt x="547" y="164"/>
                      </a:cubicBezTo>
                      <a:cubicBezTo>
                        <a:pt x="544" y="195"/>
                        <a:pt x="549" y="210"/>
                        <a:pt x="519" y="200"/>
                      </a:cubicBezTo>
                      <a:cubicBezTo>
                        <a:pt x="515" y="196"/>
                        <a:pt x="512" y="191"/>
                        <a:pt x="507" y="188"/>
                      </a:cubicBezTo>
                      <a:cubicBezTo>
                        <a:pt x="500" y="184"/>
                        <a:pt x="483" y="180"/>
                        <a:pt x="483" y="180"/>
                      </a:cubicBezTo>
                      <a:cubicBezTo>
                        <a:pt x="463" y="181"/>
                        <a:pt x="440" y="173"/>
                        <a:pt x="423" y="184"/>
                      </a:cubicBezTo>
                      <a:cubicBezTo>
                        <a:pt x="412" y="192"/>
                        <a:pt x="423" y="211"/>
                        <a:pt x="419" y="224"/>
                      </a:cubicBezTo>
                      <a:cubicBezTo>
                        <a:pt x="417" y="230"/>
                        <a:pt x="400" y="234"/>
                        <a:pt x="395" y="236"/>
                      </a:cubicBezTo>
                      <a:cubicBezTo>
                        <a:pt x="394" y="247"/>
                        <a:pt x="396" y="259"/>
                        <a:pt x="391" y="268"/>
                      </a:cubicBezTo>
                      <a:cubicBezTo>
                        <a:pt x="388" y="273"/>
                        <a:pt x="379" y="268"/>
                        <a:pt x="375" y="272"/>
                      </a:cubicBezTo>
                      <a:cubicBezTo>
                        <a:pt x="371" y="276"/>
                        <a:pt x="372" y="283"/>
                        <a:pt x="371" y="288"/>
                      </a:cubicBezTo>
                      <a:cubicBezTo>
                        <a:pt x="379" y="313"/>
                        <a:pt x="403" y="303"/>
                        <a:pt x="423" y="296"/>
                      </a:cubicBezTo>
                      <a:cubicBezTo>
                        <a:pt x="438" y="274"/>
                        <a:pt x="426" y="290"/>
                        <a:pt x="447" y="304"/>
                      </a:cubicBezTo>
                      <a:cubicBezTo>
                        <a:pt x="477" y="284"/>
                        <a:pt x="493" y="269"/>
                        <a:pt x="531" y="264"/>
                      </a:cubicBezTo>
                      <a:cubicBezTo>
                        <a:pt x="587" y="236"/>
                        <a:pt x="595" y="239"/>
                        <a:pt x="671" y="236"/>
                      </a:cubicBezTo>
                      <a:cubicBezTo>
                        <a:pt x="679" y="235"/>
                        <a:pt x="687" y="234"/>
                        <a:pt x="695" y="232"/>
                      </a:cubicBezTo>
                      <a:cubicBezTo>
                        <a:pt x="699" y="231"/>
                        <a:pt x="703" y="229"/>
                        <a:pt x="707" y="228"/>
                      </a:cubicBezTo>
                      <a:cubicBezTo>
                        <a:pt x="715" y="225"/>
                        <a:pt x="691" y="235"/>
                        <a:pt x="683" y="236"/>
                      </a:cubicBezTo>
                      <a:cubicBezTo>
                        <a:pt x="672" y="237"/>
                        <a:pt x="662" y="239"/>
                        <a:pt x="651" y="240"/>
                      </a:cubicBezTo>
                      <a:cubicBezTo>
                        <a:pt x="625" y="249"/>
                        <a:pt x="596" y="252"/>
                        <a:pt x="571" y="264"/>
                      </a:cubicBezTo>
                      <a:cubicBezTo>
                        <a:pt x="545" y="277"/>
                        <a:pt x="574" y="266"/>
                        <a:pt x="547" y="284"/>
                      </a:cubicBezTo>
                      <a:cubicBezTo>
                        <a:pt x="523" y="300"/>
                        <a:pt x="491" y="315"/>
                        <a:pt x="463" y="324"/>
                      </a:cubicBezTo>
                      <a:cubicBezTo>
                        <a:pt x="488" y="332"/>
                        <a:pt x="492" y="378"/>
                        <a:pt x="463" y="388"/>
                      </a:cubicBezTo>
                      <a:cubicBezTo>
                        <a:pt x="467" y="400"/>
                        <a:pt x="473" y="410"/>
                        <a:pt x="463" y="424"/>
                      </a:cubicBezTo>
                      <a:cubicBezTo>
                        <a:pt x="457" y="432"/>
                        <a:pt x="439" y="440"/>
                        <a:pt x="439" y="440"/>
                      </a:cubicBezTo>
                      <a:cubicBezTo>
                        <a:pt x="428" y="457"/>
                        <a:pt x="433" y="469"/>
                        <a:pt x="439" y="488"/>
                      </a:cubicBezTo>
                      <a:cubicBezTo>
                        <a:pt x="429" y="502"/>
                        <a:pt x="421" y="502"/>
                        <a:pt x="411" y="516"/>
                      </a:cubicBezTo>
                      <a:cubicBezTo>
                        <a:pt x="420" y="571"/>
                        <a:pt x="446" y="557"/>
                        <a:pt x="491" y="572"/>
                      </a:cubicBezTo>
                      <a:cubicBezTo>
                        <a:pt x="511" y="565"/>
                        <a:pt x="508" y="548"/>
                        <a:pt x="511" y="528"/>
                      </a:cubicBezTo>
                      <a:cubicBezTo>
                        <a:pt x="515" y="430"/>
                        <a:pt x="495" y="427"/>
                        <a:pt x="571" y="408"/>
                      </a:cubicBezTo>
                      <a:cubicBezTo>
                        <a:pt x="595" y="432"/>
                        <a:pt x="595" y="428"/>
                        <a:pt x="619" y="444"/>
                      </a:cubicBezTo>
                      <a:cubicBezTo>
                        <a:pt x="634" y="439"/>
                        <a:pt x="645" y="431"/>
                        <a:pt x="659" y="424"/>
                      </a:cubicBezTo>
                      <a:cubicBezTo>
                        <a:pt x="667" y="401"/>
                        <a:pt x="688" y="415"/>
                        <a:pt x="707" y="420"/>
                      </a:cubicBezTo>
                      <a:cubicBezTo>
                        <a:pt x="712" y="419"/>
                        <a:pt x="719" y="419"/>
                        <a:pt x="723" y="416"/>
                      </a:cubicBezTo>
                      <a:cubicBezTo>
                        <a:pt x="726" y="413"/>
                        <a:pt x="723" y="405"/>
                        <a:pt x="727" y="404"/>
                      </a:cubicBezTo>
                      <a:cubicBezTo>
                        <a:pt x="749" y="399"/>
                        <a:pt x="772" y="401"/>
                        <a:pt x="795" y="400"/>
                      </a:cubicBezTo>
                      <a:cubicBezTo>
                        <a:pt x="797" y="397"/>
                        <a:pt x="821" y="373"/>
                        <a:pt x="823" y="372"/>
                      </a:cubicBezTo>
                      <a:cubicBezTo>
                        <a:pt x="830" y="368"/>
                        <a:pt x="847" y="364"/>
                        <a:pt x="847" y="364"/>
                      </a:cubicBezTo>
                      <a:cubicBezTo>
                        <a:pt x="865" y="350"/>
                        <a:pt x="875" y="332"/>
                        <a:pt x="891" y="316"/>
                      </a:cubicBezTo>
                      <a:cubicBezTo>
                        <a:pt x="892" y="311"/>
                        <a:pt x="893" y="305"/>
                        <a:pt x="895" y="300"/>
                      </a:cubicBezTo>
                      <a:cubicBezTo>
                        <a:pt x="896" y="296"/>
                        <a:pt x="895" y="287"/>
                        <a:pt x="899" y="288"/>
                      </a:cubicBezTo>
                      <a:cubicBezTo>
                        <a:pt x="905" y="290"/>
                        <a:pt x="904" y="299"/>
                        <a:pt x="907" y="304"/>
                      </a:cubicBezTo>
                      <a:cubicBezTo>
                        <a:pt x="911" y="310"/>
                        <a:pt x="915" y="315"/>
                        <a:pt x="919" y="320"/>
                      </a:cubicBezTo>
                      <a:cubicBezTo>
                        <a:pt x="918" y="345"/>
                        <a:pt x="923" y="372"/>
                        <a:pt x="915" y="396"/>
                      </a:cubicBezTo>
                      <a:cubicBezTo>
                        <a:pt x="912" y="404"/>
                        <a:pt x="891" y="404"/>
                        <a:pt x="891" y="404"/>
                      </a:cubicBezTo>
                      <a:cubicBezTo>
                        <a:pt x="877" y="399"/>
                        <a:pt x="847" y="408"/>
                        <a:pt x="847" y="408"/>
                      </a:cubicBezTo>
                      <a:cubicBezTo>
                        <a:pt x="786" y="449"/>
                        <a:pt x="799" y="444"/>
                        <a:pt x="699" y="448"/>
                      </a:cubicBezTo>
                      <a:cubicBezTo>
                        <a:pt x="689" y="451"/>
                        <a:pt x="683" y="452"/>
                        <a:pt x="675" y="460"/>
                      </a:cubicBezTo>
                      <a:cubicBezTo>
                        <a:pt x="672" y="463"/>
                        <a:pt x="672" y="471"/>
                        <a:pt x="667" y="472"/>
                      </a:cubicBezTo>
                      <a:cubicBezTo>
                        <a:pt x="645" y="477"/>
                        <a:pt x="622" y="475"/>
                        <a:pt x="599" y="476"/>
                      </a:cubicBezTo>
                      <a:cubicBezTo>
                        <a:pt x="593" y="485"/>
                        <a:pt x="570" y="500"/>
                        <a:pt x="583" y="512"/>
                      </a:cubicBezTo>
                      <a:cubicBezTo>
                        <a:pt x="592" y="520"/>
                        <a:pt x="615" y="532"/>
                        <a:pt x="615" y="532"/>
                      </a:cubicBezTo>
                      <a:cubicBezTo>
                        <a:pt x="640" y="529"/>
                        <a:pt x="673" y="538"/>
                        <a:pt x="691" y="520"/>
                      </a:cubicBezTo>
                      <a:cubicBezTo>
                        <a:pt x="694" y="517"/>
                        <a:pt x="691" y="510"/>
                        <a:pt x="695" y="508"/>
                      </a:cubicBezTo>
                      <a:cubicBezTo>
                        <a:pt x="705" y="501"/>
                        <a:pt x="730" y="500"/>
                        <a:pt x="743" y="496"/>
                      </a:cubicBezTo>
                      <a:cubicBezTo>
                        <a:pt x="758" y="501"/>
                        <a:pt x="766" y="511"/>
                        <a:pt x="779" y="520"/>
                      </a:cubicBezTo>
                      <a:cubicBezTo>
                        <a:pt x="784" y="528"/>
                        <a:pt x="794" y="532"/>
                        <a:pt x="799" y="540"/>
                      </a:cubicBezTo>
                      <a:cubicBezTo>
                        <a:pt x="804" y="548"/>
                        <a:pt x="804" y="559"/>
                        <a:pt x="807" y="568"/>
                      </a:cubicBezTo>
                      <a:cubicBezTo>
                        <a:pt x="811" y="567"/>
                        <a:pt x="815" y="565"/>
                        <a:pt x="819" y="564"/>
                      </a:cubicBezTo>
                      <a:cubicBezTo>
                        <a:pt x="835" y="562"/>
                        <a:pt x="852" y="565"/>
                        <a:pt x="867" y="560"/>
                      </a:cubicBezTo>
                      <a:cubicBezTo>
                        <a:pt x="871" y="559"/>
                        <a:pt x="868" y="551"/>
                        <a:pt x="871" y="548"/>
                      </a:cubicBezTo>
                      <a:cubicBezTo>
                        <a:pt x="880" y="537"/>
                        <a:pt x="899" y="536"/>
                        <a:pt x="911" y="532"/>
                      </a:cubicBezTo>
                      <a:cubicBezTo>
                        <a:pt x="934" y="534"/>
                        <a:pt x="959" y="530"/>
                        <a:pt x="979" y="540"/>
                      </a:cubicBezTo>
                      <a:cubicBezTo>
                        <a:pt x="994" y="547"/>
                        <a:pt x="1003" y="572"/>
                        <a:pt x="1027" y="580"/>
                      </a:cubicBezTo>
                      <a:cubicBezTo>
                        <a:pt x="1041" y="622"/>
                        <a:pt x="1020" y="652"/>
                        <a:pt x="999" y="684"/>
                      </a:cubicBezTo>
                      <a:cubicBezTo>
                        <a:pt x="1004" y="736"/>
                        <a:pt x="997" y="716"/>
                        <a:pt x="1027" y="736"/>
                      </a:cubicBezTo>
                      <a:cubicBezTo>
                        <a:pt x="1046" y="774"/>
                        <a:pt x="1062" y="779"/>
                        <a:pt x="1103" y="784"/>
                      </a:cubicBezTo>
                      <a:cubicBezTo>
                        <a:pt x="1127" y="792"/>
                        <a:pt x="1106" y="782"/>
                        <a:pt x="1099" y="804"/>
                      </a:cubicBezTo>
                      <a:cubicBezTo>
                        <a:pt x="1121" y="837"/>
                        <a:pt x="1232" y="813"/>
                        <a:pt x="1263" y="812"/>
                      </a:cubicBezTo>
                      <a:cubicBezTo>
                        <a:pt x="1285" y="801"/>
                        <a:pt x="1307" y="798"/>
                        <a:pt x="1331" y="792"/>
                      </a:cubicBezTo>
                      <a:cubicBezTo>
                        <a:pt x="1334" y="796"/>
                        <a:pt x="1335" y="801"/>
                        <a:pt x="1339" y="804"/>
                      </a:cubicBezTo>
                      <a:cubicBezTo>
                        <a:pt x="1346" y="808"/>
                        <a:pt x="1363" y="812"/>
                        <a:pt x="1363" y="812"/>
                      </a:cubicBezTo>
                      <a:cubicBezTo>
                        <a:pt x="1383" y="799"/>
                        <a:pt x="1390" y="796"/>
                        <a:pt x="1395" y="772"/>
                      </a:cubicBezTo>
                      <a:cubicBezTo>
                        <a:pt x="1397" y="724"/>
                        <a:pt x="1377" y="628"/>
                        <a:pt x="1431" y="592"/>
                      </a:cubicBezTo>
                      <a:cubicBezTo>
                        <a:pt x="1465" y="541"/>
                        <a:pt x="1526" y="496"/>
                        <a:pt x="1587" y="484"/>
                      </a:cubicBezTo>
                      <a:cubicBezTo>
                        <a:pt x="1603" y="468"/>
                        <a:pt x="1625" y="451"/>
                        <a:pt x="1647" y="444"/>
                      </a:cubicBezTo>
                      <a:cubicBezTo>
                        <a:pt x="1663" y="395"/>
                        <a:pt x="1649" y="339"/>
                        <a:pt x="1643" y="288"/>
                      </a:cubicBezTo>
                      <a:cubicBezTo>
                        <a:pt x="1653" y="258"/>
                        <a:pt x="1676" y="224"/>
                        <a:pt x="1707" y="216"/>
                      </a:cubicBezTo>
                      <a:cubicBezTo>
                        <a:pt x="1734" y="189"/>
                        <a:pt x="1720" y="196"/>
                        <a:pt x="1743" y="188"/>
                      </a:cubicBezTo>
                      <a:cubicBezTo>
                        <a:pt x="1764" y="195"/>
                        <a:pt x="1753" y="203"/>
                        <a:pt x="1763" y="220"/>
                      </a:cubicBezTo>
                      <a:cubicBezTo>
                        <a:pt x="1774" y="240"/>
                        <a:pt x="1806" y="251"/>
                        <a:pt x="1823" y="268"/>
                      </a:cubicBezTo>
                      <a:cubicBezTo>
                        <a:pt x="1828" y="293"/>
                        <a:pt x="1842" y="311"/>
                        <a:pt x="1847" y="336"/>
                      </a:cubicBezTo>
                      <a:cubicBezTo>
                        <a:pt x="1849" y="344"/>
                        <a:pt x="1850" y="378"/>
                        <a:pt x="1863" y="388"/>
                      </a:cubicBezTo>
                      <a:cubicBezTo>
                        <a:pt x="1867" y="391"/>
                        <a:pt x="1894" y="396"/>
                        <a:pt x="1895" y="396"/>
                      </a:cubicBezTo>
                      <a:cubicBezTo>
                        <a:pt x="1894" y="405"/>
                        <a:pt x="1893" y="415"/>
                        <a:pt x="1891" y="424"/>
                      </a:cubicBezTo>
                      <a:cubicBezTo>
                        <a:pt x="1879" y="476"/>
                        <a:pt x="1876" y="451"/>
                        <a:pt x="1839" y="476"/>
                      </a:cubicBezTo>
                      <a:cubicBezTo>
                        <a:pt x="1814" y="514"/>
                        <a:pt x="1835" y="563"/>
                        <a:pt x="1843" y="604"/>
                      </a:cubicBezTo>
                      <a:cubicBezTo>
                        <a:pt x="1842" y="620"/>
                        <a:pt x="1843" y="637"/>
                        <a:pt x="1839" y="652"/>
                      </a:cubicBezTo>
                      <a:cubicBezTo>
                        <a:pt x="1836" y="664"/>
                        <a:pt x="1819" y="666"/>
                        <a:pt x="1811" y="676"/>
                      </a:cubicBezTo>
                      <a:cubicBezTo>
                        <a:pt x="1793" y="699"/>
                        <a:pt x="1772" y="724"/>
                        <a:pt x="1763" y="752"/>
                      </a:cubicBezTo>
                      <a:cubicBezTo>
                        <a:pt x="1762" y="771"/>
                        <a:pt x="1766" y="836"/>
                        <a:pt x="1747" y="848"/>
                      </a:cubicBezTo>
                      <a:cubicBezTo>
                        <a:pt x="1710" y="871"/>
                        <a:pt x="1673" y="858"/>
                        <a:pt x="1655" y="912"/>
                      </a:cubicBezTo>
                      <a:cubicBezTo>
                        <a:pt x="1623" y="891"/>
                        <a:pt x="1639" y="849"/>
                        <a:pt x="1655" y="820"/>
                      </a:cubicBezTo>
                      <a:cubicBezTo>
                        <a:pt x="1667" y="798"/>
                        <a:pt x="1717" y="742"/>
                        <a:pt x="1723" y="724"/>
                      </a:cubicBezTo>
                      <a:cubicBezTo>
                        <a:pt x="1726" y="715"/>
                        <a:pt x="1730" y="696"/>
                        <a:pt x="1739" y="688"/>
                      </a:cubicBezTo>
                      <a:cubicBezTo>
                        <a:pt x="1762" y="668"/>
                        <a:pt x="1796" y="655"/>
                        <a:pt x="1823" y="644"/>
                      </a:cubicBezTo>
                      <a:cubicBezTo>
                        <a:pt x="1832" y="631"/>
                        <a:pt x="1842" y="621"/>
                        <a:pt x="1851" y="608"/>
                      </a:cubicBezTo>
                      <a:cubicBezTo>
                        <a:pt x="1847" y="550"/>
                        <a:pt x="1847" y="565"/>
                        <a:pt x="1835" y="528"/>
                      </a:cubicBezTo>
                      <a:cubicBezTo>
                        <a:pt x="1831" y="465"/>
                        <a:pt x="1840" y="456"/>
                        <a:pt x="1791" y="468"/>
                      </a:cubicBezTo>
                      <a:cubicBezTo>
                        <a:pt x="1779" y="486"/>
                        <a:pt x="1761" y="489"/>
                        <a:pt x="1747" y="508"/>
                      </a:cubicBezTo>
                      <a:cubicBezTo>
                        <a:pt x="1739" y="519"/>
                        <a:pt x="1731" y="544"/>
                        <a:pt x="1731" y="544"/>
                      </a:cubicBezTo>
                      <a:cubicBezTo>
                        <a:pt x="1730" y="568"/>
                        <a:pt x="1729" y="592"/>
                        <a:pt x="1727" y="616"/>
                      </a:cubicBezTo>
                      <a:cubicBezTo>
                        <a:pt x="1725" y="634"/>
                        <a:pt x="1676" y="692"/>
                        <a:pt x="1659" y="700"/>
                      </a:cubicBezTo>
                      <a:cubicBezTo>
                        <a:pt x="1640" y="708"/>
                        <a:pt x="1631" y="709"/>
                        <a:pt x="1611" y="712"/>
                      </a:cubicBezTo>
                      <a:cubicBezTo>
                        <a:pt x="1597" y="721"/>
                        <a:pt x="1583" y="723"/>
                        <a:pt x="1567" y="728"/>
                      </a:cubicBezTo>
                      <a:cubicBezTo>
                        <a:pt x="1555" y="745"/>
                        <a:pt x="1562" y="757"/>
                        <a:pt x="1567" y="776"/>
                      </a:cubicBezTo>
                      <a:cubicBezTo>
                        <a:pt x="1566" y="787"/>
                        <a:pt x="1566" y="798"/>
                        <a:pt x="1563" y="808"/>
                      </a:cubicBezTo>
                      <a:cubicBezTo>
                        <a:pt x="1554" y="841"/>
                        <a:pt x="1496" y="836"/>
                        <a:pt x="1471" y="844"/>
                      </a:cubicBezTo>
                      <a:cubicBezTo>
                        <a:pt x="1464" y="866"/>
                        <a:pt x="1462" y="887"/>
                        <a:pt x="1451" y="908"/>
                      </a:cubicBezTo>
                      <a:cubicBezTo>
                        <a:pt x="1450" y="916"/>
                        <a:pt x="1451" y="925"/>
                        <a:pt x="1447" y="932"/>
                      </a:cubicBezTo>
                      <a:cubicBezTo>
                        <a:pt x="1441" y="942"/>
                        <a:pt x="1423" y="956"/>
                        <a:pt x="1423" y="956"/>
                      </a:cubicBezTo>
                      <a:cubicBezTo>
                        <a:pt x="1422" y="984"/>
                        <a:pt x="1421" y="1012"/>
                        <a:pt x="1419" y="1040"/>
                      </a:cubicBezTo>
                      <a:cubicBezTo>
                        <a:pt x="1418" y="1050"/>
                        <a:pt x="1403" y="1075"/>
                        <a:pt x="1399" y="1076"/>
                      </a:cubicBezTo>
                      <a:cubicBezTo>
                        <a:pt x="1383" y="1080"/>
                        <a:pt x="1367" y="1083"/>
                        <a:pt x="1351" y="1088"/>
                      </a:cubicBezTo>
                      <a:cubicBezTo>
                        <a:pt x="1358" y="1116"/>
                        <a:pt x="1349" y="1093"/>
                        <a:pt x="1367" y="1116"/>
                      </a:cubicBezTo>
                      <a:cubicBezTo>
                        <a:pt x="1373" y="1124"/>
                        <a:pt x="1383" y="1140"/>
                        <a:pt x="1383" y="1140"/>
                      </a:cubicBezTo>
                      <a:cubicBezTo>
                        <a:pt x="1380" y="1160"/>
                        <a:pt x="1385" y="1186"/>
                        <a:pt x="1371" y="1200"/>
                      </a:cubicBezTo>
                      <a:cubicBezTo>
                        <a:pt x="1344" y="1227"/>
                        <a:pt x="1287" y="1232"/>
                        <a:pt x="1251" y="1236"/>
                      </a:cubicBezTo>
                      <a:cubicBezTo>
                        <a:pt x="1208" y="1250"/>
                        <a:pt x="1164" y="1257"/>
                        <a:pt x="1119" y="1260"/>
                      </a:cubicBezTo>
                      <a:cubicBezTo>
                        <a:pt x="1092" y="1267"/>
                        <a:pt x="1066" y="1273"/>
                        <a:pt x="1039" y="1280"/>
                      </a:cubicBezTo>
                      <a:cubicBezTo>
                        <a:pt x="1031" y="1282"/>
                        <a:pt x="1015" y="1288"/>
                        <a:pt x="1015" y="1288"/>
                      </a:cubicBezTo>
                      <a:cubicBezTo>
                        <a:pt x="1022" y="1268"/>
                        <a:pt x="1020" y="1280"/>
                        <a:pt x="1011" y="1252"/>
                      </a:cubicBezTo>
                      <a:cubicBezTo>
                        <a:pt x="987" y="1179"/>
                        <a:pt x="926" y="1195"/>
                        <a:pt x="855" y="1192"/>
                      </a:cubicBezTo>
                      <a:cubicBezTo>
                        <a:pt x="817" y="1167"/>
                        <a:pt x="779" y="1155"/>
                        <a:pt x="735" y="1144"/>
                      </a:cubicBezTo>
                      <a:cubicBezTo>
                        <a:pt x="716" y="1116"/>
                        <a:pt x="703" y="1099"/>
                        <a:pt x="675" y="1080"/>
                      </a:cubicBezTo>
                      <a:cubicBezTo>
                        <a:pt x="666" y="1067"/>
                        <a:pt x="660" y="1055"/>
                        <a:pt x="655" y="1040"/>
                      </a:cubicBezTo>
                      <a:cubicBezTo>
                        <a:pt x="667" y="1016"/>
                        <a:pt x="671" y="1003"/>
                        <a:pt x="655" y="980"/>
                      </a:cubicBezTo>
                      <a:cubicBezTo>
                        <a:pt x="651" y="953"/>
                        <a:pt x="652" y="946"/>
                        <a:pt x="631" y="932"/>
                      </a:cubicBezTo>
                      <a:cubicBezTo>
                        <a:pt x="623" y="907"/>
                        <a:pt x="601" y="867"/>
                        <a:pt x="579" y="852"/>
                      </a:cubicBezTo>
                      <a:cubicBezTo>
                        <a:pt x="560" y="824"/>
                        <a:pt x="571" y="833"/>
                        <a:pt x="551" y="820"/>
                      </a:cubicBezTo>
                      <a:cubicBezTo>
                        <a:pt x="539" y="822"/>
                        <a:pt x="520" y="820"/>
                        <a:pt x="511" y="832"/>
                      </a:cubicBezTo>
                      <a:cubicBezTo>
                        <a:pt x="498" y="848"/>
                        <a:pt x="518" y="841"/>
                        <a:pt x="499" y="856"/>
                      </a:cubicBezTo>
                      <a:cubicBezTo>
                        <a:pt x="495" y="859"/>
                        <a:pt x="468" y="864"/>
                        <a:pt x="467" y="864"/>
                      </a:cubicBezTo>
                      <a:cubicBezTo>
                        <a:pt x="449" y="882"/>
                        <a:pt x="433" y="898"/>
                        <a:pt x="415" y="916"/>
                      </a:cubicBezTo>
                      <a:cubicBezTo>
                        <a:pt x="396" y="915"/>
                        <a:pt x="377" y="917"/>
                        <a:pt x="359" y="912"/>
                      </a:cubicBezTo>
                      <a:cubicBezTo>
                        <a:pt x="346" y="909"/>
                        <a:pt x="322" y="887"/>
                        <a:pt x="307" y="880"/>
                      </a:cubicBezTo>
                      <a:cubicBezTo>
                        <a:pt x="297" y="850"/>
                        <a:pt x="255" y="805"/>
                        <a:pt x="231" y="784"/>
                      </a:cubicBezTo>
                      <a:cubicBezTo>
                        <a:pt x="223" y="776"/>
                        <a:pt x="215" y="768"/>
                        <a:pt x="207" y="760"/>
                      </a:cubicBezTo>
                      <a:cubicBezTo>
                        <a:pt x="203" y="756"/>
                        <a:pt x="195" y="748"/>
                        <a:pt x="195" y="748"/>
                      </a:cubicBezTo>
                      <a:cubicBezTo>
                        <a:pt x="185" y="718"/>
                        <a:pt x="189" y="732"/>
                        <a:pt x="183" y="704"/>
                      </a:cubicBezTo>
                      <a:cubicBezTo>
                        <a:pt x="189" y="633"/>
                        <a:pt x="185" y="543"/>
                        <a:pt x="227" y="480"/>
                      </a:cubicBezTo>
                      <a:cubicBezTo>
                        <a:pt x="230" y="440"/>
                        <a:pt x="231" y="422"/>
                        <a:pt x="251" y="392"/>
                      </a:cubicBezTo>
                      <a:cubicBezTo>
                        <a:pt x="229" y="260"/>
                        <a:pt x="187" y="308"/>
                        <a:pt x="23" y="304"/>
                      </a:cubicBezTo>
                      <a:cubicBezTo>
                        <a:pt x="0" y="296"/>
                        <a:pt x="8" y="285"/>
                        <a:pt x="15" y="264"/>
                      </a:cubicBezTo>
                      <a:cubicBezTo>
                        <a:pt x="18" y="255"/>
                        <a:pt x="31" y="253"/>
                        <a:pt x="39" y="248"/>
                      </a:cubicBezTo>
                      <a:cubicBezTo>
                        <a:pt x="63" y="232"/>
                        <a:pt x="88" y="219"/>
                        <a:pt x="111" y="204"/>
                      </a:cubicBezTo>
                      <a:cubicBezTo>
                        <a:pt x="114" y="196"/>
                        <a:pt x="120" y="188"/>
                        <a:pt x="123" y="180"/>
                      </a:cubicBezTo>
                      <a:cubicBezTo>
                        <a:pt x="143" y="120"/>
                        <a:pt x="112" y="185"/>
                        <a:pt x="135" y="140"/>
                      </a:cubicBezTo>
                      <a:cubicBezTo>
                        <a:pt x="116" y="127"/>
                        <a:pt x="85" y="115"/>
                        <a:pt x="63" y="108"/>
                      </a:cubicBezTo>
                      <a:cubicBezTo>
                        <a:pt x="49" y="87"/>
                        <a:pt x="57" y="42"/>
                        <a:pt x="79" y="28"/>
                      </a:cubicBezTo>
                      <a:cubicBezTo>
                        <a:pt x="84" y="12"/>
                        <a:pt x="98" y="0"/>
                        <a:pt x="115" y="8"/>
                      </a:cubicBezTo>
                      <a:close/>
                    </a:path>
                  </a:pathLst>
                </a:custGeom>
                <a:solidFill>
                  <a:srgbClr val="A4A0AA">
                    <a:alpha val="38039"/>
                  </a:srgbClr>
                </a:solidFill>
                <a:ln w="9525">
                  <a:noFill/>
                  <a:round/>
                  <a:headEnd/>
                  <a:tailEnd/>
                </a:ln>
              </p:spPr>
              <p:txBody>
                <a:bodyPr/>
                <a:lstStyle/>
                <a:p>
                  <a:endParaRPr lang="en-GB"/>
                </a:p>
              </p:txBody>
            </p:sp>
            <p:sp>
              <p:nvSpPr>
                <p:cNvPr id="49" name="Freeform 318"/>
                <p:cNvSpPr>
                  <a:spLocks/>
                </p:cNvSpPr>
                <p:nvPr/>
              </p:nvSpPr>
              <p:spPr bwMode="auto">
                <a:xfrm>
                  <a:off x="2401" y="5218"/>
                  <a:ext cx="304" cy="124"/>
                </a:xfrm>
                <a:custGeom>
                  <a:avLst/>
                  <a:gdLst>
                    <a:gd name="T0" fmla="*/ 0 w 471"/>
                    <a:gd name="T1" fmla="*/ 18 h 192"/>
                    <a:gd name="T2" fmla="*/ 114 w 471"/>
                    <a:gd name="T3" fmla="*/ 21 h 192"/>
                    <a:gd name="T4" fmla="*/ 129 w 471"/>
                    <a:gd name="T5" fmla="*/ 49 h 192"/>
                    <a:gd name="T6" fmla="*/ 150 w 471"/>
                    <a:gd name="T7" fmla="*/ 18 h 192"/>
                    <a:gd name="T8" fmla="*/ 173 w 471"/>
                    <a:gd name="T9" fmla="*/ 8 h 192"/>
                    <a:gd name="T10" fmla="*/ 188 w 471"/>
                    <a:gd name="T11" fmla="*/ 18 h 192"/>
                    <a:gd name="T12" fmla="*/ 225 w 471"/>
                    <a:gd name="T13" fmla="*/ 10 h 192"/>
                    <a:gd name="T14" fmla="*/ 250 w 471"/>
                    <a:gd name="T15" fmla="*/ 3 h 192"/>
                    <a:gd name="T16" fmla="*/ 287 w 471"/>
                    <a:gd name="T17" fmla="*/ 3 h 192"/>
                    <a:gd name="T18" fmla="*/ 299 w 471"/>
                    <a:gd name="T19" fmla="*/ 0 h 192"/>
                    <a:gd name="T20" fmla="*/ 269 w 471"/>
                    <a:gd name="T21" fmla="*/ 8 h 192"/>
                    <a:gd name="T22" fmla="*/ 261 w 471"/>
                    <a:gd name="T23" fmla="*/ 10 h 192"/>
                    <a:gd name="T24" fmla="*/ 225 w 471"/>
                    <a:gd name="T25" fmla="*/ 36 h 192"/>
                    <a:gd name="T26" fmla="*/ 188 w 471"/>
                    <a:gd name="T27" fmla="*/ 34 h 192"/>
                    <a:gd name="T28" fmla="*/ 165 w 471"/>
                    <a:gd name="T29" fmla="*/ 26 h 192"/>
                    <a:gd name="T30" fmla="*/ 150 w 471"/>
                    <a:gd name="T31" fmla="*/ 47 h 192"/>
                    <a:gd name="T32" fmla="*/ 119 w 471"/>
                    <a:gd name="T33" fmla="*/ 57 h 192"/>
                    <a:gd name="T34" fmla="*/ 124 w 471"/>
                    <a:gd name="T35" fmla="*/ 85 h 192"/>
                    <a:gd name="T36" fmla="*/ 111 w 471"/>
                    <a:gd name="T37" fmla="*/ 101 h 192"/>
                    <a:gd name="T38" fmla="*/ 96 w 471"/>
                    <a:gd name="T39" fmla="*/ 111 h 192"/>
                    <a:gd name="T40" fmla="*/ 72 w 471"/>
                    <a:gd name="T41" fmla="*/ 124 h 192"/>
                    <a:gd name="T42" fmla="*/ 77 w 471"/>
                    <a:gd name="T43" fmla="*/ 98 h 192"/>
                    <a:gd name="T44" fmla="*/ 36 w 471"/>
                    <a:gd name="T45" fmla="*/ 28 h 192"/>
                    <a:gd name="T46" fmla="*/ 0 w 471"/>
                    <a:gd name="T47" fmla="*/ 18 h 19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71"/>
                    <a:gd name="T73" fmla="*/ 0 h 192"/>
                    <a:gd name="T74" fmla="*/ 471 w 471"/>
                    <a:gd name="T75" fmla="*/ 192 h 19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71" h="192">
                      <a:moveTo>
                        <a:pt x="0" y="28"/>
                      </a:moveTo>
                      <a:cubicBezTo>
                        <a:pt x="59" y="29"/>
                        <a:pt x="117" y="28"/>
                        <a:pt x="176" y="32"/>
                      </a:cubicBezTo>
                      <a:cubicBezTo>
                        <a:pt x="193" y="33"/>
                        <a:pt x="200" y="76"/>
                        <a:pt x="200" y="76"/>
                      </a:cubicBezTo>
                      <a:cubicBezTo>
                        <a:pt x="216" y="55"/>
                        <a:pt x="223" y="55"/>
                        <a:pt x="232" y="28"/>
                      </a:cubicBezTo>
                      <a:cubicBezTo>
                        <a:pt x="236" y="16"/>
                        <a:pt x="268" y="12"/>
                        <a:pt x="268" y="12"/>
                      </a:cubicBezTo>
                      <a:cubicBezTo>
                        <a:pt x="277" y="15"/>
                        <a:pt x="283" y="25"/>
                        <a:pt x="292" y="28"/>
                      </a:cubicBezTo>
                      <a:cubicBezTo>
                        <a:pt x="297" y="30"/>
                        <a:pt x="346" y="16"/>
                        <a:pt x="348" y="16"/>
                      </a:cubicBezTo>
                      <a:cubicBezTo>
                        <a:pt x="366" y="22"/>
                        <a:pt x="371" y="10"/>
                        <a:pt x="388" y="4"/>
                      </a:cubicBezTo>
                      <a:cubicBezTo>
                        <a:pt x="422" y="9"/>
                        <a:pt x="410" y="10"/>
                        <a:pt x="444" y="4"/>
                      </a:cubicBezTo>
                      <a:cubicBezTo>
                        <a:pt x="451" y="3"/>
                        <a:pt x="471" y="0"/>
                        <a:pt x="464" y="0"/>
                      </a:cubicBezTo>
                      <a:cubicBezTo>
                        <a:pt x="448" y="0"/>
                        <a:pt x="431" y="7"/>
                        <a:pt x="416" y="12"/>
                      </a:cubicBezTo>
                      <a:cubicBezTo>
                        <a:pt x="412" y="13"/>
                        <a:pt x="404" y="16"/>
                        <a:pt x="404" y="16"/>
                      </a:cubicBezTo>
                      <a:cubicBezTo>
                        <a:pt x="391" y="35"/>
                        <a:pt x="370" y="49"/>
                        <a:pt x="348" y="56"/>
                      </a:cubicBezTo>
                      <a:cubicBezTo>
                        <a:pt x="329" y="55"/>
                        <a:pt x="311" y="55"/>
                        <a:pt x="292" y="52"/>
                      </a:cubicBezTo>
                      <a:cubicBezTo>
                        <a:pt x="279" y="50"/>
                        <a:pt x="256" y="40"/>
                        <a:pt x="256" y="40"/>
                      </a:cubicBezTo>
                      <a:cubicBezTo>
                        <a:pt x="241" y="50"/>
                        <a:pt x="245" y="61"/>
                        <a:pt x="232" y="72"/>
                      </a:cubicBezTo>
                      <a:cubicBezTo>
                        <a:pt x="220" y="82"/>
                        <a:pt x="198" y="86"/>
                        <a:pt x="184" y="88"/>
                      </a:cubicBezTo>
                      <a:cubicBezTo>
                        <a:pt x="173" y="105"/>
                        <a:pt x="169" y="124"/>
                        <a:pt x="192" y="132"/>
                      </a:cubicBezTo>
                      <a:cubicBezTo>
                        <a:pt x="185" y="139"/>
                        <a:pt x="180" y="149"/>
                        <a:pt x="172" y="156"/>
                      </a:cubicBezTo>
                      <a:cubicBezTo>
                        <a:pt x="165" y="162"/>
                        <a:pt x="148" y="172"/>
                        <a:pt x="148" y="172"/>
                      </a:cubicBezTo>
                      <a:cubicBezTo>
                        <a:pt x="138" y="187"/>
                        <a:pt x="129" y="186"/>
                        <a:pt x="112" y="192"/>
                      </a:cubicBezTo>
                      <a:cubicBezTo>
                        <a:pt x="86" y="183"/>
                        <a:pt x="113" y="172"/>
                        <a:pt x="120" y="152"/>
                      </a:cubicBezTo>
                      <a:cubicBezTo>
                        <a:pt x="116" y="53"/>
                        <a:pt x="139" y="51"/>
                        <a:pt x="56" y="44"/>
                      </a:cubicBezTo>
                      <a:cubicBezTo>
                        <a:pt x="37" y="38"/>
                        <a:pt x="19" y="33"/>
                        <a:pt x="0" y="28"/>
                      </a:cubicBezTo>
                      <a:close/>
                    </a:path>
                  </a:pathLst>
                </a:custGeom>
                <a:solidFill>
                  <a:srgbClr val="000000">
                    <a:alpha val="27843"/>
                  </a:srgbClr>
                </a:solidFill>
                <a:ln w="9525">
                  <a:noFill/>
                  <a:round/>
                  <a:headEnd/>
                  <a:tailEnd/>
                </a:ln>
              </p:spPr>
              <p:txBody>
                <a:bodyPr/>
                <a:lstStyle/>
                <a:p>
                  <a:endParaRPr lang="en-GB"/>
                </a:p>
              </p:txBody>
            </p:sp>
            <p:sp>
              <p:nvSpPr>
                <p:cNvPr id="50" name="Freeform 319"/>
                <p:cNvSpPr>
                  <a:spLocks/>
                </p:cNvSpPr>
                <p:nvPr/>
              </p:nvSpPr>
              <p:spPr bwMode="auto">
                <a:xfrm>
                  <a:off x="2503" y="5379"/>
                  <a:ext cx="123" cy="140"/>
                </a:xfrm>
                <a:custGeom>
                  <a:avLst/>
                  <a:gdLst>
                    <a:gd name="T0" fmla="*/ 123 w 188"/>
                    <a:gd name="T1" fmla="*/ 59 h 214"/>
                    <a:gd name="T2" fmla="*/ 71 w 188"/>
                    <a:gd name="T3" fmla="*/ 88 h 214"/>
                    <a:gd name="T4" fmla="*/ 68 w 188"/>
                    <a:gd name="T5" fmla="*/ 48 h 214"/>
                    <a:gd name="T6" fmla="*/ 60 w 188"/>
                    <a:gd name="T7" fmla="*/ 7 h 214"/>
                    <a:gd name="T8" fmla="*/ 42 w 188"/>
                    <a:gd name="T9" fmla="*/ 1 h 214"/>
                    <a:gd name="T10" fmla="*/ 26 w 188"/>
                    <a:gd name="T11" fmla="*/ 4 h 214"/>
                    <a:gd name="T12" fmla="*/ 21 w 188"/>
                    <a:gd name="T13" fmla="*/ 25 h 214"/>
                    <a:gd name="T14" fmla="*/ 16 w 188"/>
                    <a:gd name="T15" fmla="*/ 59 h 214"/>
                    <a:gd name="T16" fmla="*/ 10 w 188"/>
                    <a:gd name="T17" fmla="*/ 67 h 214"/>
                    <a:gd name="T18" fmla="*/ 24 w 188"/>
                    <a:gd name="T19" fmla="*/ 77 h 214"/>
                    <a:gd name="T20" fmla="*/ 55 w 188"/>
                    <a:gd name="T21" fmla="*/ 109 h 214"/>
                    <a:gd name="T22" fmla="*/ 71 w 188"/>
                    <a:gd name="T23" fmla="*/ 106 h 214"/>
                    <a:gd name="T24" fmla="*/ 73 w 188"/>
                    <a:gd name="T25" fmla="*/ 96 h 214"/>
                    <a:gd name="T26" fmla="*/ 79 w 188"/>
                    <a:gd name="T27" fmla="*/ 103 h 214"/>
                    <a:gd name="T28" fmla="*/ 92 w 188"/>
                    <a:gd name="T29" fmla="*/ 124 h 214"/>
                    <a:gd name="T30" fmla="*/ 105 w 188"/>
                    <a:gd name="T31" fmla="*/ 122 h 214"/>
                    <a:gd name="T32" fmla="*/ 113 w 188"/>
                    <a:gd name="T33" fmla="*/ 85 h 214"/>
                    <a:gd name="T34" fmla="*/ 123 w 188"/>
                    <a:gd name="T35" fmla="*/ 59 h 2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8"/>
                    <a:gd name="T55" fmla="*/ 0 h 214"/>
                    <a:gd name="T56" fmla="*/ 188 w 188"/>
                    <a:gd name="T57" fmla="*/ 214 h 2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8" h="214">
                      <a:moveTo>
                        <a:pt x="188" y="90"/>
                      </a:moveTo>
                      <a:cubicBezTo>
                        <a:pt x="118" y="94"/>
                        <a:pt x="116" y="78"/>
                        <a:pt x="108" y="134"/>
                      </a:cubicBezTo>
                      <a:cubicBezTo>
                        <a:pt x="73" y="122"/>
                        <a:pt x="96" y="97"/>
                        <a:pt x="104" y="74"/>
                      </a:cubicBezTo>
                      <a:cubicBezTo>
                        <a:pt x="81" y="39"/>
                        <a:pt x="117" y="98"/>
                        <a:pt x="92" y="10"/>
                      </a:cubicBezTo>
                      <a:cubicBezTo>
                        <a:pt x="89" y="1"/>
                        <a:pt x="73" y="4"/>
                        <a:pt x="64" y="2"/>
                      </a:cubicBezTo>
                      <a:cubicBezTo>
                        <a:pt x="56" y="3"/>
                        <a:pt x="45" y="0"/>
                        <a:pt x="40" y="6"/>
                      </a:cubicBezTo>
                      <a:cubicBezTo>
                        <a:pt x="33" y="14"/>
                        <a:pt x="32" y="38"/>
                        <a:pt x="32" y="38"/>
                      </a:cubicBezTo>
                      <a:cubicBezTo>
                        <a:pt x="37" y="58"/>
                        <a:pt x="50" y="81"/>
                        <a:pt x="24" y="90"/>
                      </a:cubicBezTo>
                      <a:cubicBezTo>
                        <a:pt x="21" y="94"/>
                        <a:pt x="18" y="98"/>
                        <a:pt x="16" y="102"/>
                      </a:cubicBezTo>
                      <a:cubicBezTo>
                        <a:pt x="0" y="138"/>
                        <a:pt x="12" y="126"/>
                        <a:pt x="36" y="118"/>
                      </a:cubicBezTo>
                      <a:cubicBezTo>
                        <a:pt x="67" y="126"/>
                        <a:pt x="74" y="135"/>
                        <a:pt x="84" y="166"/>
                      </a:cubicBezTo>
                      <a:cubicBezTo>
                        <a:pt x="92" y="165"/>
                        <a:pt x="101" y="167"/>
                        <a:pt x="108" y="162"/>
                      </a:cubicBezTo>
                      <a:cubicBezTo>
                        <a:pt x="112" y="159"/>
                        <a:pt x="107" y="148"/>
                        <a:pt x="112" y="146"/>
                      </a:cubicBezTo>
                      <a:cubicBezTo>
                        <a:pt x="117" y="144"/>
                        <a:pt x="118" y="154"/>
                        <a:pt x="120" y="158"/>
                      </a:cubicBezTo>
                      <a:cubicBezTo>
                        <a:pt x="135" y="188"/>
                        <a:pt x="119" y="169"/>
                        <a:pt x="140" y="190"/>
                      </a:cubicBezTo>
                      <a:cubicBezTo>
                        <a:pt x="148" y="214"/>
                        <a:pt x="155" y="202"/>
                        <a:pt x="160" y="186"/>
                      </a:cubicBezTo>
                      <a:cubicBezTo>
                        <a:pt x="157" y="159"/>
                        <a:pt x="149" y="145"/>
                        <a:pt x="172" y="130"/>
                      </a:cubicBezTo>
                      <a:cubicBezTo>
                        <a:pt x="181" y="117"/>
                        <a:pt x="183" y="105"/>
                        <a:pt x="188" y="90"/>
                      </a:cubicBezTo>
                      <a:close/>
                    </a:path>
                  </a:pathLst>
                </a:custGeom>
                <a:solidFill>
                  <a:srgbClr val="000000">
                    <a:alpha val="27843"/>
                  </a:srgbClr>
                </a:solidFill>
                <a:ln w="9525">
                  <a:noFill/>
                  <a:round/>
                  <a:headEnd/>
                  <a:tailEnd/>
                </a:ln>
              </p:spPr>
              <p:txBody>
                <a:bodyPr/>
                <a:lstStyle/>
                <a:p>
                  <a:endParaRPr lang="en-GB"/>
                </a:p>
              </p:txBody>
            </p:sp>
            <p:sp>
              <p:nvSpPr>
                <p:cNvPr id="51" name="Freeform 320"/>
                <p:cNvSpPr>
                  <a:spLocks/>
                </p:cNvSpPr>
                <p:nvPr/>
              </p:nvSpPr>
              <p:spPr bwMode="auto">
                <a:xfrm>
                  <a:off x="2606" y="5327"/>
                  <a:ext cx="276" cy="119"/>
                </a:xfrm>
                <a:custGeom>
                  <a:avLst/>
                  <a:gdLst>
                    <a:gd name="T0" fmla="*/ 174 w 431"/>
                    <a:gd name="T1" fmla="*/ 3 h 184"/>
                    <a:gd name="T2" fmla="*/ 138 w 431"/>
                    <a:gd name="T3" fmla="*/ 18 h 184"/>
                    <a:gd name="T4" fmla="*/ 94 w 431"/>
                    <a:gd name="T5" fmla="*/ 47 h 184"/>
                    <a:gd name="T6" fmla="*/ 58 w 431"/>
                    <a:gd name="T7" fmla="*/ 26 h 184"/>
                    <a:gd name="T8" fmla="*/ 40 w 431"/>
                    <a:gd name="T9" fmla="*/ 28 h 184"/>
                    <a:gd name="T10" fmla="*/ 25 w 431"/>
                    <a:gd name="T11" fmla="*/ 34 h 184"/>
                    <a:gd name="T12" fmla="*/ 12 w 431"/>
                    <a:gd name="T13" fmla="*/ 31 h 184"/>
                    <a:gd name="T14" fmla="*/ 4 w 431"/>
                    <a:gd name="T15" fmla="*/ 26 h 184"/>
                    <a:gd name="T16" fmla="*/ 20 w 431"/>
                    <a:gd name="T17" fmla="*/ 75 h 184"/>
                    <a:gd name="T18" fmla="*/ 12 w 431"/>
                    <a:gd name="T19" fmla="*/ 80 h 184"/>
                    <a:gd name="T20" fmla="*/ 20 w 431"/>
                    <a:gd name="T21" fmla="*/ 83 h 184"/>
                    <a:gd name="T22" fmla="*/ 38 w 431"/>
                    <a:gd name="T23" fmla="*/ 93 h 184"/>
                    <a:gd name="T24" fmla="*/ 69 w 431"/>
                    <a:gd name="T25" fmla="*/ 72 h 184"/>
                    <a:gd name="T26" fmla="*/ 79 w 431"/>
                    <a:gd name="T27" fmla="*/ 67 h 184"/>
                    <a:gd name="T28" fmla="*/ 84 w 431"/>
                    <a:gd name="T29" fmla="*/ 85 h 184"/>
                    <a:gd name="T30" fmla="*/ 97 w 431"/>
                    <a:gd name="T31" fmla="*/ 88 h 184"/>
                    <a:gd name="T32" fmla="*/ 117 w 431"/>
                    <a:gd name="T33" fmla="*/ 116 h 184"/>
                    <a:gd name="T34" fmla="*/ 138 w 431"/>
                    <a:gd name="T35" fmla="*/ 114 h 184"/>
                    <a:gd name="T36" fmla="*/ 135 w 431"/>
                    <a:gd name="T37" fmla="*/ 96 h 184"/>
                    <a:gd name="T38" fmla="*/ 145 w 431"/>
                    <a:gd name="T39" fmla="*/ 65 h 184"/>
                    <a:gd name="T40" fmla="*/ 194 w 431"/>
                    <a:gd name="T41" fmla="*/ 85 h 184"/>
                    <a:gd name="T42" fmla="*/ 212 w 431"/>
                    <a:gd name="T43" fmla="*/ 47 h 184"/>
                    <a:gd name="T44" fmla="*/ 232 w 431"/>
                    <a:gd name="T45" fmla="*/ 78 h 184"/>
                    <a:gd name="T46" fmla="*/ 276 w 431"/>
                    <a:gd name="T47" fmla="*/ 49 h 184"/>
                    <a:gd name="T48" fmla="*/ 243 w 431"/>
                    <a:gd name="T49" fmla="*/ 3 h 184"/>
                    <a:gd name="T50" fmla="*/ 199 w 431"/>
                    <a:gd name="T51" fmla="*/ 0 h 184"/>
                    <a:gd name="T52" fmla="*/ 174 w 431"/>
                    <a:gd name="T53" fmla="*/ 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31"/>
                    <a:gd name="T82" fmla="*/ 0 h 184"/>
                    <a:gd name="T83" fmla="*/ 431 w 431"/>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31" h="184">
                      <a:moveTo>
                        <a:pt x="271" y="4"/>
                      </a:moveTo>
                      <a:cubicBezTo>
                        <a:pt x="239" y="8"/>
                        <a:pt x="228" y="1"/>
                        <a:pt x="215" y="28"/>
                      </a:cubicBezTo>
                      <a:cubicBezTo>
                        <a:pt x="207" y="75"/>
                        <a:pt x="192" y="67"/>
                        <a:pt x="147" y="72"/>
                      </a:cubicBezTo>
                      <a:cubicBezTo>
                        <a:pt x="109" y="66"/>
                        <a:pt x="118" y="58"/>
                        <a:pt x="91" y="40"/>
                      </a:cubicBezTo>
                      <a:cubicBezTo>
                        <a:pt x="82" y="41"/>
                        <a:pt x="72" y="42"/>
                        <a:pt x="63" y="44"/>
                      </a:cubicBezTo>
                      <a:cubicBezTo>
                        <a:pt x="55" y="46"/>
                        <a:pt x="39" y="52"/>
                        <a:pt x="39" y="52"/>
                      </a:cubicBezTo>
                      <a:cubicBezTo>
                        <a:pt x="32" y="51"/>
                        <a:pt x="25" y="50"/>
                        <a:pt x="19" y="48"/>
                      </a:cubicBezTo>
                      <a:cubicBezTo>
                        <a:pt x="14" y="46"/>
                        <a:pt x="8" y="35"/>
                        <a:pt x="7" y="40"/>
                      </a:cubicBezTo>
                      <a:cubicBezTo>
                        <a:pt x="0" y="63"/>
                        <a:pt x="15" y="100"/>
                        <a:pt x="31" y="116"/>
                      </a:cubicBezTo>
                      <a:cubicBezTo>
                        <a:pt x="27" y="119"/>
                        <a:pt x="19" y="119"/>
                        <a:pt x="19" y="124"/>
                      </a:cubicBezTo>
                      <a:cubicBezTo>
                        <a:pt x="19" y="128"/>
                        <a:pt x="27" y="126"/>
                        <a:pt x="31" y="128"/>
                      </a:cubicBezTo>
                      <a:cubicBezTo>
                        <a:pt x="41" y="133"/>
                        <a:pt x="49" y="139"/>
                        <a:pt x="59" y="144"/>
                      </a:cubicBezTo>
                      <a:cubicBezTo>
                        <a:pt x="94" y="141"/>
                        <a:pt x="116" y="148"/>
                        <a:pt x="107" y="112"/>
                      </a:cubicBezTo>
                      <a:cubicBezTo>
                        <a:pt x="110" y="104"/>
                        <a:pt x="110" y="91"/>
                        <a:pt x="123" y="104"/>
                      </a:cubicBezTo>
                      <a:cubicBezTo>
                        <a:pt x="130" y="111"/>
                        <a:pt x="124" y="126"/>
                        <a:pt x="131" y="132"/>
                      </a:cubicBezTo>
                      <a:cubicBezTo>
                        <a:pt x="136" y="136"/>
                        <a:pt x="144" y="135"/>
                        <a:pt x="151" y="136"/>
                      </a:cubicBezTo>
                      <a:cubicBezTo>
                        <a:pt x="156" y="169"/>
                        <a:pt x="156" y="166"/>
                        <a:pt x="183" y="180"/>
                      </a:cubicBezTo>
                      <a:cubicBezTo>
                        <a:pt x="194" y="179"/>
                        <a:pt x="208" y="184"/>
                        <a:pt x="215" y="176"/>
                      </a:cubicBezTo>
                      <a:cubicBezTo>
                        <a:pt x="221" y="169"/>
                        <a:pt x="211" y="157"/>
                        <a:pt x="211" y="148"/>
                      </a:cubicBezTo>
                      <a:cubicBezTo>
                        <a:pt x="211" y="106"/>
                        <a:pt x="205" y="114"/>
                        <a:pt x="227" y="100"/>
                      </a:cubicBezTo>
                      <a:cubicBezTo>
                        <a:pt x="270" y="107"/>
                        <a:pt x="276" y="105"/>
                        <a:pt x="303" y="132"/>
                      </a:cubicBezTo>
                      <a:cubicBezTo>
                        <a:pt x="305" y="104"/>
                        <a:pt x="294" y="60"/>
                        <a:pt x="331" y="72"/>
                      </a:cubicBezTo>
                      <a:cubicBezTo>
                        <a:pt x="340" y="90"/>
                        <a:pt x="347" y="109"/>
                        <a:pt x="363" y="120"/>
                      </a:cubicBezTo>
                      <a:cubicBezTo>
                        <a:pt x="401" y="111"/>
                        <a:pt x="406" y="101"/>
                        <a:pt x="431" y="76"/>
                      </a:cubicBezTo>
                      <a:cubicBezTo>
                        <a:pt x="425" y="19"/>
                        <a:pt x="421" y="32"/>
                        <a:pt x="379" y="4"/>
                      </a:cubicBezTo>
                      <a:cubicBezTo>
                        <a:pt x="356" y="10"/>
                        <a:pt x="334" y="8"/>
                        <a:pt x="311" y="0"/>
                      </a:cubicBezTo>
                      <a:cubicBezTo>
                        <a:pt x="298" y="1"/>
                        <a:pt x="271" y="4"/>
                        <a:pt x="271" y="4"/>
                      </a:cubicBezTo>
                      <a:close/>
                    </a:path>
                  </a:pathLst>
                </a:custGeom>
                <a:solidFill>
                  <a:srgbClr val="000000">
                    <a:alpha val="27843"/>
                  </a:srgbClr>
                </a:solidFill>
                <a:ln w="9525">
                  <a:noFill/>
                  <a:round/>
                  <a:headEnd/>
                  <a:tailEnd/>
                </a:ln>
              </p:spPr>
              <p:txBody>
                <a:bodyPr/>
                <a:lstStyle/>
                <a:p>
                  <a:endParaRPr lang="en-GB"/>
                </a:p>
              </p:txBody>
            </p:sp>
            <p:sp>
              <p:nvSpPr>
                <p:cNvPr id="52" name="Freeform 321"/>
                <p:cNvSpPr>
                  <a:spLocks/>
                </p:cNvSpPr>
                <p:nvPr/>
              </p:nvSpPr>
              <p:spPr bwMode="auto">
                <a:xfrm>
                  <a:off x="2602" y="5432"/>
                  <a:ext cx="120" cy="178"/>
                </a:xfrm>
                <a:custGeom>
                  <a:avLst/>
                  <a:gdLst>
                    <a:gd name="T0" fmla="*/ 0 w 187"/>
                    <a:gd name="T1" fmla="*/ 116 h 276"/>
                    <a:gd name="T2" fmla="*/ 13 w 187"/>
                    <a:gd name="T3" fmla="*/ 101 h 276"/>
                    <a:gd name="T4" fmla="*/ 21 w 187"/>
                    <a:gd name="T5" fmla="*/ 75 h 276"/>
                    <a:gd name="T6" fmla="*/ 41 w 187"/>
                    <a:gd name="T7" fmla="*/ 36 h 276"/>
                    <a:gd name="T8" fmla="*/ 77 w 187"/>
                    <a:gd name="T9" fmla="*/ 10 h 276"/>
                    <a:gd name="T10" fmla="*/ 92 w 187"/>
                    <a:gd name="T11" fmla="*/ 0 h 276"/>
                    <a:gd name="T12" fmla="*/ 100 w 187"/>
                    <a:gd name="T13" fmla="*/ 8 h 276"/>
                    <a:gd name="T14" fmla="*/ 105 w 187"/>
                    <a:gd name="T15" fmla="*/ 28 h 276"/>
                    <a:gd name="T16" fmla="*/ 103 w 187"/>
                    <a:gd name="T17" fmla="*/ 178 h 276"/>
                    <a:gd name="T18" fmla="*/ 80 w 187"/>
                    <a:gd name="T19" fmla="*/ 139 h 276"/>
                    <a:gd name="T20" fmla="*/ 64 w 187"/>
                    <a:gd name="T21" fmla="*/ 134 h 276"/>
                    <a:gd name="T22" fmla="*/ 49 w 187"/>
                    <a:gd name="T23" fmla="*/ 124 h 276"/>
                    <a:gd name="T24" fmla="*/ 3 w 187"/>
                    <a:gd name="T25" fmla="*/ 124 h 276"/>
                    <a:gd name="T26" fmla="*/ 0 w 187"/>
                    <a:gd name="T27" fmla="*/ 116 h 2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7"/>
                    <a:gd name="T43" fmla="*/ 0 h 276"/>
                    <a:gd name="T44" fmla="*/ 187 w 187"/>
                    <a:gd name="T45" fmla="*/ 276 h 2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7" h="276">
                      <a:moveTo>
                        <a:pt x="0" y="180"/>
                      </a:moveTo>
                      <a:cubicBezTo>
                        <a:pt x="6" y="171"/>
                        <a:pt x="15" y="165"/>
                        <a:pt x="20" y="156"/>
                      </a:cubicBezTo>
                      <a:cubicBezTo>
                        <a:pt x="24" y="148"/>
                        <a:pt x="29" y="126"/>
                        <a:pt x="32" y="116"/>
                      </a:cubicBezTo>
                      <a:cubicBezTo>
                        <a:pt x="23" y="88"/>
                        <a:pt x="42" y="70"/>
                        <a:pt x="64" y="56"/>
                      </a:cubicBezTo>
                      <a:cubicBezTo>
                        <a:pt x="76" y="38"/>
                        <a:pt x="101" y="29"/>
                        <a:pt x="120" y="16"/>
                      </a:cubicBezTo>
                      <a:cubicBezTo>
                        <a:pt x="128" y="11"/>
                        <a:pt x="144" y="0"/>
                        <a:pt x="144" y="0"/>
                      </a:cubicBezTo>
                      <a:cubicBezTo>
                        <a:pt x="148" y="4"/>
                        <a:pt x="154" y="7"/>
                        <a:pt x="156" y="12"/>
                      </a:cubicBezTo>
                      <a:cubicBezTo>
                        <a:pt x="161" y="22"/>
                        <a:pt x="164" y="44"/>
                        <a:pt x="164" y="44"/>
                      </a:cubicBezTo>
                      <a:cubicBezTo>
                        <a:pt x="164" y="45"/>
                        <a:pt x="187" y="258"/>
                        <a:pt x="160" y="276"/>
                      </a:cubicBezTo>
                      <a:cubicBezTo>
                        <a:pt x="128" y="265"/>
                        <a:pt x="150" y="233"/>
                        <a:pt x="124" y="216"/>
                      </a:cubicBezTo>
                      <a:cubicBezTo>
                        <a:pt x="117" y="211"/>
                        <a:pt x="108" y="211"/>
                        <a:pt x="100" y="208"/>
                      </a:cubicBezTo>
                      <a:cubicBezTo>
                        <a:pt x="91" y="205"/>
                        <a:pt x="76" y="192"/>
                        <a:pt x="76" y="192"/>
                      </a:cubicBezTo>
                      <a:cubicBezTo>
                        <a:pt x="50" y="196"/>
                        <a:pt x="34" y="201"/>
                        <a:pt x="4" y="192"/>
                      </a:cubicBezTo>
                      <a:cubicBezTo>
                        <a:pt x="0" y="191"/>
                        <a:pt x="0" y="180"/>
                        <a:pt x="0" y="180"/>
                      </a:cubicBezTo>
                      <a:close/>
                    </a:path>
                  </a:pathLst>
                </a:custGeom>
                <a:solidFill>
                  <a:srgbClr val="000000">
                    <a:alpha val="27843"/>
                  </a:srgbClr>
                </a:solidFill>
                <a:ln w="9525">
                  <a:noFill/>
                  <a:round/>
                  <a:headEnd/>
                  <a:tailEnd/>
                </a:ln>
              </p:spPr>
              <p:txBody>
                <a:bodyPr/>
                <a:lstStyle/>
                <a:p>
                  <a:endParaRPr lang="en-GB"/>
                </a:p>
              </p:txBody>
            </p:sp>
            <p:sp>
              <p:nvSpPr>
                <p:cNvPr id="53" name="Freeform 322"/>
                <p:cNvSpPr>
                  <a:spLocks/>
                </p:cNvSpPr>
                <p:nvPr/>
              </p:nvSpPr>
              <p:spPr bwMode="auto">
                <a:xfrm>
                  <a:off x="3184" y="5480"/>
                  <a:ext cx="92" cy="169"/>
                </a:xfrm>
                <a:custGeom>
                  <a:avLst/>
                  <a:gdLst>
                    <a:gd name="T0" fmla="*/ 53 w 142"/>
                    <a:gd name="T1" fmla="*/ 13 h 259"/>
                    <a:gd name="T2" fmla="*/ 14 w 142"/>
                    <a:gd name="T3" fmla="*/ 29 h 259"/>
                    <a:gd name="T4" fmla="*/ 19 w 142"/>
                    <a:gd name="T5" fmla="*/ 99 h 259"/>
                    <a:gd name="T6" fmla="*/ 45 w 142"/>
                    <a:gd name="T7" fmla="*/ 123 h 259"/>
                    <a:gd name="T8" fmla="*/ 22 w 142"/>
                    <a:gd name="T9" fmla="*/ 141 h 259"/>
                    <a:gd name="T10" fmla="*/ 30 w 142"/>
                    <a:gd name="T11" fmla="*/ 159 h 259"/>
                    <a:gd name="T12" fmla="*/ 43 w 142"/>
                    <a:gd name="T13" fmla="*/ 162 h 259"/>
                    <a:gd name="T14" fmla="*/ 58 w 142"/>
                    <a:gd name="T15" fmla="*/ 167 h 259"/>
                    <a:gd name="T16" fmla="*/ 79 w 142"/>
                    <a:gd name="T17" fmla="*/ 164 h 259"/>
                    <a:gd name="T18" fmla="*/ 76 w 142"/>
                    <a:gd name="T19" fmla="*/ 151 h 259"/>
                    <a:gd name="T20" fmla="*/ 43 w 142"/>
                    <a:gd name="T21" fmla="*/ 149 h 259"/>
                    <a:gd name="T22" fmla="*/ 56 w 142"/>
                    <a:gd name="T23" fmla="*/ 123 h 259"/>
                    <a:gd name="T24" fmla="*/ 58 w 142"/>
                    <a:gd name="T25" fmla="*/ 102 h 259"/>
                    <a:gd name="T26" fmla="*/ 76 w 142"/>
                    <a:gd name="T27" fmla="*/ 99 h 259"/>
                    <a:gd name="T28" fmla="*/ 79 w 142"/>
                    <a:gd name="T29" fmla="*/ 89 h 259"/>
                    <a:gd name="T30" fmla="*/ 87 w 142"/>
                    <a:gd name="T31" fmla="*/ 55 h 259"/>
                    <a:gd name="T32" fmla="*/ 92 w 142"/>
                    <a:gd name="T33" fmla="*/ 39 h 259"/>
                    <a:gd name="T34" fmla="*/ 71 w 142"/>
                    <a:gd name="T35" fmla="*/ 0 h 259"/>
                    <a:gd name="T36" fmla="*/ 48 w 142"/>
                    <a:gd name="T37" fmla="*/ 3 h 259"/>
                    <a:gd name="T38" fmla="*/ 48 w 142"/>
                    <a:gd name="T39" fmla="*/ 18 h 259"/>
                    <a:gd name="T40" fmla="*/ 53 w 142"/>
                    <a:gd name="T41" fmla="*/ 13 h 2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2"/>
                    <a:gd name="T64" fmla="*/ 0 h 259"/>
                    <a:gd name="T65" fmla="*/ 142 w 142"/>
                    <a:gd name="T66" fmla="*/ 259 h 2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2" h="259">
                      <a:moveTo>
                        <a:pt x="82" y="20"/>
                      </a:moveTo>
                      <a:cubicBezTo>
                        <a:pt x="56" y="37"/>
                        <a:pt x="53" y="39"/>
                        <a:pt x="22" y="44"/>
                      </a:cubicBezTo>
                      <a:cubicBezTo>
                        <a:pt x="0" y="77"/>
                        <a:pt x="9" y="121"/>
                        <a:pt x="30" y="152"/>
                      </a:cubicBezTo>
                      <a:cubicBezTo>
                        <a:pt x="39" y="188"/>
                        <a:pt x="36" y="177"/>
                        <a:pt x="70" y="188"/>
                      </a:cubicBezTo>
                      <a:cubicBezTo>
                        <a:pt x="59" y="199"/>
                        <a:pt x="34" y="216"/>
                        <a:pt x="34" y="216"/>
                      </a:cubicBezTo>
                      <a:cubicBezTo>
                        <a:pt x="29" y="232"/>
                        <a:pt x="19" y="253"/>
                        <a:pt x="46" y="244"/>
                      </a:cubicBezTo>
                      <a:cubicBezTo>
                        <a:pt x="53" y="245"/>
                        <a:pt x="59" y="246"/>
                        <a:pt x="66" y="248"/>
                      </a:cubicBezTo>
                      <a:cubicBezTo>
                        <a:pt x="74" y="250"/>
                        <a:pt x="90" y="256"/>
                        <a:pt x="90" y="256"/>
                      </a:cubicBezTo>
                      <a:cubicBezTo>
                        <a:pt x="101" y="255"/>
                        <a:pt x="114" y="259"/>
                        <a:pt x="122" y="252"/>
                      </a:cubicBezTo>
                      <a:cubicBezTo>
                        <a:pt x="127" y="248"/>
                        <a:pt x="124" y="235"/>
                        <a:pt x="118" y="232"/>
                      </a:cubicBezTo>
                      <a:cubicBezTo>
                        <a:pt x="102" y="225"/>
                        <a:pt x="83" y="229"/>
                        <a:pt x="66" y="228"/>
                      </a:cubicBezTo>
                      <a:cubicBezTo>
                        <a:pt x="37" y="218"/>
                        <a:pt x="74" y="200"/>
                        <a:pt x="86" y="188"/>
                      </a:cubicBezTo>
                      <a:cubicBezTo>
                        <a:pt x="87" y="177"/>
                        <a:pt x="83" y="164"/>
                        <a:pt x="90" y="156"/>
                      </a:cubicBezTo>
                      <a:cubicBezTo>
                        <a:pt x="96" y="149"/>
                        <a:pt x="110" y="157"/>
                        <a:pt x="118" y="152"/>
                      </a:cubicBezTo>
                      <a:cubicBezTo>
                        <a:pt x="123" y="149"/>
                        <a:pt x="120" y="141"/>
                        <a:pt x="122" y="136"/>
                      </a:cubicBezTo>
                      <a:cubicBezTo>
                        <a:pt x="127" y="119"/>
                        <a:pt x="129" y="101"/>
                        <a:pt x="134" y="84"/>
                      </a:cubicBezTo>
                      <a:cubicBezTo>
                        <a:pt x="136" y="76"/>
                        <a:pt x="142" y="60"/>
                        <a:pt x="142" y="60"/>
                      </a:cubicBezTo>
                      <a:cubicBezTo>
                        <a:pt x="138" y="31"/>
                        <a:pt x="140" y="10"/>
                        <a:pt x="110" y="0"/>
                      </a:cubicBezTo>
                      <a:cubicBezTo>
                        <a:pt x="98" y="1"/>
                        <a:pt x="85" y="0"/>
                        <a:pt x="74" y="4"/>
                      </a:cubicBezTo>
                      <a:cubicBezTo>
                        <a:pt x="69" y="6"/>
                        <a:pt x="68" y="26"/>
                        <a:pt x="74" y="28"/>
                      </a:cubicBezTo>
                      <a:cubicBezTo>
                        <a:pt x="78" y="29"/>
                        <a:pt x="79" y="23"/>
                        <a:pt x="82" y="20"/>
                      </a:cubicBezTo>
                      <a:close/>
                    </a:path>
                  </a:pathLst>
                </a:custGeom>
                <a:solidFill>
                  <a:srgbClr val="000000">
                    <a:alpha val="27843"/>
                  </a:srgbClr>
                </a:solidFill>
                <a:ln w="9525">
                  <a:noFill/>
                  <a:round/>
                  <a:headEnd/>
                  <a:tailEnd/>
                </a:ln>
              </p:spPr>
              <p:txBody>
                <a:bodyPr/>
                <a:lstStyle/>
                <a:p>
                  <a:endParaRPr lang="en-GB"/>
                </a:p>
              </p:txBody>
            </p:sp>
            <p:sp>
              <p:nvSpPr>
                <p:cNvPr id="54" name="Freeform 323"/>
                <p:cNvSpPr>
                  <a:spLocks/>
                </p:cNvSpPr>
                <p:nvPr/>
              </p:nvSpPr>
              <p:spPr bwMode="auto">
                <a:xfrm>
                  <a:off x="2788" y="5545"/>
                  <a:ext cx="303" cy="301"/>
                </a:xfrm>
                <a:custGeom>
                  <a:avLst/>
                  <a:gdLst>
                    <a:gd name="T0" fmla="*/ 224 w 470"/>
                    <a:gd name="T1" fmla="*/ 13 h 461"/>
                    <a:gd name="T2" fmla="*/ 200 w 470"/>
                    <a:gd name="T3" fmla="*/ 29 h 461"/>
                    <a:gd name="T4" fmla="*/ 180 w 470"/>
                    <a:gd name="T5" fmla="*/ 55 h 461"/>
                    <a:gd name="T6" fmla="*/ 141 w 470"/>
                    <a:gd name="T7" fmla="*/ 26 h 461"/>
                    <a:gd name="T8" fmla="*/ 115 w 470"/>
                    <a:gd name="T9" fmla="*/ 29 h 461"/>
                    <a:gd name="T10" fmla="*/ 100 w 470"/>
                    <a:gd name="T11" fmla="*/ 13 h 461"/>
                    <a:gd name="T12" fmla="*/ 92 w 470"/>
                    <a:gd name="T13" fmla="*/ 5 h 461"/>
                    <a:gd name="T14" fmla="*/ 118 w 470"/>
                    <a:gd name="T15" fmla="*/ 57 h 461"/>
                    <a:gd name="T16" fmla="*/ 90 w 470"/>
                    <a:gd name="T17" fmla="*/ 86 h 461"/>
                    <a:gd name="T18" fmla="*/ 82 w 470"/>
                    <a:gd name="T19" fmla="*/ 89 h 461"/>
                    <a:gd name="T20" fmla="*/ 74 w 470"/>
                    <a:gd name="T21" fmla="*/ 94 h 461"/>
                    <a:gd name="T22" fmla="*/ 108 w 470"/>
                    <a:gd name="T23" fmla="*/ 81 h 461"/>
                    <a:gd name="T24" fmla="*/ 157 w 470"/>
                    <a:gd name="T25" fmla="*/ 102 h 461"/>
                    <a:gd name="T26" fmla="*/ 167 w 470"/>
                    <a:gd name="T27" fmla="*/ 115 h 461"/>
                    <a:gd name="T28" fmla="*/ 175 w 470"/>
                    <a:gd name="T29" fmla="*/ 125 h 461"/>
                    <a:gd name="T30" fmla="*/ 185 w 470"/>
                    <a:gd name="T31" fmla="*/ 141 h 461"/>
                    <a:gd name="T32" fmla="*/ 185 w 470"/>
                    <a:gd name="T33" fmla="*/ 165 h 461"/>
                    <a:gd name="T34" fmla="*/ 188 w 470"/>
                    <a:gd name="T35" fmla="*/ 172 h 461"/>
                    <a:gd name="T36" fmla="*/ 180 w 470"/>
                    <a:gd name="T37" fmla="*/ 175 h 461"/>
                    <a:gd name="T38" fmla="*/ 152 w 470"/>
                    <a:gd name="T39" fmla="*/ 193 h 461"/>
                    <a:gd name="T40" fmla="*/ 133 w 470"/>
                    <a:gd name="T41" fmla="*/ 185 h 461"/>
                    <a:gd name="T42" fmla="*/ 108 w 470"/>
                    <a:gd name="T43" fmla="*/ 193 h 461"/>
                    <a:gd name="T44" fmla="*/ 48 w 470"/>
                    <a:gd name="T45" fmla="*/ 151 h 461"/>
                    <a:gd name="T46" fmla="*/ 35 w 470"/>
                    <a:gd name="T47" fmla="*/ 159 h 461"/>
                    <a:gd name="T48" fmla="*/ 17 w 470"/>
                    <a:gd name="T49" fmla="*/ 120 h 461"/>
                    <a:gd name="T50" fmla="*/ 5 w 470"/>
                    <a:gd name="T51" fmla="*/ 167 h 461"/>
                    <a:gd name="T52" fmla="*/ 20 w 470"/>
                    <a:gd name="T53" fmla="*/ 183 h 461"/>
                    <a:gd name="T54" fmla="*/ 35 w 470"/>
                    <a:gd name="T55" fmla="*/ 180 h 461"/>
                    <a:gd name="T56" fmla="*/ 72 w 470"/>
                    <a:gd name="T57" fmla="*/ 212 h 461"/>
                    <a:gd name="T58" fmla="*/ 84 w 470"/>
                    <a:gd name="T59" fmla="*/ 191 h 461"/>
                    <a:gd name="T60" fmla="*/ 103 w 470"/>
                    <a:gd name="T61" fmla="*/ 201 h 461"/>
                    <a:gd name="T62" fmla="*/ 136 w 470"/>
                    <a:gd name="T63" fmla="*/ 227 h 461"/>
                    <a:gd name="T64" fmla="*/ 157 w 470"/>
                    <a:gd name="T65" fmla="*/ 201 h 461"/>
                    <a:gd name="T66" fmla="*/ 182 w 470"/>
                    <a:gd name="T67" fmla="*/ 209 h 461"/>
                    <a:gd name="T68" fmla="*/ 193 w 470"/>
                    <a:gd name="T69" fmla="*/ 235 h 461"/>
                    <a:gd name="T70" fmla="*/ 170 w 470"/>
                    <a:gd name="T71" fmla="*/ 238 h 461"/>
                    <a:gd name="T72" fmla="*/ 133 w 470"/>
                    <a:gd name="T73" fmla="*/ 230 h 461"/>
                    <a:gd name="T74" fmla="*/ 105 w 470"/>
                    <a:gd name="T75" fmla="*/ 243 h 461"/>
                    <a:gd name="T76" fmla="*/ 87 w 470"/>
                    <a:gd name="T77" fmla="*/ 277 h 461"/>
                    <a:gd name="T78" fmla="*/ 118 w 470"/>
                    <a:gd name="T79" fmla="*/ 285 h 461"/>
                    <a:gd name="T80" fmla="*/ 146 w 470"/>
                    <a:gd name="T81" fmla="*/ 253 h 461"/>
                    <a:gd name="T82" fmla="*/ 177 w 470"/>
                    <a:gd name="T83" fmla="*/ 269 h 461"/>
                    <a:gd name="T84" fmla="*/ 188 w 470"/>
                    <a:gd name="T85" fmla="*/ 243 h 461"/>
                    <a:gd name="T86" fmla="*/ 211 w 470"/>
                    <a:gd name="T87" fmla="*/ 238 h 461"/>
                    <a:gd name="T88" fmla="*/ 198 w 470"/>
                    <a:gd name="T89" fmla="*/ 185 h 461"/>
                    <a:gd name="T90" fmla="*/ 224 w 470"/>
                    <a:gd name="T91" fmla="*/ 175 h 461"/>
                    <a:gd name="T92" fmla="*/ 234 w 470"/>
                    <a:gd name="T93" fmla="*/ 201 h 461"/>
                    <a:gd name="T94" fmla="*/ 249 w 470"/>
                    <a:gd name="T95" fmla="*/ 219 h 461"/>
                    <a:gd name="T96" fmla="*/ 283 w 470"/>
                    <a:gd name="T97" fmla="*/ 225 h 461"/>
                    <a:gd name="T98" fmla="*/ 288 w 470"/>
                    <a:gd name="T99" fmla="*/ 198 h 461"/>
                    <a:gd name="T100" fmla="*/ 249 w 470"/>
                    <a:gd name="T101" fmla="*/ 183 h 461"/>
                    <a:gd name="T102" fmla="*/ 234 w 470"/>
                    <a:gd name="T103" fmla="*/ 159 h 461"/>
                    <a:gd name="T104" fmla="*/ 211 w 470"/>
                    <a:gd name="T105" fmla="*/ 133 h 461"/>
                    <a:gd name="T106" fmla="*/ 195 w 470"/>
                    <a:gd name="T107" fmla="*/ 136 h 461"/>
                    <a:gd name="T108" fmla="*/ 177 w 470"/>
                    <a:gd name="T109" fmla="*/ 94 h 461"/>
                    <a:gd name="T110" fmla="*/ 182 w 470"/>
                    <a:gd name="T111" fmla="*/ 81 h 461"/>
                    <a:gd name="T112" fmla="*/ 198 w 470"/>
                    <a:gd name="T113" fmla="*/ 55 h 461"/>
                    <a:gd name="T114" fmla="*/ 224 w 470"/>
                    <a:gd name="T115" fmla="*/ 24 h 461"/>
                    <a:gd name="T116" fmla="*/ 234 w 470"/>
                    <a:gd name="T117" fmla="*/ 0 h 461"/>
                    <a:gd name="T118" fmla="*/ 224 w 470"/>
                    <a:gd name="T119" fmla="*/ 13 h 4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70"/>
                    <a:gd name="T181" fmla="*/ 0 h 461"/>
                    <a:gd name="T182" fmla="*/ 470 w 470"/>
                    <a:gd name="T183" fmla="*/ 461 h 46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70" h="461">
                      <a:moveTo>
                        <a:pt x="347" y="20"/>
                      </a:moveTo>
                      <a:cubicBezTo>
                        <a:pt x="335" y="32"/>
                        <a:pt x="327" y="39"/>
                        <a:pt x="311" y="44"/>
                      </a:cubicBezTo>
                      <a:cubicBezTo>
                        <a:pt x="305" y="63"/>
                        <a:pt x="298" y="78"/>
                        <a:pt x="279" y="84"/>
                      </a:cubicBezTo>
                      <a:cubicBezTo>
                        <a:pt x="254" y="76"/>
                        <a:pt x="243" y="48"/>
                        <a:pt x="219" y="40"/>
                      </a:cubicBezTo>
                      <a:cubicBezTo>
                        <a:pt x="203" y="44"/>
                        <a:pt x="195" y="49"/>
                        <a:pt x="179" y="44"/>
                      </a:cubicBezTo>
                      <a:cubicBezTo>
                        <a:pt x="171" y="36"/>
                        <a:pt x="163" y="28"/>
                        <a:pt x="155" y="20"/>
                      </a:cubicBezTo>
                      <a:cubicBezTo>
                        <a:pt x="151" y="16"/>
                        <a:pt x="143" y="8"/>
                        <a:pt x="143" y="8"/>
                      </a:cubicBezTo>
                      <a:cubicBezTo>
                        <a:pt x="148" y="44"/>
                        <a:pt x="164" y="59"/>
                        <a:pt x="183" y="88"/>
                      </a:cubicBezTo>
                      <a:cubicBezTo>
                        <a:pt x="177" y="105"/>
                        <a:pt x="154" y="122"/>
                        <a:pt x="139" y="132"/>
                      </a:cubicBezTo>
                      <a:cubicBezTo>
                        <a:pt x="135" y="134"/>
                        <a:pt x="131" y="134"/>
                        <a:pt x="127" y="136"/>
                      </a:cubicBezTo>
                      <a:cubicBezTo>
                        <a:pt x="123" y="138"/>
                        <a:pt x="110" y="144"/>
                        <a:pt x="115" y="144"/>
                      </a:cubicBezTo>
                      <a:cubicBezTo>
                        <a:pt x="132" y="144"/>
                        <a:pt x="151" y="128"/>
                        <a:pt x="167" y="124"/>
                      </a:cubicBezTo>
                      <a:cubicBezTo>
                        <a:pt x="200" y="129"/>
                        <a:pt x="217" y="137"/>
                        <a:pt x="243" y="156"/>
                      </a:cubicBezTo>
                      <a:cubicBezTo>
                        <a:pt x="266" y="148"/>
                        <a:pt x="249" y="150"/>
                        <a:pt x="259" y="176"/>
                      </a:cubicBezTo>
                      <a:cubicBezTo>
                        <a:pt x="261" y="182"/>
                        <a:pt x="267" y="187"/>
                        <a:pt x="271" y="192"/>
                      </a:cubicBezTo>
                      <a:cubicBezTo>
                        <a:pt x="277" y="200"/>
                        <a:pt x="287" y="216"/>
                        <a:pt x="287" y="216"/>
                      </a:cubicBezTo>
                      <a:cubicBezTo>
                        <a:pt x="281" y="239"/>
                        <a:pt x="266" y="238"/>
                        <a:pt x="287" y="252"/>
                      </a:cubicBezTo>
                      <a:cubicBezTo>
                        <a:pt x="288" y="256"/>
                        <a:pt x="293" y="260"/>
                        <a:pt x="291" y="264"/>
                      </a:cubicBezTo>
                      <a:cubicBezTo>
                        <a:pt x="289" y="268"/>
                        <a:pt x="283" y="266"/>
                        <a:pt x="279" y="268"/>
                      </a:cubicBezTo>
                      <a:cubicBezTo>
                        <a:pt x="264" y="276"/>
                        <a:pt x="249" y="286"/>
                        <a:pt x="235" y="296"/>
                      </a:cubicBezTo>
                      <a:cubicBezTo>
                        <a:pt x="225" y="294"/>
                        <a:pt x="217" y="285"/>
                        <a:pt x="207" y="284"/>
                      </a:cubicBezTo>
                      <a:cubicBezTo>
                        <a:pt x="193" y="282"/>
                        <a:pt x="167" y="296"/>
                        <a:pt x="167" y="296"/>
                      </a:cubicBezTo>
                      <a:cubicBezTo>
                        <a:pt x="132" y="281"/>
                        <a:pt x="107" y="253"/>
                        <a:pt x="75" y="232"/>
                      </a:cubicBezTo>
                      <a:cubicBezTo>
                        <a:pt x="61" y="212"/>
                        <a:pt x="65" y="229"/>
                        <a:pt x="55" y="244"/>
                      </a:cubicBezTo>
                      <a:cubicBezTo>
                        <a:pt x="53" y="216"/>
                        <a:pt x="64" y="172"/>
                        <a:pt x="27" y="184"/>
                      </a:cubicBezTo>
                      <a:cubicBezTo>
                        <a:pt x="12" y="214"/>
                        <a:pt x="40" y="245"/>
                        <a:pt x="7" y="256"/>
                      </a:cubicBezTo>
                      <a:cubicBezTo>
                        <a:pt x="0" y="276"/>
                        <a:pt x="14" y="274"/>
                        <a:pt x="31" y="280"/>
                      </a:cubicBezTo>
                      <a:cubicBezTo>
                        <a:pt x="39" y="279"/>
                        <a:pt x="47" y="275"/>
                        <a:pt x="55" y="276"/>
                      </a:cubicBezTo>
                      <a:cubicBezTo>
                        <a:pt x="84" y="279"/>
                        <a:pt x="86" y="316"/>
                        <a:pt x="111" y="324"/>
                      </a:cubicBezTo>
                      <a:cubicBezTo>
                        <a:pt x="116" y="308"/>
                        <a:pt x="113" y="298"/>
                        <a:pt x="131" y="292"/>
                      </a:cubicBezTo>
                      <a:cubicBezTo>
                        <a:pt x="140" y="298"/>
                        <a:pt x="150" y="302"/>
                        <a:pt x="159" y="308"/>
                      </a:cubicBezTo>
                      <a:cubicBezTo>
                        <a:pt x="183" y="326"/>
                        <a:pt x="180" y="338"/>
                        <a:pt x="211" y="348"/>
                      </a:cubicBezTo>
                      <a:cubicBezTo>
                        <a:pt x="216" y="312"/>
                        <a:pt x="207" y="302"/>
                        <a:pt x="243" y="308"/>
                      </a:cubicBezTo>
                      <a:cubicBezTo>
                        <a:pt x="259" y="316"/>
                        <a:pt x="266" y="326"/>
                        <a:pt x="283" y="320"/>
                      </a:cubicBezTo>
                      <a:cubicBezTo>
                        <a:pt x="287" y="324"/>
                        <a:pt x="317" y="353"/>
                        <a:pt x="299" y="360"/>
                      </a:cubicBezTo>
                      <a:cubicBezTo>
                        <a:pt x="288" y="364"/>
                        <a:pt x="275" y="363"/>
                        <a:pt x="263" y="364"/>
                      </a:cubicBezTo>
                      <a:cubicBezTo>
                        <a:pt x="241" y="371"/>
                        <a:pt x="228" y="357"/>
                        <a:pt x="207" y="352"/>
                      </a:cubicBezTo>
                      <a:cubicBezTo>
                        <a:pt x="200" y="373"/>
                        <a:pt x="185" y="369"/>
                        <a:pt x="163" y="372"/>
                      </a:cubicBezTo>
                      <a:cubicBezTo>
                        <a:pt x="143" y="385"/>
                        <a:pt x="142" y="403"/>
                        <a:pt x="135" y="424"/>
                      </a:cubicBezTo>
                      <a:cubicBezTo>
                        <a:pt x="142" y="461"/>
                        <a:pt x="152" y="446"/>
                        <a:pt x="183" y="436"/>
                      </a:cubicBezTo>
                      <a:cubicBezTo>
                        <a:pt x="192" y="398"/>
                        <a:pt x="198" y="407"/>
                        <a:pt x="227" y="388"/>
                      </a:cubicBezTo>
                      <a:cubicBezTo>
                        <a:pt x="245" y="394"/>
                        <a:pt x="257" y="406"/>
                        <a:pt x="275" y="412"/>
                      </a:cubicBezTo>
                      <a:cubicBezTo>
                        <a:pt x="282" y="401"/>
                        <a:pt x="283" y="380"/>
                        <a:pt x="291" y="372"/>
                      </a:cubicBezTo>
                      <a:cubicBezTo>
                        <a:pt x="300" y="363"/>
                        <a:pt x="315" y="366"/>
                        <a:pt x="327" y="364"/>
                      </a:cubicBezTo>
                      <a:cubicBezTo>
                        <a:pt x="362" y="341"/>
                        <a:pt x="337" y="294"/>
                        <a:pt x="307" y="284"/>
                      </a:cubicBezTo>
                      <a:cubicBezTo>
                        <a:pt x="298" y="256"/>
                        <a:pt x="330" y="266"/>
                        <a:pt x="347" y="268"/>
                      </a:cubicBezTo>
                      <a:cubicBezTo>
                        <a:pt x="352" y="282"/>
                        <a:pt x="357" y="294"/>
                        <a:pt x="363" y="308"/>
                      </a:cubicBezTo>
                      <a:cubicBezTo>
                        <a:pt x="376" y="338"/>
                        <a:pt x="360" y="329"/>
                        <a:pt x="387" y="336"/>
                      </a:cubicBezTo>
                      <a:cubicBezTo>
                        <a:pt x="405" y="330"/>
                        <a:pt x="421" y="340"/>
                        <a:pt x="439" y="344"/>
                      </a:cubicBezTo>
                      <a:cubicBezTo>
                        <a:pt x="461" y="339"/>
                        <a:pt x="470" y="342"/>
                        <a:pt x="447" y="304"/>
                      </a:cubicBezTo>
                      <a:cubicBezTo>
                        <a:pt x="436" y="286"/>
                        <a:pt x="404" y="283"/>
                        <a:pt x="387" y="280"/>
                      </a:cubicBezTo>
                      <a:cubicBezTo>
                        <a:pt x="375" y="268"/>
                        <a:pt x="368" y="260"/>
                        <a:pt x="363" y="244"/>
                      </a:cubicBezTo>
                      <a:cubicBezTo>
                        <a:pt x="358" y="205"/>
                        <a:pt x="361" y="211"/>
                        <a:pt x="327" y="204"/>
                      </a:cubicBezTo>
                      <a:cubicBezTo>
                        <a:pt x="303" y="210"/>
                        <a:pt x="295" y="233"/>
                        <a:pt x="303" y="208"/>
                      </a:cubicBezTo>
                      <a:cubicBezTo>
                        <a:pt x="300" y="182"/>
                        <a:pt x="303" y="153"/>
                        <a:pt x="275" y="144"/>
                      </a:cubicBezTo>
                      <a:cubicBezTo>
                        <a:pt x="266" y="117"/>
                        <a:pt x="272" y="147"/>
                        <a:pt x="283" y="124"/>
                      </a:cubicBezTo>
                      <a:cubicBezTo>
                        <a:pt x="294" y="102"/>
                        <a:pt x="281" y="93"/>
                        <a:pt x="307" y="84"/>
                      </a:cubicBezTo>
                      <a:cubicBezTo>
                        <a:pt x="312" y="34"/>
                        <a:pt x="308" y="46"/>
                        <a:pt x="347" y="36"/>
                      </a:cubicBezTo>
                      <a:cubicBezTo>
                        <a:pt x="364" y="24"/>
                        <a:pt x="368" y="21"/>
                        <a:pt x="363" y="0"/>
                      </a:cubicBezTo>
                      <a:cubicBezTo>
                        <a:pt x="347" y="4"/>
                        <a:pt x="322" y="3"/>
                        <a:pt x="347" y="20"/>
                      </a:cubicBezTo>
                      <a:close/>
                    </a:path>
                  </a:pathLst>
                </a:custGeom>
                <a:solidFill>
                  <a:srgbClr val="000000">
                    <a:alpha val="27843"/>
                  </a:srgbClr>
                </a:solidFill>
                <a:ln w="9525">
                  <a:noFill/>
                  <a:round/>
                  <a:headEnd/>
                  <a:tailEnd/>
                </a:ln>
              </p:spPr>
              <p:txBody>
                <a:bodyPr/>
                <a:lstStyle/>
                <a:p>
                  <a:endParaRPr lang="en-GB"/>
                </a:p>
              </p:txBody>
            </p:sp>
            <p:sp>
              <p:nvSpPr>
                <p:cNvPr id="55" name="Freeform 324"/>
                <p:cNvSpPr>
                  <a:spLocks/>
                </p:cNvSpPr>
                <p:nvPr/>
              </p:nvSpPr>
              <p:spPr bwMode="auto">
                <a:xfrm>
                  <a:off x="2700" y="5384"/>
                  <a:ext cx="179" cy="177"/>
                </a:xfrm>
                <a:custGeom>
                  <a:avLst/>
                  <a:gdLst>
                    <a:gd name="T0" fmla="*/ 108 w 277"/>
                    <a:gd name="T1" fmla="*/ 36 h 272"/>
                    <a:gd name="T2" fmla="*/ 144 w 277"/>
                    <a:gd name="T3" fmla="*/ 96 h 272"/>
                    <a:gd name="T4" fmla="*/ 175 w 277"/>
                    <a:gd name="T5" fmla="*/ 117 h 272"/>
                    <a:gd name="T6" fmla="*/ 167 w 277"/>
                    <a:gd name="T7" fmla="*/ 138 h 272"/>
                    <a:gd name="T8" fmla="*/ 165 w 277"/>
                    <a:gd name="T9" fmla="*/ 146 h 272"/>
                    <a:gd name="T10" fmla="*/ 149 w 277"/>
                    <a:gd name="T11" fmla="*/ 151 h 272"/>
                    <a:gd name="T12" fmla="*/ 126 w 277"/>
                    <a:gd name="T13" fmla="*/ 177 h 272"/>
                    <a:gd name="T14" fmla="*/ 129 w 277"/>
                    <a:gd name="T15" fmla="*/ 154 h 272"/>
                    <a:gd name="T16" fmla="*/ 116 w 277"/>
                    <a:gd name="T17" fmla="*/ 117 h 272"/>
                    <a:gd name="T18" fmla="*/ 103 w 277"/>
                    <a:gd name="T19" fmla="*/ 83 h 272"/>
                    <a:gd name="T20" fmla="*/ 98 w 277"/>
                    <a:gd name="T21" fmla="*/ 68 h 272"/>
                    <a:gd name="T22" fmla="*/ 79 w 277"/>
                    <a:gd name="T23" fmla="*/ 86 h 272"/>
                    <a:gd name="T24" fmla="*/ 82 w 277"/>
                    <a:gd name="T25" fmla="*/ 96 h 272"/>
                    <a:gd name="T26" fmla="*/ 98 w 277"/>
                    <a:gd name="T27" fmla="*/ 102 h 272"/>
                    <a:gd name="T28" fmla="*/ 77 w 277"/>
                    <a:gd name="T29" fmla="*/ 115 h 272"/>
                    <a:gd name="T30" fmla="*/ 59 w 277"/>
                    <a:gd name="T31" fmla="*/ 91 h 272"/>
                    <a:gd name="T32" fmla="*/ 41 w 277"/>
                    <a:gd name="T33" fmla="*/ 112 h 272"/>
                    <a:gd name="T34" fmla="*/ 20 w 277"/>
                    <a:gd name="T35" fmla="*/ 117 h 272"/>
                    <a:gd name="T36" fmla="*/ 33 w 277"/>
                    <a:gd name="T37" fmla="*/ 78 h 272"/>
                    <a:gd name="T38" fmla="*/ 17 w 277"/>
                    <a:gd name="T39" fmla="*/ 44 h 272"/>
                    <a:gd name="T40" fmla="*/ 38 w 277"/>
                    <a:gd name="T41" fmla="*/ 26 h 272"/>
                    <a:gd name="T42" fmla="*/ 69 w 277"/>
                    <a:gd name="T43" fmla="*/ 16 h 272"/>
                    <a:gd name="T44" fmla="*/ 85 w 277"/>
                    <a:gd name="T45" fmla="*/ 10 h 272"/>
                    <a:gd name="T46" fmla="*/ 100 w 277"/>
                    <a:gd name="T47" fmla="*/ 0 h 272"/>
                    <a:gd name="T48" fmla="*/ 103 w 277"/>
                    <a:gd name="T49" fmla="*/ 26 h 272"/>
                    <a:gd name="T50" fmla="*/ 113 w 277"/>
                    <a:gd name="T51" fmla="*/ 23 h 272"/>
                    <a:gd name="T52" fmla="*/ 116 w 277"/>
                    <a:gd name="T53" fmla="*/ 31 h 272"/>
                    <a:gd name="T54" fmla="*/ 108 w 277"/>
                    <a:gd name="T55" fmla="*/ 36 h 2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7"/>
                    <a:gd name="T85" fmla="*/ 0 h 272"/>
                    <a:gd name="T86" fmla="*/ 277 w 277"/>
                    <a:gd name="T87" fmla="*/ 272 h 2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7" h="272">
                      <a:moveTo>
                        <a:pt x="167" y="56"/>
                      </a:moveTo>
                      <a:cubicBezTo>
                        <a:pt x="186" y="85"/>
                        <a:pt x="193" y="128"/>
                        <a:pt x="223" y="148"/>
                      </a:cubicBezTo>
                      <a:cubicBezTo>
                        <a:pt x="235" y="166"/>
                        <a:pt x="251" y="173"/>
                        <a:pt x="271" y="180"/>
                      </a:cubicBezTo>
                      <a:cubicBezTo>
                        <a:pt x="277" y="198"/>
                        <a:pt x="274" y="202"/>
                        <a:pt x="259" y="212"/>
                      </a:cubicBezTo>
                      <a:cubicBezTo>
                        <a:pt x="258" y="216"/>
                        <a:pt x="258" y="222"/>
                        <a:pt x="255" y="224"/>
                      </a:cubicBezTo>
                      <a:cubicBezTo>
                        <a:pt x="248" y="229"/>
                        <a:pt x="231" y="232"/>
                        <a:pt x="231" y="232"/>
                      </a:cubicBezTo>
                      <a:cubicBezTo>
                        <a:pt x="219" y="251"/>
                        <a:pt x="215" y="265"/>
                        <a:pt x="195" y="272"/>
                      </a:cubicBezTo>
                      <a:cubicBezTo>
                        <a:pt x="162" y="264"/>
                        <a:pt x="184" y="251"/>
                        <a:pt x="199" y="236"/>
                      </a:cubicBezTo>
                      <a:cubicBezTo>
                        <a:pt x="195" y="207"/>
                        <a:pt x="198" y="199"/>
                        <a:pt x="179" y="180"/>
                      </a:cubicBezTo>
                      <a:cubicBezTo>
                        <a:pt x="174" y="161"/>
                        <a:pt x="167" y="145"/>
                        <a:pt x="159" y="128"/>
                      </a:cubicBezTo>
                      <a:cubicBezTo>
                        <a:pt x="156" y="120"/>
                        <a:pt x="151" y="104"/>
                        <a:pt x="151" y="104"/>
                      </a:cubicBezTo>
                      <a:cubicBezTo>
                        <a:pt x="131" y="109"/>
                        <a:pt x="129" y="113"/>
                        <a:pt x="123" y="132"/>
                      </a:cubicBezTo>
                      <a:cubicBezTo>
                        <a:pt x="124" y="137"/>
                        <a:pt x="123" y="144"/>
                        <a:pt x="127" y="148"/>
                      </a:cubicBezTo>
                      <a:cubicBezTo>
                        <a:pt x="133" y="153"/>
                        <a:pt x="151" y="156"/>
                        <a:pt x="151" y="156"/>
                      </a:cubicBezTo>
                      <a:cubicBezTo>
                        <a:pt x="141" y="171"/>
                        <a:pt x="138" y="182"/>
                        <a:pt x="119" y="176"/>
                      </a:cubicBezTo>
                      <a:cubicBezTo>
                        <a:pt x="100" y="147"/>
                        <a:pt x="110" y="159"/>
                        <a:pt x="91" y="140"/>
                      </a:cubicBezTo>
                      <a:cubicBezTo>
                        <a:pt x="70" y="147"/>
                        <a:pt x="77" y="158"/>
                        <a:pt x="63" y="172"/>
                      </a:cubicBezTo>
                      <a:cubicBezTo>
                        <a:pt x="55" y="180"/>
                        <a:pt x="42" y="178"/>
                        <a:pt x="31" y="180"/>
                      </a:cubicBezTo>
                      <a:cubicBezTo>
                        <a:pt x="35" y="156"/>
                        <a:pt x="44" y="142"/>
                        <a:pt x="51" y="120"/>
                      </a:cubicBezTo>
                      <a:cubicBezTo>
                        <a:pt x="46" y="97"/>
                        <a:pt x="46" y="81"/>
                        <a:pt x="27" y="68"/>
                      </a:cubicBezTo>
                      <a:cubicBezTo>
                        <a:pt x="0" y="27"/>
                        <a:pt x="28" y="37"/>
                        <a:pt x="59" y="40"/>
                      </a:cubicBezTo>
                      <a:cubicBezTo>
                        <a:pt x="77" y="36"/>
                        <a:pt x="90" y="30"/>
                        <a:pt x="107" y="24"/>
                      </a:cubicBezTo>
                      <a:cubicBezTo>
                        <a:pt x="127" y="31"/>
                        <a:pt x="113" y="30"/>
                        <a:pt x="131" y="16"/>
                      </a:cubicBezTo>
                      <a:cubicBezTo>
                        <a:pt x="139" y="10"/>
                        <a:pt x="155" y="0"/>
                        <a:pt x="155" y="0"/>
                      </a:cubicBezTo>
                      <a:cubicBezTo>
                        <a:pt x="156" y="13"/>
                        <a:pt x="152" y="28"/>
                        <a:pt x="159" y="40"/>
                      </a:cubicBezTo>
                      <a:cubicBezTo>
                        <a:pt x="162" y="45"/>
                        <a:pt x="170" y="34"/>
                        <a:pt x="175" y="36"/>
                      </a:cubicBezTo>
                      <a:cubicBezTo>
                        <a:pt x="179" y="38"/>
                        <a:pt x="178" y="44"/>
                        <a:pt x="179" y="48"/>
                      </a:cubicBezTo>
                      <a:cubicBezTo>
                        <a:pt x="174" y="63"/>
                        <a:pt x="179" y="62"/>
                        <a:pt x="167" y="56"/>
                      </a:cubicBezTo>
                      <a:close/>
                    </a:path>
                  </a:pathLst>
                </a:custGeom>
                <a:solidFill>
                  <a:srgbClr val="000000">
                    <a:alpha val="27843"/>
                  </a:srgbClr>
                </a:solidFill>
                <a:ln w="9525">
                  <a:noFill/>
                  <a:round/>
                  <a:headEnd/>
                  <a:tailEnd/>
                </a:ln>
              </p:spPr>
              <p:txBody>
                <a:bodyPr/>
                <a:lstStyle/>
                <a:p>
                  <a:endParaRPr lang="en-GB"/>
                </a:p>
              </p:txBody>
            </p:sp>
            <p:sp>
              <p:nvSpPr>
                <p:cNvPr id="56" name="Freeform 325"/>
                <p:cNvSpPr>
                  <a:spLocks/>
                </p:cNvSpPr>
                <p:nvPr/>
              </p:nvSpPr>
              <p:spPr bwMode="auto">
                <a:xfrm>
                  <a:off x="2710" y="5506"/>
                  <a:ext cx="97" cy="144"/>
                </a:xfrm>
                <a:custGeom>
                  <a:avLst/>
                  <a:gdLst>
                    <a:gd name="T0" fmla="*/ 67 w 149"/>
                    <a:gd name="T1" fmla="*/ 0 h 221"/>
                    <a:gd name="T2" fmla="*/ 62 w 149"/>
                    <a:gd name="T3" fmla="*/ 42 h 221"/>
                    <a:gd name="T4" fmla="*/ 67 w 149"/>
                    <a:gd name="T5" fmla="*/ 57 h 221"/>
                    <a:gd name="T6" fmla="*/ 33 w 149"/>
                    <a:gd name="T7" fmla="*/ 70 h 221"/>
                    <a:gd name="T8" fmla="*/ 7 w 149"/>
                    <a:gd name="T9" fmla="*/ 55 h 221"/>
                    <a:gd name="T10" fmla="*/ 36 w 149"/>
                    <a:gd name="T11" fmla="*/ 104 h 221"/>
                    <a:gd name="T12" fmla="*/ 38 w 149"/>
                    <a:gd name="T13" fmla="*/ 141 h 221"/>
                    <a:gd name="T14" fmla="*/ 41 w 149"/>
                    <a:gd name="T15" fmla="*/ 130 h 221"/>
                    <a:gd name="T16" fmla="*/ 49 w 149"/>
                    <a:gd name="T17" fmla="*/ 122 h 221"/>
                    <a:gd name="T18" fmla="*/ 54 w 149"/>
                    <a:gd name="T19" fmla="*/ 115 h 221"/>
                    <a:gd name="T20" fmla="*/ 59 w 149"/>
                    <a:gd name="T21" fmla="*/ 94 h 221"/>
                    <a:gd name="T22" fmla="*/ 93 w 149"/>
                    <a:gd name="T23" fmla="*/ 73 h 221"/>
                    <a:gd name="T24" fmla="*/ 85 w 149"/>
                    <a:gd name="T25" fmla="*/ 44 h 221"/>
                    <a:gd name="T26" fmla="*/ 67 w 149"/>
                    <a:gd name="T27" fmla="*/ 0 h 2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9"/>
                    <a:gd name="T43" fmla="*/ 0 h 221"/>
                    <a:gd name="T44" fmla="*/ 149 w 149"/>
                    <a:gd name="T45" fmla="*/ 221 h 2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9" h="221">
                      <a:moveTo>
                        <a:pt x="103" y="0"/>
                      </a:moveTo>
                      <a:cubicBezTo>
                        <a:pt x="99" y="21"/>
                        <a:pt x="94" y="43"/>
                        <a:pt x="95" y="64"/>
                      </a:cubicBezTo>
                      <a:cubicBezTo>
                        <a:pt x="95" y="72"/>
                        <a:pt x="103" y="88"/>
                        <a:pt x="103" y="88"/>
                      </a:cubicBezTo>
                      <a:cubicBezTo>
                        <a:pt x="67" y="93"/>
                        <a:pt x="78" y="99"/>
                        <a:pt x="51" y="108"/>
                      </a:cubicBezTo>
                      <a:cubicBezTo>
                        <a:pt x="36" y="100"/>
                        <a:pt x="27" y="89"/>
                        <a:pt x="11" y="84"/>
                      </a:cubicBezTo>
                      <a:cubicBezTo>
                        <a:pt x="0" y="117"/>
                        <a:pt x="24" y="150"/>
                        <a:pt x="55" y="160"/>
                      </a:cubicBezTo>
                      <a:cubicBezTo>
                        <a:pt x="73" y="186"/>
                        <a:pt x="59" y="161"/>
                        <a:pt x="59" y="216"/>
                      </a:cubicBezTo>
                      <a:cubicBezTo>
                        <a:pt x="59" y="221"/>
                        <a:pt x="60" y="205"/>
                        <a:pt x="63" y="200"/>
                      </a:cubicBezTo>
                      <a:cubicBezTo>
                        <a:pt x="66" y="195"/>
                        <a:pt x="71" y="192"/>
                        <a:pt x="75" y="188"/>
                      </a:cubicBezTo>
                      <a:cubicBezTo>
                        <a:pt x="78" y="184"/>
                        <a:pt x="81" y="180"/>
                        <a:pt x="83" y="176"/>
                      </a:cubicBezTo>
                      <a:cubicBezTo>
                        <a:pt x="88" y="166"/>
                        <a:pt x="86" y="154"/>
                        <a:pt x="91" y="144"/>
                      </a:cubicBezTo>
                      <a:cubicBezTo>
                        <a:pt x="100" y="126"/>
                        <a:pt x="128" y="122"/>
                        <a:pt x="143" y="112"/>
                      </a:cubicBezTo>
                      <a:cubicBezTo>
                        <a:pt x="148" y="92"/>
                        <a:pt x="149" y="80"/>
                        <a:pt x="131" y="68"/>
                      </a:cubicBezTo>
                      <a:cubicBezTo>
                        <a:pt x="115" y="43"/>
                        <a:pt x="103" y="31"/>
                        <a:pt x="103" y="0"/>
                      </a:cubicBezTo>
                      <a:close/>
                    </a:path>
                  </a:pathLst>
                </a:custGeom>
                <a:solidFill>
                  <a:srgbClr val="000000">
                    <a:alpha val="27843"/>
                  </a:srgbClr>
                </a:solidFill>
                <a:ln w="9525">
                  <a:noFill/>
                  <a:round/>
                  <a:headEnd/>
                  <a:tailEnd/>
                </a:ln>
              </p:spPr>
              <p:txBody>
                <a:bodyPr/>
                <a:lstStyle/>
                <a:p>
                  <a:endParaRPr lang="en-GB"/>
                </a:p>
              </p:txBody>
            </p:sp>
          </p:grpSp>
          <p:sp>
            <p:nvSpPr>
              <p:cNvPr id="45" name="Rectangle 44"/>
              <p:cNvSpPr/>
              <p:nvPr/>
            </p:nvSpPr>
            <p:spPr bwMode="auto">
              <a:xfrm>
                <a:off x="792364" y="2335756"/>
                <a:ext cx="511535" cy="46514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57" name="Group 56"/>
            <p:cNvGrpSpPr/>
            <p:nvPr/>
          </p:nvGrpSpPr>
          <p:grpSpPr>
            <a:xfrm>
              <a:off x="695823" y="1617476"/>
              <a:ext cx="667002" cy="478523"/>
              <a:chOff x="695823" y="1772816"/>
              <a:chExt cx="667002" cy="478523"/>
            </a:xfrm>
          </p:grpSpPr>
          <p:grpSp>
            <p:nvGrpSpPr>
              <p:cNvPr id="58" name="Group 110"/>
              <p:cNvGrpSpPr>
                <a:grpSpLocks/>
              </p:cNvGrpSpPr>
              <p:nvPr/>
            </p:nvGrpSpPr>
            <p:grpSpPr bwMode="auto">
              <a:xfrm>
                <a:off x="695823" y="1774148"/>
                <a:ext cx="667002" cy="477191"/>
                <a:chOff x="1927" y="2614"/>
                <a:chExt cx="2832" cy="2003"/>
              </a:xfrm>
            </p:grpSpPr>
            <p:sp>
              <p:nvSpPr>
                <p:cNvPr id="60" name="Freeform 111"/>
                <p:cNvSpPr>
                  <a:spLocks/>
                </p:cNvSpPr>
                <p:nvPr/>
              </p:nvSpPr>
              <p:spPr bwMode="auto">
                <a:xfrm>
                  <a:off x="2154" y="2614"/>
                  <a:ext cx="2582" cy="2003"/>
                </a:xfrm>
                <a:custGeom>
                  <a:avLst/>
                  <a:gdLst>
                    <a:gd name="T0" fmla="*/ 1344 w 2582"/>
                    <a:gd name="T1" fmla="*/ 1660 h 2003"/>
                    <a:gd name="T2" fmla="*/ 1136 w 2582"/>
                    <a:gd name="T3" fmla="*/ 1500 h 2003"/>
                    <a:gd name="T4" fmla="*/ 936 w 2582"/>
                    <a:gd name="T5" fmla="*/ 1332 h 2003"/>
                    <a:gd name="T6" fmla="*/ 664 w 2582"/>
                    <a:gd name="T7" fmla="*/ 1108 h 2003"/>
                    <a:gd name="T8" fmla="*/ 264 w 2582"/>
                    <a:gd name="T9" fmla="*/ 972 h 2003"/>
                    <a:gd name="T10" fmla="*/ 96 w 2582"/>
                    <a:gd name="T11" fmla="*/ 756 h 2003"/>
                    <a:gd name="T12" fmla="*/ 0 w 2582"/>
                    <a:gd name="T13" fmla="*/ 620 h 2003"/>
                    <a:gd name="T14" fmla="*/ 208 w 2582"/>
                    <a:gd name="T15" fmla="*/ 756 h 2003"/>
                    <a:gd name="T16" fmla="*/ 304 w 2582"/>
                    <a:gd name="T17" fmla="*/ 836 h 2003"/>
                    <a:gd name="T18" fmla="*/ 480 w 2582"/>
                    <a:gd name="T19" fmla="*/ 940 h 2003"/>
                    <a:gd name="T20" fmla="*/ 704 w 2582"/>
                    <a:gd name="T21" fmla="*/ 828 h 2003"/>
                    <a:gd name="T22" fmla="*/ 744 w 2582"/>
                    <a:gd name="T23" fmla="*/ 524 h 2003"/>
                    <a:gd name="T24" fmla="*/ 560 w 2582"/>
                    <a:gd name="T25" fmla="*/ 340 h 2003"/>
                    <a:gd name="T26" fmla="*/ 448 w 2582"/>
                    <a:gd name="T27" fmla="*/ 100 h 2003"/>
                    <a:gd name="T28" fmla="*/ 616 w 2582"/>
                    <a:gd name="T29" fmla="*/ 204 h 2003"/>
                    <a:gd name="T30" fmla="*/ 776 w 2582"/>
                    <a:gd name="T31" fmla="*/ 428 h 2003"/>
                    <a:gd name="T32" fmla="*/ 896 w 2582"/>
                    <a:gd name="T33" fmla="*/ 308 h 2003"/>
                    <a:gd name="T34" fmla="*/ 1008 w 2582"/>
                    <a:gd name="T35" fmla="*/ 604 h 2003"/>
                    <a:gd name="T36" fmla="*/ 1288 w 2582"/>
                    <a:gd name="T37" fmla="*/ 620 h 2003"/>
                    <a:gd name="T38" fmla="*/ 1360 w 2582"/>
                    <a:gd name="T39" fmla="*/ 244 h 2003"/>
                    <a:gd name="T40" fmla="*/ 1616 w 2582"/>
                    <a:gd name="T41" fmla="*/ 68 h 2003"/>
                    <a:gd name="T42" fmla="*/ 1656 w 2582"/>
                    <a:gd name="T43" fmla="*/ 196 h 2003"/>
                    <a:gd name="T44" fmla="*/ 1472 w 2582"/>
                    <a:gd name="T45" fmla="*/ 468 h 2003"/>
                    <a:gd name="T46" fmla="*/ 1360 w 2582"/>
                    <a:gd name="T47" fmla="*/ 1108 h 2003"/>
                    <a:gd name="T48" fmla="*/ 1512 w 2582"/>
                    <a:gd name="T49" fmla="*/ 1116 h 2003"/>
                    <a:gd name="T50" fmla="*/ 1592 w 2582"/>
                    <a:gd name="T51" fmla="*/ 1068 h 2003"/>
                    <a:gd name="T52" fmla="*/ 1696 w 2582"/>
                    <a:gd name="T53" fmla="*/ 908 h 2003"/>
                    <a:gd name="T54" fmla="*/ 1784 w 2582"/>
                    <a:gd name="T55" fmla="*/ 844 h 2003"/>
                    <a:gd name="T56" fmla="*/ 2080 w 2582"/>
                    <a:gd name="T57" fmla="*/ 644 h 2003"/>
                    <a:gd name="T58" fmla="*/ 2232 w 2582"/>
                    <a:gd name="T59" fmla="*/ 540 h 2003"/>
                    <a:gd name="T60" fmla="*/ 2368 w 2582"/>
                    <a:gd name="T61" fmla="*/ 500 h 2003"/>
                    <a:gd name="T62" fmla="*/ 2320 w 2582"/>
                    <a:gd name="T63" fmla="*/ 628 h 2003"/>
                    <a:gd name="T64" fmla="*/ 2536 w 2582"/>
                    <a:gd name="T65" fmla="*/ 860 h 2003"/>
                    <a:gd name="T66" fmla="*/ 2280 w 2582"/>
                    <a:gd name="T67" fmla="*/ 828 h 2003"/>
                    <a:gd name="T68" fmla="*/ 1888 w 2582"/>
                    <a:gd name="T69" fmla="*/ 964 h 2003"/>
                    <a:gd name="T70" fmla="*/ 1760 w 2582"/>
                    <a:gd name="T71" fmla="*/ 1172 h 2003"/>
                    <a:gd name="T72" fmla="*/ 1968 w 2582"/>
                    <a:gd name="T73" fmla="*/ 1212 h 2003"/>
                    <a:gd name="T74" fmla="*/ 2352 w 2582"/>
                    <a:gd name="T75" fmla="*/ 1068 h 2003"/>
                    <a:gd name="T76" fmla="*/ 2496 w 2582"/>
                    <a:gd name="T77" fmla="*/ 1172 h 2003"/>
                    <a:gd name="T78" fmla="*/ 2136 w 2582"/>
                    <a:gd name="T79" fmla="*/ 1236 h 2003"/>
                    <a:gd name="T80" fmla="*/ 1880 w 2582"/>
                    <a:gd name="T81" fmla="*/ 1332 h 2003"/>
                    <a:gd name="T82" fmla="*/ 1752 w 2582"/>
                    <a:gd name="T83" fmla="*/ 1412 h 2003"/>
                    <a:gd name="T84" fmla="*/ 1656 w 2582"/>
                    <a:gd name="T85" fmla="*/ 1516 h 2003"/>
                    <a:gd name="T86" fmla="*/ 1768 w 2582"/>
                    <a:gd name="T87" fmla="*/ 1820 h 200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82"/>
                    <a:gd name="T133" fmla="*/ 0 h 2003"/>
                    <a:gd name="T134" fmla="*/ 2582 w 2582"/>
                    <a:gd name="T135" fmla="*/ 2003 h 200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82" h="2003">
                      <a:moveTo>
                        <a:pt x="1328" y="1860"/>
                      </a:moveTo>
                      <a:cubicBezTo>
                        <a:pt x="1335" y="1827"/>
                        <a:pt x="1344" y="1796"/>
                        <a:pt x="1352" y="1764"/>
                      </a:cubicBezTo>
                      <a:cubicBezTo>
                        <a:pt x="1349" y="1729"/>
                        <a:pt x="1350" y="1694"/>
                        <a:pt x="1344" y="1660"/>
                      </a:cubicBezTo>
                      <a:cubicBezTo>
                        <a:pt x="1340" y="1637"/>
                        <a:pt x="1319" y="1633"/>
                        <a:pt x="1304" y="1620"/>
                      </a:cubicBezTo>
                      <a:cubicBezTo>
                        <a:pt x="1272" y="1593"/>
                        <a:pt x="1240" y="1567"/>
                        <a:pt x="1208" y="1540"/>
                      </a:cubicBezTo>
                      <a:cubicBezTo>
                        <a:pt x="1186" y="1522"/>
                        <a:pt x="1160" y="1516"/>
                        <a:pt x="1136" y="1500"/>
                      </a:cubicBezTo>
                      <a:cubicBezTo>
                        <a:pt x="1131" y="1492"/>
                        <a:pt x="1127" y="1482"/>
                        <a:pt x="1120" y="1476"/>
                      </a:cubicBezTo>
                      <a:cubicBezTo>
                        <a:pt x="1106" y="1463"/>
                        <a:pt x="1072" y="1444"/>
                        <a:pt x="1072" y="1444"/>
                      </a:cubicBezTo>
                      <a:cubicBezTo>
                        <a:pt x="1034" y="1387"/>
                        <a:pt x="992" y="1363"/>
                        <a:pt x="936" y="1332"/>
                      </a:cubicBezTo>
                      <a:cubicBezTo>
                        <a:pt x="890" y="1307"/>
                        <a:pt x="858" y="1272"/>
                        <a:pt x="816" y="1244"/>
                      </a:cubicBezTo>
                      <a:cubicBezTo>
                        <a:pt x="787" y="1200"/>
                        <a:pt x="756" y="1169"/>
                        <a:pt x="712" y="1140"/>
                      </a:cubicBezTo>
                      <a:cubicBezTo>
                        <a:pt x="696" y="1129"/>
                        <a:pt x="683" y="1109"/>
                        <a:pt x="664" y="1108"/>
                      </a:cubicBezTo>
                      <a:cubicBezTo>
                        <a:pt x="589" y="1105"/>
                        <a:pt x="515" y="1103"/>
                        <a:pt x="440" y="1100"/>
                      </a:cubicBezTo>
                      <a:cubicBezTo>
                        <a:pt x="398" y="1092"/>
                        <a:pt x="363" y="1083"/>
                        <a:pt x="328" y="1060"/>
                      </a:cubicBezTo>
                      <a:cubicBezTo>
                        <a:pt x="308" y="1030"/>
                        <a:pt x="293" y="991"/>
                        <a:pt x="264" y="972"/>
                      </a:cubicBezTo>
                      <a:cubicBezTo>
                        <a:pt x="253" y="940"/>
                        <a:pt x="244" y="927"/>
                        <a:pt x="216" y="908"/>
                      </a:cubicBezTo>
                      <a:cubicBezTo>
                        <a:pt x="197" y="871"/>
                        <a:pt x="171" y="835"/>
                        <a:pt x="136" y="812"/>
                      </a:cubicBezTo>
                      <a:cubicBezTo>
                        <a:pt x="117" y="756"/>
                        <a:pt x="136" y="769"/>
                        <a:pt x="96" y="756"/>
                      </a:cubicBezTo>
                      <a:cubicBezTo>
                        <a:pt x="91" y="748"/>
                        <a:pt x="87" y="739"/>
                        <a:pt x="80" y="732"/>
                      </a:cubicBezTo>
                      <a:cubicBezTo>
                        <a:pt x="73" y="725"/>
                        <a:pt x="62" y="723"/>
                        <a:pt x="56" y="716"/>
                      </a:cubicBezTo>
                      <a:cubicBezTo>
                        <a:pt x="32" y="689"/>
                        <a:pt x="12" y="655"/>
                        <a:pt x="0" y="620"/>
                      </a:cubicBezTo>
                      <a:cubicBezTo>
                        <a:pt x="18" y="567"/>
                        <a:pt x="66" y="597"/>
                        <a:pt x="112" y="604"/>
                      </a:cubicBezTo>
                      <a:cubicBezTo>
                        <a:pt x="139" y="622"/>
                        <a:pt x="146" y="642"/>
                        <a:pt x="176" y="652"/>
                      </a:cubicBezTo>
                      <a:cubicBezTo>
                        <a:pt x="185" y="687"/>
                        <a:pt x="196" y="721"/>
                        <a:pt x="208" y="756"/>
                      </a:cubicBezTo>
                      <a:cubicBezTo>
                        <a:pt x="211" y="764"/>
                        <a:pt x="208" y="777"/>
                        <a:pt x="216" y="780"/>
                      </a:cubicBezTo>
                      <a:cubicBezTo>
                        <a:pt x="224" y="783"/>
                        <a:pt x="232" y="785"/>
                        <a:pt x="240" y="788"/>
                      </a:cubicBezTo>
                      <a:cubicBezTo>
                        <a:pt x="259" y="817"/>
                        <a:pt x="276" y="817"/>
                        <a:pt x="304" y="836"/>
                      </a:cubicBezTo>
                      <a:cubicBezTo>
                        <a:pt x="309" y="844"/>
                        <a:pt x="316" y="851"/>
                        <a:pt x="320" y="860"/>
                      </a:cubicBezTo>
                      <a:cubicBezTo>
                        <a:pt x="327" y="875"/>
                        <a:pt x="320" y="903"/>
                        <a:pt x="336" y="908"/>
                      </a:cubicBezTo>
                      <a:cubicBezTo>
                        <a:pt x="383" y="924"/>
                        <a:pt x="432" y="928"/>
                        <a:pt x="480" y="940"/>
                      </a:cubicBezTo>
                      <a:cubicBezTo>
                        <a:pt x="504" y="956"/>
                        <a:pt x="528" y="964"/>
                        <a:pt x="552" y="980"/>
                      </a:cubicBezTo>
                      <a:cubicBezTo>
                        <a:pt x="616" y="977"/>
                        <a:pt x="685" y="998"/>
                        <a:pt x="744" y="972"/>
                      </a:cubicBezTo>
                      <a:cubicBezTo>
                        <a:pt x="770" y="961"/>
                        <a:pt x="719" y="851"/>
                        <a:pt x="704" y="828"/>
                      </a:cubicBezTo>
                      <a:cubicBezTo>
                        <a:pt x="711" y="794"/>
                        <a:pt x="708" y="725"/>
                        <a:pt x="752" y="716"/>
                      </a:cubicBezTo>
                      <a:cubicBezTo>
                        <a:pt x="770" y="712"/>
                        <a:pt x="789" y="711"/>
                        <a:pt x="808" y="708"/>
                      </a:cubicBezTo>
                      <a:cubicBezTo>
                        <a:pt x="803" y="643"/>
                        <a:pt x="804" y="564"/>
                        <a:pt x="744" y="524"/>
                      </a:cubicBezTo>
                      <a:cubicBezTo>
                        <a:pt x="725" y="496"/>
                        <a:pt x="714" y="472"/>
                        <a:pt x="688" y="452"/>
                      </a:cubicBezTo>
                      <a:cubicBezTo>
                        <a:pt x="673" y="440"/>
                        <a:pt x="640" y="420"/>
                        <a:pt x="640" y="420"/>
                      </a:cubicBezTo>
                      <a:cubicBezTo>
                        <a:pt x="623" y="394"/>
                        <a:pt x="586" y="357"/>
                        <a:pt x="560" y="340"/>
                      </a:cubicBezTo>
                      <a:cubicBezTo>
                        <a:pt x="527" y="290"/>
                        <a:pt x="499" y="253"/>
                        <a:pt x="480" y="196"/>
                      </a:cubicBezTo>
                      <a:cubicBezTo>
                        <a:pt x="472" y="172"/>
                        <a:pt x="464" y="148"/>
                        <a:pt x="456" y="124"/>
                      </a:cubicBezTo>
                      <a:cubicBezTo>
                        <a:pt x="453" y="116"/>
                        <a:pt x="448" y="100"/>
                        <a:pt x="448" y="100"/>
                      </a:cubicBezTo>
                      <a:cubicBezTo>
                        <a:pt x="456" y="95"/>
                        <a:pt x="463" y="82"/>
                        <a:pt x="472" y="84"/>
                      </a:cubicBezTo>
                      <a:cubicBezTo>
                        <a:pt x="499" y="90"/>
                        <a:pt x="518" y="115"/>
                        <a:pt x="544" y="124"/>
                      </a:cubicBezTo>
                      <a:cubicBezTo>
                        <a:pt x="557" y="163"/>
                        <a:pt x="576" y="191"/>
                        <a:pt x="616" y="204"/>
                      </a:cubicBezTo>
                      <a:cubicBezTo>
                        <a:pt x="632" y="251"/>
                        <a:pt x="627" y="306"/>
                        <a:pt x="680" y="324"/>
                      </a:cubicBezTo>
                      <a:cubicBezTo>
                        <a:pt x="698" y="351"/>
                        <a:pt x="702" y="376"/>
                        <a:pt x="728" y="396"/>
                      </a:cubicBezTo>
                      <a:cubicBezTo>
                        <a:pt x="743" y="408"/>
                        <a:pt x="776" y="428"/>
                        <a:pt x="776" y="428"/>
                      </a:cubicBezTo>
                      <a:cubicBezTo>
                        <a:pt x="815" y="369"/>
                        <a:pt x="751" y="276"/>
                        <a:pt x="824" y="252"/>
                      </a:cubicBezTo>
                      <a:cubicBezTo>
                        <a:pt x="837" y="255"/>
                        <a:pt x="853" y="252"/>
                        <a:pt x="864" y="260"/>
                      </a:cubicBezTo>
                      <a:cubicBezTo>
                        <a:pt x="879" y="272"/>
                        <a:pt x="896" y="308"/>
                        <a:pt x="896" y="308"/>
                      </a:cubicBezTo>
                      <a:cubicBezTo>
                        <a:pt x="922" y="414"/>
                        <a:pt x="894" y="522"/>
                        <a:pt x="976" y="604"/>
                      </a:cubicBezTo>
                      <a:cubicBezTo>
                        <a:pt x="979" y="612"/>
                        <a:pt x="976" y="628"/>
                        <a:pt x="984" y="628"/>
                      </a:cubicBezTo>
                      <a:cubicBezTo>
                        <a:pt x="995" y="628"/>
                        <a:pt x="1006" y="593"/>
                        <a:pt x="1008" y="604"/>
                      </a:cubicBezTo>
                      <a:cubicBezTo>
                        <a:pt x="1022" y="680"/>
                        <a:pt x="967" y="798"/>
                        <a:pt x="1056" y="828"/>
                      </a:cubicBezTo>
                      <a:cubicBezTo>
                        <a:pt x="1138" y="819"/>
                        <a:pt x="1203" y="794"/>
                        <a:pt x="1272" y="748"/>
                      </a:cubicBezTo>
                      <a:cubicBezTo>
                        <a:pt x="1301" y="705"/>
                        <a:pt x="1306" y="679"/>
                        <a:pt x="1288" y="620"/>
                      </a:cubicBezTo>
                      <a:cubicBezTo>
                        <a:pt x="1282" y="602"/>
                        <a:pt x="1256" y="572"/>
                        <a:pt x="1256" y="572"/>
                      </a:cubicBezTo>
                      <a:cubicBezTo>
                        <a:pt x="1265" y="498"/>
                        <a:pt x="1243" y="386"/>
                        <a:pt x="1312" y="340"/>
                      </a:cubicBezTo>
                      <a:cubicBezTo>
                        <a:pt x="1324" y="305"/>
                        <a:pt x="1345" y="277"/>
                        <a:pt x="1360" y="244"/>
                      </a:cubicBezTo>
                      <a:cubicBezTo>
                        <a:pt x="1367" y="229"/>
                        <a:pt x="1376" y="196"/>
                        <a:pt x="1376" y="196"/>
                      </a:cubicBezTo>
                      <a:cubicBezTo>
                        <a:pt x="1384" y="109"/>
                        <a:pt x="1375" y="87"/>
                        <a:pt x="1456" y="60"/>
                      </a:cubicBezTo>
                      <a:cubicBezTo>
                        <a:pt x="1493" y="5"/>
                        <a:pt x="1593" y="0"/>
                        <a:pt x="1616" y="68"/>
                      </a:cubicBezTo>
                      <a:cubicBezTo>
                        <a:pt x="1619" y="100"/>
                        <a:pt x="1615" y="133"/>
                        <a:pt x="1624" y="164"/>
                      </a:cubicBezTo>
                      <a:cubicBezTo>
                        <a:pt x="1626" y="172"/>
                        <a:pt x="1642" y="166"/>
                        <a:pt x="1648" y="172"/>
                      </a:cubicBezTo>
                      <a:cubicBezTo>
                        <a:pt x="1654" y="178"/>
                        <a:pt x="1653" y="188"/>
                        <a:pt x="1656" y="196"/>
                      </a:cubicBezTo>
                      <a:cubicBezTo>
                        <a:pt x="1644" y="304"/>
                        <a:pt x="1647" y="274"/>
                        <a:pt x="1528" y="284"/>
                      </a:cubicBezTo>
                      <a:cubicBezTo>
                        <a:pt x="1494" y="336"/>
                        <a:pt x="1519" y="289"/>
                        <a:pt x="1504" y="396"/>
                      </a:cubicBezTo>
                      <a:cubicBezTo>
                        <a:pt x="1500" y="422"/>
                        <a:pt x="1480" y="443"/>
                        <a:pt x="1472" y="468"/>
                      </a:cubicBezTo>
                      <a:cubicBezTo>
                        <a:pt x="1467" y="541"/>
                        <a:pt x="1474" y="621"/>
                        <a:pt x="1432" y="684"/>
                      </a:cubicBezTo>
                      <a:cubicBezTo>
                        <a:pt x="1429" y="738"/>
                        <a:pt x="1442" y="853"/>
                        <a:pt x="1384" y="892"/>
                      </a:cubicBezTo>
                      <a:cubicBezTo>
                        <a:pt x="1330" y="972"/>
                        <a:pt x="1382" y="886"/>
                        <a:pt x="1360" y="1108"/>
                      </a:cubicBezTo>
                      <a:cubicBezTo>
                        <a:pt x="1358" y="1125"/>
                        <a:pt x="1344" y="1156"/>
                        <a:pt x="1344" y="1156"/>
                      </a:cubicBezTo>
                      <a:cubicBezTo>
                        <a:pt x="1347" y="1164"/>
                        <a:pt x="1344" y="1179"/>
                        <a:pt x="1352" y="1180"/>
                      </a:cubicBezTo>
                      <a:cubicBezTo>
                        <a:pt x="1475" y="1200"/>
                        <a:pt x="1426" y="1145"/>
                        <a:pt x="1512" y="1116"/>
                      </a:cubicBezTo>
                      <a:cubicBezTo>
                        <a:pt x="1528" y="1111"/>
                        <a:pt x="1544" y="1105"/>
                        <a:pt x="1560" y="1100"/>
                      </a:cubicBezTo>
                      <a:cubicBezTo>
                        <a:pt x="1568" y="1097"/>
                        <a:pt x="1584" y="1092"/>
                        <a:pt x="1584" y="1092"/>
                      </a:cubicBezTo>
                      <a:cubicBezTo>
                        <a:pt x="1587" y="1084"/>
                        <a:pt x="1588" y="1076"/>
                        <a:pt x="1592" y="1068"/>
                      </a:cubicBezTo>
                      <a:cubicBezTo>
                        <a:pt x="1596" y="1059"/>
                        <a:pt x="1604" y="1053"/>
                        <a:pt x="1608" y="1044"/>
                      </a:cubicBezTo>
                      <a:cubicBezTo>
                        <a:pt x="1627" y="999"/>
                        <a:pt x="1612" y="977"/>
                        <a:pt x="1656" y="948"/>
                      </a:cubicBezTo>
                      <a:cubicBezTo>
                        <a:pt x="1699" y="884"/>
                        <a:pt x="1643" y="961"/>
                        <a:pt x="1696" y="908"/>
                      </a:cubicBezTo>
                      <a:cubicBezTo>
                        <a:pt x="1703" y="901"/>
                        <a:pt x="1704" y="890"/>
                        <a:pt x="1712" y="884"/>
                      </a:cubicBezTo>
                      <a:cubicBezTo>
                        <a:pt x="1719" y="879"/>
                        <a:pt x="1729" y="880"/>
                        <a:pt x="1736" y="876"/>
                      </a:cubicBezTo>
                      <a:cubicBezTo>
                        <a:pt x="1753" y="867"/>
                        <a:pt x="1768" y="855"/>
                        <a:pt x="1784" y="844"/>
                      </a:cubicBezTo>
                      <a:cubicBezTo>
                        <a:pt x="1801" y="832"/>
                        <a:pt x="1815" y="816"/>
                        <a:pt x="1832" y="804"/>
                      </a:cubicBezTo>
                      <a:cubicBezTo>
                        <a:pt x="1841" y="753"/>
                        <a:pt x="1844" y="722"/>
                        <a:pt x="1888" y="692"/>
                      </a:cubicBezTo>
                      <a:cubicBezTo>
                        <a:pt x="1914" y="614"/>
                        <a:pt x="2006" y="648"/>
                        <a:pt x="2080" y="644"/>
                      </a:cubicBezTo>
                      <a:cubicBezTo>
                        <a:pt x="2137" y="625"/>
                        <a:pt x="2114" y="637"/>
                        <a:pt x="2152" y="612"/>
                      </a:cubicBezTo>
                      <a:cubicBezTo>
                        <a:pt x="2171" y="583"/>
                        <a:pt x="2188" y="583"/>
                        <a:pt x="2216" y="564"/>
                      </a:cubicBezTo>
                      <a:cubicBezTo>
                        <a:pt x="2221" y="556"/>
                        <a:pt x="2225" y="547"/>
                        <a:pt x="2232" y="540"/>
                      </a:cubicBezTo>
                      <a:cubicBezTo>
                        <a:pt x="2239" y="533"/>
                        <a:pt x="2250" y="532"/>
                        <a:pt x="2256" y="524"/>
                      </a:cubicBezTo>
                      <a:cubicBezTo>
                        <a:pt x="2287" y="485"/>
                        <a:pt x="2236" y="509"/>
                        <a:pt x="2288" y="492"/>
                      </a:cubicBezTo>
                      <a:cubicBezTo>
                        <a:pt x="2315" y="495"/>
                        <a:pt x="2348" y="482"/>
                        <a:pt x="2368" y="500"/>
                      </a:cubicBezTo>
                      <a:cubicBezTo>
                        <a:pt x="2382" y="513"/>
                        <a:pt x="2367" y="538"/>
                        <a:pt x="2360" y="556"/>
                      </a:cubicBezTo>
                      <a:cubicBezTo>
                        <a:pt x="2353" y="574"/>
                        <a:pt x="2339" y="588"/>
                        <a:pt x="2328" y="604"/>
                      </a:cubicBezTo>
                      <a:cubicBezTo>
                        <a:pt x="2323" y="611"/>
                        <a:pt x="2323" y="620"/>
                        <a:pt x="2320" y="628"/>
                      </a:cubicBezTo>
                      <a:cubicBezTo>
                        <a:pt x="2336" y="742"/>
                        <a:pt x="2335" y="722"/>
                        <a:pt x="2464" y="732"/>
                      </a:cubicBezTo>
                      <a:cubicBezTo>
                        <a:pt x="2499" y="744"/>
                        <a:pt x="2525" y="768"/>
                        <a:pt x="2560" y="780"/>
                      </a:cubicBezTo>
                      <a:cubicBezTo>
                        <a:pt x="2573" y="819"/>
                        <a:pt x="2582" y="845"/>
                        <a:pt x="2536" y="860"/>
                      </a:cubicBezTo>
                      <a:cubicBezTo>
                        <a:pt x="2475" y="857"/>
                        <a:pt x="2413" y="858"/>
                        <a:pt x="2352" y="852"/>
                      </a:cubicBezTo>
                      <a:cubicBezTo>
                        <a:pt x="2335" y="850"/>
                        <a:pt x="2320" y="841"/>
                        <a:pt x="2304" y="836"/>
                      </a:cubicBezTo>
                      <a:cubicBezTo>
                        <a:pt x="2296" y="833"/>
                        <a:pt x="2280" y="828"/>
                        <a:pt x="2280" y="828"/>
                      </a:cubicBezTo>
                      <a:cubicBezTo>
                        <a:pt x="2244" y="720"/>
                        <a:pt x="2123" y="768"/>
                        <a:pt x="2016" y="764"/>
                      </a:cubicBezTo>
                      <a:cubicBezTo>
                        <a:pt x="2010" y="825"/>
                        <a:pt x="2025" y="865"/>
                        <a:pt x="1968" y="884"/>
                      </a:cubicBezTo>
                      <a:cubicBezTo>
                        <a:pt x="1925" y="948"/>
                        <a:pt x="1952" y="921"/>
                        <a:pt x="1888" y="964"/>
                      </a:cubicBezTo>
                      <a:cubicBezTo>
                        <a:pt x="1880" y="969"/>
                        <a:pt x="1864" y="980"/>
                        <a:pt x="1864" y="980"/>
                      </a:cubicBezTo>
                      <a:cubicBezTo>
                        <a:pt x="1835" y="1024"/>
                        <a:pt x="1838" y="1069"/>
                        <a:pt x="1792" y="1100"/>
                      </a:cubicBezTo>
                      <a:cubicBezTo>
                        <a:pt x="1771" y="1248"/>
                        <a:pt x="1806" y="1103"/>
                        <a:pt x="1760" y="1172"/>
                      </a:cubicBezTo>
                      <a:cubicBezTo>
                        <a:pt x="1754" y="1181"/>
                        <a:pt x="1755" y="1193"/>
                        <a:pt x="1752" y="1204"/>
                      </a:cubicBezTo>
                      <a:cubicBezTo>
                        <a:pt x="1719" y="1315"/>
                        <a:pt x="1704" y="1253"/>
                        <a:pt x="1936" y="1244"/>
                      </a:cubicBezTo>
                      <a:cubicBezTo>
                        <a:pt x="1982" y="1229"/>
                        <a:pt x="1944" y="1249"/>
                        <a:pt x="1968" y="1212"/>
                      </a:cubicBezTo>
                      <a:cubicBezTo>
                        <a:pt x="1980" y="1194"/>
                        <a:pt x="2044" y="1141"/>
                        <a:pt x="2064" y="1132"/>
                      </a:cubicBezTo>
                      <a:cubicBezTo>
                        <a:pt x="2133" y="1101"/>
                        <a:pt x="2175" y="1105"/>
                        <a:pt x="2256" y="1100"/>
                      </a:cubicBezTo>
                      <a:cubicBezTo>
                        <a:pt x="2297" y="1093"/>
                        <a:pt x="2318" y="1090"/>
                        <a:pt x="2352" y="1068"/>
                      </a:cubicBezTo>
                      <a:cubicBezTo>
                        <a:pt x="2400" y="1071"/>
                        <a:pt x="2449" y="1066"/>
                        <a:pt x="2496" y="1076"/>
                      </a:cubicBezTo>
                      <a:cubicBezTo>
                        <a:pt x="2504" y="1078"/>
                        <a:pt x="2504" y="1092"/>
                        <a:pt x="2504" y="1100"/>
                      </a:cubicBezTo>
                      <a:cubicBezTo>
                        <a:pt x="2504" y="1124"/>
                        <a:pt x="2505" y="1150"/>
                        <a:pt x="2496" y="1172"/>
                      </a:cubicBezTo>
                      <a:cubicBezTo>
                        <a:pt x="2493" y="1180"/>
                        <a:pt x="2479" y="1176"/>
                        <a:pt x="2472" y="1180"/>
                      </a:cubicBezTo>
                      <a:cubicBezTo>
                        <a:pt x="2472" y="1180"/>
                        <a:pt x="2412" y="1220"/>
                        <a:pt x="2400" y="1228"/>
                      </a:cubicBezTo>
                      <a:cubicBezTo>
                        <a:pt x="2327" y="1277"/>
                        <a:pt x="2224" y="1233"/>
                        <a:pt x="2136" y="1236"/>
                      </a:cubicBezTo>
                      <a:cubicBezTo>
                        <a:pt x="2109" y="1239"/>
                        <a:pt x="2082" y="1240"/>
                        <a:pt x="2056" y="1244"/>
                      </a:cubicBezTo>
                      <a:cubicBezTo>
                        <a:pt x="2027" y="1248"/>
                        <a:pt x="2034" y="1255"/>
                        <a:pt x="2008" y="1268"/>
                      </a:cubicBezTo>
                      <a:cubicBezTo>
                        <a:pt x="1965" y="1289"/>
                        <a:pt x="1922" y="1311"/>
                        <a:pt x="1880" y="1332"/>
                      </a:cubicBezTo>
                      <a:cubicBezTo>
                        <a:pt x="1861" y="1341"/>
                        <a:pt x="1851" y="1363"/>
                        <a:pt x="1832" y="1372"/>
                      </a:cubicBezTo>
                      <a:cubicBezTo>
                        <a:pt x="1812" y="1382"/>
                        <a:pt x="1789" y="1381"/>
                        <a:pt x="1768" y="1388"/>
                      </a:cubicBezTo>
                      <a:cubicBezTo>
                        <a:pt x="1763" y="1396"/>
                        <a:pt x="1759" y="1406"/>
                        <a:pt x="1752" y="1412"/>
                      </a:cubicBezTo>
                      <a:cubicBezTo>
                        <a:pt x="1738" y="1425"/>
                        <a:pt x="1704" y="1444"/>
                        <a:pt x="1704" y="1444"/>
                      </a:cubicBezTo>
                      <a:cubicBezTo>
                        <a:pt x="1693" y="1460"/>
                        <a:pt x="1683" y="1476"/>
                        <a:pt x="1672" y="1492"/>
                      </a:cubicBezTo>
                      <a:cubicBezTo>
                        <a:pt x="1667" y="1500"/>
                        <a:pt x="1656" y="1516"/>
                        <a:pt x="1656" y="1516"/>
                      </a:cubicBezTo>
                      <a:cubicBezTo>
                        <a:pt x="1670" y="1571"/>
                        <a:pt x="1694" y="1560"/>
                        <a:pt x="1736" y="1588"/>
                      </a:cubicBezTo>
                      <a:cubicBezTo>
                        <a:pt x="1746" y="1604"/>
                        <a:pt x="1775" y="1609"/>
                        <a:pt x="1776" y="1628"/>
                      </a:cubicBezTo>
                      <a:cubicBezTo>
                        <a:pt x="1781" y="1692"/>
                        <a:pt x="1774" y="1756"/>
                        <a:pt x="1768" y="1820"/>
                      </a:cubicBezTo>
                      <a:cubicBezTo>
                        <a:pt x="1750" y="2003"/>
                        <a:pt x="1413" y="1862"/>
                        <a:pt x="1328" y="1860"/>
                      </a:cubicBezTo>
                      <a:close/>
                    </a:path>
                  </a:pathLst>
                </a:custGeom>
                <a:solidFill>
                  <a:schemeClr val="tx1"/>
                </a:solidFill>
                <a:ln w="9525">
                  <a:noFill/>
                  <a:round/>
                  <a:headEnd/>
                  <a:tailEnd/>
                </a:ln>
              </p:spPr>
              <p:txBody>
                <a:bodyPr/>
                <a:lstStyle/>
                <a:p>
                  <a:endParaRPr lang="en-GB"/>
                </a:p>
              </p:txBody>
            </p:sp>
            <p:pic>
              <p:nvPicPr>
                <p:cNvPr id="61" name="Picture 112" descr="acropora 2"/>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927" y="2614"/>
                  <a:ext cx="2832" cy="1914"/>
                </a:xfrm>
                <a:prstGeom prst="rect">
                  <a:avLst/>
                </a:prstGeom>
                <a:noFill/>
                <a:ln w="9525">
                  <a:noFill/>
                  <a:miter lim="800000"/>
                  <a:headEnd/>
                  <a:tailEnd/>
                </a:ln>
              </p:spPr>
            </p:pic>
          </p:grpSp>
          <p:sp>
            <p:nvSpPr>
              <p:cNvPr id="59" name="Rectangle 58"/>
              <p:cNvSpPr/>
              <p:nvPr/>
            </p:nvSpPr>
            <p:spPr bwMode="auto">
              <a:xfrm>
                <a:off x="792364" y="1772816"/>
                <a:ext cx="511535" cy="4651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 name="Group 61"/>
            <p:cNvGrpSpPr/>
            <p:nvPr/>
          </p:nvGrpSpPr>
          <p:grpSpPr>
            <a:xfrm>
              <a:off x="792364" y="2933373"/>
              <a:ext cx="512102" cy="465146"/>
              <a:chOff x="792364" y="2909979"/>
              <a:chExt cx="512102" cy="465146"/>
            </a:xfrm>
          </p:grpSpPr>
          <p:grpSp>
            <p:nvGrpSpPr>
              <p:cNvPr id="63" name="Group 343"/>
              <p:cNvGrpSpPr>
                <a:grpSpLocks/>
              </p:cNvGrpSpPr>
              <p:nvPr/>
            </p:nvGrpSpPr>
            <p:grpSpPr bwMode="auto">
              <a:xfrm>
                <a:off x="792400" y="3003025"/>
                <a:ext cx="512066" cy="279123"/>
                <a:chOff x="8849" y="2840"/>
                <a:chExt cx="815" cy="1284"/>
              </a:xfrm>
              <a:solidFill>
                <a:schemeClr val="accent4">
                  <a:lumMod val="25000"/>
                </a:schemeClr>
              </a:solidFill>
            </p:grpSpPr>
            <p:sp>
              <p:nvSpPr>
                <p:cNvPr id="65" name="Oval 344"/>
                <p:cNvSpPr>
                  <a:spLocks noChangeArrowheads="1"/>
                </p:cNvSpPr>
                <p:nvPr/>
              </p:nvSpPr>
              <p:spPr bwMode="auto">
                <a:xfrm rot="1677174">
                  <a:off x="9280" y="2935"/>
                  <a:ext cx="43" cy="43"/>
                </a:xfrm>
                <a:prstGeom prst="ellipse">
                  <a:avLst/>
                </a:prstGeom>
                <a:grpFill/>
                <a:ln w="9525">
                  <a:noFill/>
                  <a:round/>
                  <a:headEnd/>
                  <a:tailEnd/>
                </a:ln>
              </p:spPr>
              <p:txBody>
                <a:bodyPr wrap="none" anchor="ctr"/>
                <a:lstStyle/>
                <a:p>
                  <a:pPr>
                    <a:defRPr/>
                  </a:pPr>
                  <a:endParaRPr lang="en-US"/>
                </a:p>
              </p:txBody>
            </p:sp>
            <p:sp>
              <p:nvSpPr>
                <p:cNvPr id="66" name="Oval 345"/>
                <p:cNvSpPr>
                  <a:spLocks noChangeArrowheads="1"/>
                </p:cNvSpPr>
                <p:nvPr/>
              </p:nvSpPr>
              <p:spPr bwMode="auto">
                <a:xfrm rot="1677174">
                  <a:off x="9228" y="2909"/>
                  <a:ext cx="43" cy="43"/>
                </a:xfrm>
                <a:prstGeom prst="ellipse">
                  <a:avLst/>
                </a:prstGeom>
                <a:grpFill/>
                <a:ln w="9525">
                  <a:noFill/>
                  <a:round/>
                  <a:headEnd/>
                  <a:tailEnd/>
                </a:ln>
              </p:spPr>
              <p:txBody>
                <a:bodyPr wrap="none" anchor="ctr"/>
                <a:lstStyle/>
                <a:p>
                  <a:pPr>
                    <a:defRPr/>
                  </a:pPr>
                  <a:endParaRPr lang="en-US"/>
                </a:p>
              </p:txBody>
            </p:sp>
            <p:sp>
              <p:nvSpPr>
                <p:cNvPr id="67" name="Oval 346"/>
                <p:cNvSpPr>
                  <a:spLocks noChangeArrowheads="1"/>
                </p:cNvSpPr>
                <p:nvPr/>
              </p:nvSpPr>
              <p:spPr bwMode="auto">
                <a:xfrm rot="2007198">
                  <a:off x="9200" y="2840"/>
                  <a:ext cx="43" cy="43"/>
                </a:xfrm>
                <a:prstGeom prst="ellipse">
                  <a:avLst/>
                </a:prstGeom>
                <a:grpFill/>
                <a:ln w="9525">
                  <a:noFill/>
                  <a:round/>
                  <a:headEnd/>
                  <a:tailEnd/>
                </a:ln>
              </p:spPr>
              <p:txBody>
                <a:bodyPr wrap="none" anchor="ctr"/>
                <a:lstStyle/>
                <a:p>
                  <a:pPr>
                    <a:defRPr/>
                  </a:pPr>
                  <a:endParaRPr lang="en-US"/>
                </a:p>
              </p:txBody>
            </p:sp>
            <p:sp>
              <p:nvSpPr>
                <p:cNvPr id="68" name="Oval 347"/>
                <p:cNvSpPr>
                  <a:spLocks noChangeArrowheads="1"/>
                </p:cNvSpPr>
                <p:nvPr/>
              </p:nvSpPr>
              <p:spPr bwMode="auto">
                <a:xfrm rot="2007198">
                  <a:off x="9253" y="2841"/>
                  <a:ext cx="42" cy="43"/>
                </a:xfrm>
                <a:prstGeom prst="ellipse">
                  <a:avLst/>
                </a:prstGeom>
                <a:grpFill/>
                <a:ln w="9525">
                  <a:noFill/>
                  <a:round/>
                  <a:headEnd/>
                  <a:tailEnd/>
                </a:ln>
              </p:spPr>
              <p:txBody>
                <a:bodyPr wrap="none" anchor="ctr"/>
                <a:lstStyle/>
                <a:p>
                  <a:pPr>
                    <a:defRPr/>
                  </a:pPr>
                  <a:endParaRPr lang="en-US"/>
                </a:p>
              </p:txBody>
            </p:sp>
            <p:sp>
              <p:nvSpPr>
                <p:cNvPr id="69" name="Oval 348"/>
                <p:cNvSpPr>
                  <a:spLocks noChangeArrowheads="1"/>
                </p:cNvSpPr>
                <p:nvPr/>
              </p:nvSpPr>
              <p:spPr bwMode="auto">
                <a:xfrm rot="1677174">
                  <a:off x="9177" y="2920"/>
                  <a:ext cx="43" cy="43"/>
                </a:xfrm>
                <a:prstGeom prst="ellipse">
                  <a:avLst/>
                </a:prstGeom>
                <a:grpFill/>
                <a:ln w="9525">
                  <a:noFill/>
                  <a:round/>
                  <a:headEnd/>
                  <a:tailEnd/>
                </a:ln>
              </p:spPr>
              <p:txBody>
                <a:bodyPr wrap="none" anchor="ctr"/>
                <a:lstStyle/>
                <a:p>
                  <a:pPr>
                    <a:defRPr/>
                  </a:pPr>
                  <a:endParaRPr lang="en-US"/>
                </a:p>
              </p:txBody>
            </p:sp>
            <p:sp>
              <p:nvSpPr>
                <p:cNvPr id="70" name="Oval 349"/>
                <p:cNvSpPr>
                  <a:spLocks noChangeArrowheads="1"/>
                </p:cNvSpPr>
                <p:nvPr/>
              </p:nvSpPr>
              <p:spPr bwMode="auto">
                <a:xfrm rot="1677174">
                  <a:off x="9280" y="2893"/>
                  <a:ext cx="43" cy="42"/>
                </a:xfrm>
                <a:prstGeom prst="ellipse">
                  <a:avLst/>
                </a:prstGeom>
                <a:grpFill/>
                <a:ln w="9525">
                  <a:noFill/>
                  <a:round/>
                  <a:headEnd/>
                  <a:tailEnd/>
                </a:ln>
              </p:spPr>
              <p:txBody>
                <a:bodyPr wrap="none" anchor="ctr"/>
                <a:lstStyle/>
                <a:p>
                  <a:pPr>
                    <a:defRPr/>
                  </a:pPr>
                  <a:endParaRPr lang="en-US"/>
                </a:p>
              </p:txBody>
            </p:sp>
            <p:sp>
              <p:nvSpPr>
                <p:cNvPr id="71" name="Oval 350"/>
                <p:cNvSpPr>
                  <a:spLocks noChangeArrowheads="1"/>
                </p:cNvSpPr>
                <p:nvPr/>
              </p:nvSpPr>
              <p:spPr bwMode="auto">
                <a:xfrm rot="1677174">
                  <a:off x="9095" y="2963"/>
                  <a:ext cx="43" cy="42"/>
                </a:xfrm>
                <a:prstGeom prst="ellipse">
                  <a:avLst/>
                </a:prstGeom>
                <a:grpFill/>
                <a:ln w="9525">
                  <a:noFill/>
                  <a:round/>
                  <a:headEnd/>
                  <a:tailEnd/>
                </a:ln>
              </p:spPr>
              <p:txBody>
                <a:bodyPr wrap="none" anchor="ctr"/>
                <a:lstStyle/>
                <a:p>
                  <a:pPr>
                    <a:defRPr/>
                  </a:pPr>
                  <a:endParaRPr lang="en-US"/>
                </a:p>
              </p:txBody>
            </p:sp>
            <p:sp>
              <p:nvSpPr>
                <p:cNvPr id="72" name="Oval 351"/>
                <p:cNvSpPr>
                  <a:spLocks noChangeArrowheads="1"/>
                </p:cNvSpPr>
                <p:nvPr/>
              </p:nvSpPr>
              <p:spPr bwMode="auto">
                <a:xfrm rot="1677174">
                  <a:off x="9123" y="2936"/>
                  <a:ext cx="43" cy="43"/>
                </a:xfrm>
                <a:prstGeom prst="ellipse">
                  <a:avLst/>
                </a:prstGeom>
                <a:grpFill/>
                <a:ln w="9525">
                  <a:noFill/>
                  <a:round/>
                  <a:headEnd/>
                  <a:tailEnd/>
                </a:ln>
              </p:spPr>
              <p:txBody>
                <a:bodyPr wrap="none" anchor="ctr"/>
                <a:lstStyle/>
                <a:p>
                  <a:pPr>
                    <a:defRPr/>
                  </a:pPr>
                  <a:endParaRPr lang="en-US"/>
                </a:p>
              </p:txBody>
            </p:sp>
            <p:sp>
              <p:nvSpPr>
                <p:cNvPr id="73" name="Oval 352"/>
                <p:cNvSpPr>
                  <a:spLocks noChangeArrowheads="1"/>
                </p:cNvSpPr>
                <p:nvPr/>
              </p:nvSpPr>
              <p:spPr bwMode="auto">
                <a:xfrm rot="1677174">
                  <a:off x="9123" y="2883"/>
                  <a:ext cx="43" cy="43"/>
                </a:xfrm>
                <a:prstGeom prst="ellipse">
                  <a:avLst/>
                </a:prstGeom>
                <a:grpFill/>
                <a:ln w="9525">
                  <a:noFill/>
                  <a:round/>
                  <a:headEnd/>
                  <a:tailEnd/>
                </a:ln>
              </p:spPr>
              <p:txBody>
                <a:bodyPr wrap="none" anchor="ctr"/>
                <a:lstStyle/>
                <a:p>
                  <a:pPr>
                    <a:defRPr/>
                  </a:pPr>
                  <a:endParaRPr lang="en-US"/>
                </a:p>
              </p:txBody>
            </p:sp>
            <p:sp>
              <p:nvSpPr>
                <p:cNvPr id="74" name="Oval 353"/>
                <p:cNvSpPr>
                  <a:spLocks noChangeArrowheads="1"/>
                </p:cNvSpPr>
                <p:nvPr/>
              </p:nvSpPr>
              <p:spPr bwMode="auto">
                <a:xfrm rot="1677174">
                  <a:off x="9096" y="3539"/>
                  <a:ext cx="43" cy="42"/>
                </a:xfrm>
                <a:prstGeom prst="ellipse">
                  <a:avLst/>
                </a:prstGeom>
                <a:grpFill/>
                <a:ln w="9525">
                  <a:noFill/>
                  <a:round/>
                  <a:headEnd/>
                  <a:tailEnd/>
                </a:ln>
              </p:spPr>
              <p:txBody>
                <a:bodyPr wrap="none" anchor="ctr"/>
                <a:lstStyle/>
                <a:p>
                  <a:pPr>
                    <a:defRPr/>
                  </a:pPr>
                  <a:endParaRPr lang="en-US"/>
                </a:p>
              </p:txBody>
            </p:sp>
            <p:sp>
              <p:nvSpPr>
                <p:cNvPr id="75" name="Oval 354"/>
                <p:cNvSpPr>
                  <a:spLocks noChangeArrowheads="1"/>
                </p:cNvSpPr>
                <p:nvPr/>
              </p:nvSpPr>
              <p:spPr bwMode="auto">
                <a:xfrm rot="1677174">
                  <a:off x="9096" y="3486"/>
                  <a:ext cx="43" cy="43"/>
                </a:xfrm>
                <a:prstGeom prst="ellipse">
                  <a:avLst/>
                </a:prstGeom>
                <a:grpFill/>
                <a:ln w="9525">
                  <a:noFill/>
                  <a:round/>
                  <a:headEnd/>
                  <a:tailEnd/>
                </a:ln>
              </p:spPr>
              <p:txBody>
                <a:bodyPr wrap="none" anchor="ctr"/>
                <a:lstStyle/>
                <a:p>
                  <a:pPr>
                    <a:defRPr/>
                  </a:pPr>
                  <a:endParaRPr lang="en-US"/>
                </a:p>
              </p:txBody>
            </p:sp>
            <p:sp>
              <p:nvSpPr>
                <p:cNvPr id="76" name="Oval 355"/>
                <p:cNvSpPr>
                  <a:spLocks noChangeArrowheads="1"/>
                </p:cNvSpPr>
                <p:nvPr/>
              </p:nvSpPr>
              <p:spPr bwMode="auto">
                <a:xfrm rot="2007198">
                  <a:off x="9122" y="3418"/>
                  <a:ext cx="43" cy="43"/>
                </a:xfrm>
                <a:prstGeom prst="ellipse">
                  <a:avLst/>
                </a:prstGeom>
                <a:grpFill/>
                <a:ln w="9525">
                  <a:noFill/>
                  <a:round/>
                  <a:headEnd/>
                  <a:tailEnd/>
                </a:ln>
              </p:spPr>
              <p:txBody>
                <a:bodyPr wrap="none" anchor="ctr"/>
                <a:lstStyle/>
                <a:p>
                  <a:pPr>
                    <a:defRPr/>
                  </a:pPr>
                  <a:endParaRPr lang="en-US"/>
                </a:p>
              </p:txBody>
            </p:sp>
            <p:sp>
              <p:nvSpPr>
                <p:cNvPr id="77" name="Oval 356"/>
                <p:cNvSpPr>
                  <a:spLocks noChangeArrowheads="1"/>
                </p:cNvSpPr>
                <p:nvPr/>
              </p:nvSpPr>
              <p:spPr bwMode="auto">
                <a:xfrm rot="2007198">
                  <a:off x="9094" y="3392"/>
                  <a:ext cx="43" cy="43"/>
                </a:xfrm>
                <a:prstGeom prst="ellipse">
                  <a:avLst/>
                </a:prstGeom>
                <a:grpFill/>
                <a:ln w="9525">
                  <a:noFill/>
                  <a:round/>
                  <a:headEnd/>
                  <a:tailEnd/>
                </a:ln>
              </p:spPr>
              <p:txBody>
                <a:bodyPr wrap="none" anchor="ctr"/>
                <a:lstStyle/>
                <a:p>
                  <a:pPr>
                    <a:defRPr/>
                  </a:pPr>
                  <a:endParaRPr lang="en-US"/>
                </a:p>
              </p:txBody>
            </p:sp>
            <p:sp>
              <p:nvSpPr>
                <p:cNvPr id="78" name="Oval 357"/>
                <p:cNvSpPr>
                  <a:spLocks noChangeArrowheads="1"/>
                </p:cNvSpPr>
                <p:nvPr/>
              </p:nvSpPr>
              <p:spPr bwMode="auto">
                <a:xfrm rot="2007198">
                  <a:off x="9200" y="3524"/>
                  <a:ext cx="43" cy="43"/>
                </a:xfrm>
                <a:prstGeom prst="ellipse">
                  <a:avLst/>
                </a:prstGeom>
                <a:grpFill/>
                <a:ln w="9525">
                  <a:noFill/>
                  <a:round/>
                  <a:headEnd/>
                  <a:tailEnd/>
                </a:ln>
              </p:spPr>
              <p:txBody>
                <a:bodyPr wrap="none" anchor="ctr"/>
                <a:lstStyle/>
                <a:p>
                  <a:pPr>
                    <a:defRPr/>
                  </a:pPr>
                  <a:endParaRPr lang="en-US"/>
                </a:p>
              </p:txBody>
            </p:sp>
            <p:sp>
              <p:nvSpPr>
                <p:cNvPr id="79" name="Oval 358"/>
                <p:cNvSpPr>
                  <a:spLocks noChangeArrowheads="1"/>
                </p:cNvSpPr>
                <p:nvPr/>
              </p:nvSpPr>
              <p:spPr bwMode="auto">
                <a:xfrm rot="2007198">
                  <a:off x="9227" y="3498"/>
                  <a:ext cx="43" cy="42"/>
                </a:xfrm>
                <a:prstGeom prst="ellipse">
                  <a:avLst/>
                </a:prstGeom>
                <a:grpFill/>
                <a:ln w="9525">
                  <a:noFill/>
                  <a:round/>
                  <a:headEnd/>
                  <a:tailEnd/>
                </a:ln>
              </p:spPr>
              <p:txBody>
                <a:bodyPr wrap="none" anchor="ctr"/>
                <a:lstStyle/>
                <a:p>
                  <a:pPr>
                    <a:defRPr/>
                  </a:pPr>
                  <a:endParaRPr lang="en-US"/>
                </a:p>
              </p:txBody>
            </p:sp>
            <p:sp>
              <p:nvSpPr>
                <p:cNvPr id="80" name="Oval 359"/>
                <p:cNvSpPr>
                  <a:spLocks noChangeArrowheads="1"/>
                </p:cNvSpPr>
                <p:nvPr/>
              </p:nvSpPr>
              <p:spPr bwMode="auto">
                <a:xfrm rot="1677174">
                  <a:off x="9177" y="3604"/>
                  <a:ext cx="43" cy="42"/>
                </a:xfrm>
                <a:prstGeom prst="ellipse">
                  <a:avLst/>
                </a:prstGeom>
                <a:grpFill/>
                <a:ln w="9525">
                  <a:noFill/>
                  <a:round/>
                  <a:headEnd/>
                  <a:tailEnd/>
                </a:ln>
              </p:spPr>
              <p:txBody>
                <a:bodyPr wrap="none" anchor="ctr"/>
                <a:lstStyle/>
                <a:p>
                  <a:pPr>
                    <a:defRPr/>
                  </a:pPr>
                  <a:endParaRPr lang="en-US"/>
                </a:p>
              </p:txBody>
            </p:sp>
            <p:sp>
              <p:nvSpPr>
                <p:cNvPr id="81" name="Oval 360"/>
                <p:cNvSpPr>
                  <a:spLocks noChangeArrowheads="1"/>
                </p:cNvSpPr>
                <p:nvPr/>
              </p:nvSpPr>
              <p:spPr bwMode="auto">
                <a:xfrm rot="1677174">
                  <a:off x="9150" y="3566"/>
                  <a:ext cx="42" cy="42"/>
                </a:xfrm>
                <a:prstGeom prst="ellipse">
                  <a:avLst/>
                </a:prstGeom>
                <a:grpFill/>
                <a:ln w="9525">
                  <a:noFill/>
                  <a:round/>
                  <a:headEnd/>
                  <a:tailEnd/>
                </a:ln>
              </p:spPr>
              <p:txBody>
                <a:bodyPr wrap="none" anchor="ctr"/>
                <a:lstStyle/>
                <a:p>
                  <a:pPr>
                    <a:defRPr/>
                  </a:pPr>
                  <a:endParaRPr lang="en-US"/>
                </a:p>
              </p:txBody>
            </p:sp>
            <p:sp>
              <p:nvSpPr>
                <p:cNvPr id="82" name="Oval 361"/>
                <p:cNvSpPr>
                  <a:spLocks noChangeArrowheads="1"/>
                </p:cNvSpPr>
                <p:nvPr/>
              </p:nvSpPr>
              <p:spPr bwMode="auto">
                <a:xfrm rot="1677174">
                  <a:off x="9150" y="3524"/>
                  <a:ext cx="42" cy="43"/>
                </a:xfrm>
                <a:prstGeom prst="ellipse">
                  <a:avLst/>
                </a:prstGeom>
                <a:grpFill/>
                <a:ln w="9525">
                  <a:noFill/>
                  <a:round/>
                  <a:headEnd/>
                  <a:tailEnd/>
                </a:ln>
              </p:spPr>
              <p:txBody>
                <a:bodyPr wrap="none" anchor="ctr"/>
                <a:lstStyle/>
                <a:p>
                  <a:pPr>
                    <a:defRPr/>
                  </a:pPr>
                  <a:endParaRPr lang="en-US"/>
                </a:p>
              </p:txBody>
            </p:sp>
            <p:sp>
              <p:nvSpPr>
                <p:cNvPr id="83" name="Oval 362"/>
                <p:cNvSpPr>
                  <a:spLocks noChangeArrowheads="1"/>
                </p:cNvSpPr>
                <p:nvPr/>
              </p:nvSpPr>
              <p:spPr bwMode="auto">
                <a:xfrm rot="1677174">
                  <a:off x="9175" y="3199"/>
                  <a:ext cx="43" cy="43"/>
                </a:xfrm>
                <a:prstGeom prst="ellipse">
                  <a:avLst/>
                </a:prstGeom>
                <a:grpFill/>
                <a:ln w="9525">
                  <a:noFill/>
                  <a:round/>
                  <a:headEnd/>
                  <a:tailEnd/>
                </a:ln>
              </p:spPr>
              <p:txBody>
                <a:bodyPr wrap="none" anchor="ctr"/>
                <a:lstStyle/>
                <a:p>
                  <a:pPr>
                    <a:defRPr/>
                  </a:pPr>
                  <a:endParaRPr lang="en-US"/>
                </a:p>
              </p:txBody>
            </p:sp>
            <p:sp>
              <p:nvSpPr>
                <p:cNvPr id="84" name="Oval 363"/>
                <p:cNvSpPr>
                  <a:spLocks noChangeArrowheads="1"/>
                </p:cNvSpPr>
                <p:nvPr/>
              </p:nvSpPr>
              <p:spPr bwMode="auto">
                <a:xfrm rot="1677174">
                  <a:off x="9176" y="3145"/>
                  <a:ext cx="43" cy="43"/>
                </a:xfrm>
                <a:prstGeom prst="ellipse">
                  <a:avLst/>
                </a:prstGeom>
                <a:grpFill/>
                <a:ln w="9525">
                  <a:noFill/>
                  <a:round/>
                  <a:headEnd/>
                  <a:tailEnd/>
                </a:ln>
              </p:spPr>
              <p:txBody>
                <a:bodyPr wrap="none" anchor="ctr"/>
                <a:lstStyle/>
                <a:p>
                  <a:pPr>
                    <a:defRPr/>
                  </a:pPr>
                  <a:endParaRPr lang="en-US"/>
                </a:p>
              </p:txBody>
            </p:sp>
            <p:sp>
              <p:nvSpPr>
                <p:cNvPr id="85" name="Oval 364"/>
                <p:cNvSpPr>
                  <a:spLocks noChangeArrowheads="1"/>
                </p:cNvSpPr>
                <p:nvPr/>
              </p:nvSpPr>
              <p:spPr bwMode="auto">
                <a:xfrm rot="2007198">
                  <a:off x="9150" y="3077"/>
                  <a:ext cx="42" cy="43"/>
                </a:xfrm>
                <a:prstGeom prst="ellipse">
                  <a:avLst/>
                </a:prstGeom>
                <a:grpFill/>
                <a:ln w="9525">
                  <a:noFill/>
                  <a:round/>
                  <a:headEnd/>
                  <a:tailEnd/>
                </a:ln>
              </p:spPr>
              <p:txBody>
                <a:bodyPr wrap="none" anchor="ctr"/>
                <a:lstStyle/>
                <a:p>
                  <a:pPr>
                    <a:defRPr/>
                  </a:pPr>
                  <a:endParaRPr lang="en-US"/>
                </a:p>
              </p:txBody>
            </p:sp>
            <p:sp>
              <p:nvSpPr>
                <p:cNvPr id="86" name="Oval 365"/>
                <p:cNvSpPr>
                  <a:spLocks noChangeArrowheads="1"/>
                </p:cNvSpPr>
                <p:nvPr/>
              </p:nvSpPr>
              <p:spPr bwMode="auto">
                <a:xfrm rot="2007198">
                  <a:off x="9201" y="3077"/>
                  <a:ext cx="43" cy="43"/>
                </a:xfrm>
                <a:prstGeom prst="ellipse">
                  <a:avLst/>
                </a:prstGeom>
                <a:grpFill/>
                <a:ln w="9525">
                  <a:noFill/>
                  <a:round/>
                  <a:headEnd/>
                  <a:tailEnd/>
                </a:ln>
              </p:spPr>
              <p:txBody>
                <a:bodyPr wrap="none" anchor="ctr"/>
                <a:lstStyle/>
                <a:p>
                  <a:pPr>
                    <a:defRPr/>
                  </a:pPr>
                  <a:endParaRPr lang="en-US"/>
                </a:p>
              </p:txBody>
            </p:sp>
            <p:sp>
              <p:nvSpPr>
                <p:cNvPr id="87" name="Oval 366"/>
                <p:cNvSpPr>
                  <a:spLocks noChangeArrowheads="1"/>
                </p:cNvSpPr>
                <p:nvPr/>
              </p:nvSpPr>
              <p:spPr bwMode="auto">
                <a:xfrm rot="2007198">
                  <a:off x="9175" y="3051"/>
                  <a:ext cx="43" cy="43"/>
                </a:xfrm>
                <a:prstGeom prst="ellipse">
                  <a:avLst/>
                </a:prstGeom>
                <a:grpFill/>
                <a:ln w="9525">
                  <a:noFill/>
                  <a:round/>
                  <a:headEnd/>
                  <a:tailEnd/>
                </a:ln>
              </p:spPr>
              <p:txBody>
                <a:bodyPr wrap="none" anchor="ctr"/>
                <a:lstStyle/>
                <a:p>
                  <a:pPr>
                    <a:defRPr/>
                  </a:pPr>
                  <a:endParaRPr lang="en-US"/>
                </a:p>
              </p:txBody>
            </p:sp>
            <p:sp>
              <p:nvSpPr>
                <p:cNvPr id="88" name="Oval 367"/>
                <p:cNvSpPr>
                  <a:spLocks noChangeArrowheads="1"/>
                </p:cNvSpPr>
                <p:nvPr/>
              </p:nvSpPr>
              <p:spPr bwMode="auto">
                <a:xfrm rot="1677174">
                  <a:off x="9122" y="3156"/>
                  <a:ext cx="43" cy="43"/>
                </a:xfrm>
                <a:prstGeom prst="ellipse">
                  <a:avLst/>
                </a:prstGeom>
                <a:grpFill/>
                <a:ln w="9525">
                  <a:noFill/>
                  <a:round/>
                  <a:headEnd/>
                  <a:tailEnd/>
                </a:ln>
              </p:spPr>
              <p:txBody>
                <a:bodyPr wrap="none" anchor="ctr"/>
                <a:lstStyle/>
                <a:p>
                  <a:pPr>
                    <a:defRPr/>
                  </a:pPr>
                  <a:endParaRPr lang="en-US"/>
                </a:p>
              </p:txBody>
            </p:sp>
            <p:sp>
              <p:nvSpPr>
                <p:cNvPr id="89" name="Oval 368"/>
                <p:cNvSpPr>
                  <a:spLocks noChangeArrowheads="1"/>
                </p:cNvSpPr>
                <p:nvPr/>
              </p:nvSpPr>
              <p:spPr bwMode="auto">
                <a:xfrm rot="1677174">
                  <a:off x="9095" y="3120"/>
                  <a:ext cx="43" cy="43"/>
                </a:xfrm>
                <a:prstGeom prst="ellipse">
                  <a:avLst/>
                </a:prstGeom>
                <a:grpFill/>
                <a:ln w="9525">
                  <a:noFill/>
                  <a:round/>
                  <a:headEnd/>
                  <a:tailEnd/>
                </a:ln>
              </p:spPr>
              <p:txBody>
                <a:bodyPr wrap="none" anchor="ctr"/>
                <a:lstStyle/>
                <a:p>
                  <a:pPr>
                    <a:defRPr/>
                  </a:pPr>
                  <a:endParaRPr lang="en-US"/>
                </a:p>
              </p:txBody>
            </p:sp>
            <p:sp>
              <p:nvSpPr>
                <p:cNvPr id="90" name="Oval 369"/>
                <p:cNvSpPr>
                  <a:spLocks noChangeArrowheads="1"/>
                </p:cNvSpPr>
                <p:nvPr/>
              </p:nvSpPr>
              <p:spPr bwMode="auto">
                <a:xfrm rot="1677174">
                  <a:off x="9096" y="3076"/>
                  <a:ext cx="43" cy="43"/>
                </a:xfrm>
                <a:prstGeom prst="ellipse">
                  <a:avLst/>
                </a:prstGeom>
                <a:grpFill/>
                <a:ln w="9525">
                  <a:noFill/>
                  <a:round/>
                  <a:headEnd/>
                  <a:tailEnd/>
                </a:ln>
              </p:spPr>
              <p:txBody>
                <a:bodyPr wrap="none" anchor="ctr"/>
                <a:lstStyle/>
                <a:p>
                  <a:pPr>
                    <a:defRPr/>
                  </a:pPr>
                  <a:endParaRPr lang="en-US"/>
                </a:p>
              </p:txBody>
            </p:sp>
            <p:sp>
              <p:nvSpPr>
                <p:cNvPr id="91" name="Oval 370"/>
                <p:cNvSpPr>
                  <a:spLocks noChangeArrowheads="1"/>
                </p:cNvSpPr>
                <p:nvPr/>
              </p:nvSpPr>
              <p:spPr bwMode="auto">
                <a:xfrm rot="2007198">
                  <a:off x="8955" y="3270"/>
                  <a:ext cx="43" cy="42"/>
                </a:xfrm>
                <a:prstGeom prst="ellipse">
                  <a:avLst/>
                </a:prstGeom>
                <a:grpFill/>
                <a:ln w="9525">
                  <a:noFill/>
                  <a:round/>
                  <a:headEnd/>
                  <a:tailEnd/>
                </a:ln>
              </p:spPr>
              <p:txBody>
                <a:bodyPr wrap="none" anchor="ctr"/>
                <a:lstStyle/>
                <a:p>
                  <a:pPr>
                    <a:defRPr/>
                  </a:pPr>
                  <a:endParaRPr lang="en-US"/>
                </a:p>
              </p:txBody>
            </p:sp>
            <p:sp>
              <p:nvSpPr>
                <p:cNvPr id="92" name="Oval 371"/>
                <p:cNvSpPr>
                  <a:spLocks noChangeArrowheads="1"/>
                </p:cNvSpPr>
                <p:nvPr/>
              </p:nvSpPr>
              <p:spPr bwMode="auto">
                <a:xfrm rot="2007198">
                  <a:off x="8927" y="3218"/>
                  <a:ext cx="43" cy="43"/>
                </a:xfrm>
                <a:prstGeom prst="ellipse">
                  <a:avLst/>
                </a:prstGeom>
                <a:grpFill/>
                <a:ln w="9525">
                  <a:noFill/>
                  <a:round/>
                  <a:headEnd/>
                  <a:tailEnd/>
                </a:ln>
              </p:spPr>
              <p:txBody>
                <a:bodyPr wrap="none" anchor="ctr"/>
                <a:lstStyle/>
                <a:p>
                  <a:pPr>
                    <a:defRPr/>
                  </a:pPr>
                  <a:endParaRPr lang="en-US"/>
                </a:p>
              </p:txBody>
            </p:sp>
            <p:sp>
              <p:nvSpPr>
                <p:cNvPr id="93" name="Oval 372"/>
                <p:cNvSpPr>
                  <a:spLocks noChangeArrowheads="1"/>
                </p:cNvSpPr>
                <p:nvPr/>
              </p:nvSpPr>
              <p:spPr bwMode="auto">
                <a:xfrm rot="2007198">
                  <a:off x="8982" y="3217"/>
                  <a:ext cx="42" cy="43"/>
                </a:xfrm>
                <a:prstGeom prst="ellipse">
                  <a:avLst/>
                </a:prstGeom>
                <a:grpFill/>
                <a:ln w="9525">
                  <a:noFill/>
                  <a:round/>
                  <a:headEnd/>
                  <a:tailEnd/>
                </a:ln>
              </p:spPr>
              <p:txBody>
                <a:bodyPr wrap="none" anchor="ctr"/>
                <a:lstStyle/>
                <a:p>
                  <a:pPr>
                    <a:defRPr/>
                  </a:pPr>
                  <a:endParaRPr lang="en-US"/>
                </a:p>
              </p:txBody>
            </p:sp>
            <p:sp>
              <p:nvSpPr>
                <p:cNvPr id="94" name="Oval 373"/>
                <p:cNvSpPr>
                  <a:spLocks noChangeArrowheads="1"/>
                </p:cNvSpPr>
                <p:nvPr/>
              </p:nvSpPr>
              <p:spPr bwMode="auto">
                <a:xfrm rot="2007198">
                  <a:off x="9006" y="3296"/>
                  <a:ext cx="43" cy="43"/>
                </a:xfrm>
                <a:prstGeom prst="ellipse">
                  <a:avLst/>
                </a:prstGeom>
                <a:grpFill/>
                <a:ln w="9525">
                  <a:noFill/>
                  <a:round/>
                  <a:headEnd/>
                  <a:tailEnd/>
                </a:ln>
              </p:spPr>
              <p:txBody>
                <a:bodyPr wrap="none" anchor="ctr"/>
                <a:lstStyle/>
                <a:p>
                  <a:pPr>
                    <a:defRPr/>
                  </a:pPr>
                  <a:endParaRPr lang="en-US"/>
                </a:p>
              </p:txBody>
            </p:sp>
            <p:sp>
              <p:nvSpPr>
                <p:cNvPr id="95" name="Oval 374"/>
                <p:cNvSpPr>
                  <a:spLocks noChangeArrowheads="1"/>
                </p:cNvSpPr>
                <p:nvPr/>
              </p:nvSpPr>
              <p:spPr bwMode="auto">
                <a:xfrm rot="2007198">
                  <a:off x="9070" y="3974"/>
                  <a:ext cx="42" cy="43"/>
                </a:xfrm>
                <a:prstGeom prst="ellipse">
                  <a:avLst/>
                </a:prstGeom>
                <a:grpFill/>
                <a:ln w="9525">
                  <a:noFill/>
                  <a:round/>
                  <a:headEnd/>
                  <a:tailEnd/>
                </a:ln>
              </p:spPr>
              <p:txBody>
                <a:bodyPr wrap="none" anchor="ctr"/>
                <a:lstStyle/>
                <a:p>
                  <a:pPr>
                    <a:defRPr/>
                  </a:pPr>
                  <a:endParaRPr lang="en-US"/>
                </a:p>
              </p:txBody>
            </p:sp>
            <p:sp>
              <p:nvSpPr>
                <p:cNvPr id="96" name="Oval 375"/>
                <p:cNvSpPr>
                  <a:spLocks noChangeArrowheads="1"/>
                </p:cNvSpPr>
                <p:nvPr/>
              </p:nvSpPr>
              <p:spPr bwMode="auto">
                <a:xfrm rot="1677174">
                  <a:off x="9622" y="3330"/>
                  <a:ext cx="42" cy="42"/>
                </a:xfrm>
                <a:prstGeom prst="ellipse">
                  <a:avLst/>
                </a:prstGeom>
                <a:grpFill/>
                <a:ln w="9525">
                  <a:noFill/>
                  <a:round/>
                  <a:headEnd/>
                  <a:tailEnd/>
                </a:ln>
              </p:spPr>
              <p:txBody>
                <a:bodyPr wrap="none" anchor="ctr"/>
                <a:lstStyle/>
                <a:p>
                  <a:pPr>
                    <a:defRPr/>
                  </a:pPr>
                  <a:endParaRPr lang="en-US"/>
                </a:p>
              </p:txBody>
            </p:sp>
            <p:sp>
              <p:nvSpPr>
                <p:cNvPr id="97" name="Oval 376"/>
                <p:cNvSpPr>
                  <a:spLocks noChangeArrowheads="1"/>
                </p:cNvSpPr>
                <p:nvPr/>
              </p:nvSpPr>
              <p:spPr bwMode="auto">
                <a:xfrm rot="1677174">
                  <a:off x="9595" y="3399"/>
                  <a:ext cx="43" cy="42"/>
                </a:xfrm>
                <a:prstGeom prst="ellipse">
                  <a:avLst/>
                </a:prstGeom>
                <a:grpFill/>
                <a:ln w="9525">
                  <a:noFill/>
                  <a:round/>
                  <a:headEnd/>
                  <a:tailEnd/>
                </a:ln>
              </p:spPr>
              <p:txBody>
                <a:bodyPr wrap="none" anchor="ctr"/>
                <a:lstStyle/>
                <a:p>
                  <a:pPr>
                    <a:defRPr/>
                  </a:pPr>
                  <a:endParaRPr lang="en-US"/>
                </a:p>
              </p:txBody>
            </p:sp>
            <p:sp>
              <p:nvSpPr>
                <p:cNvPr id="98" name="Oval 377"/>
                <p:cNvSpPr>
                  <a:spLocks noChangeArrowheads="1"/>
                </p:cNvSpPr>
                <p:nvPr/>
              </p:nvSpPr>
              <p:spPr bwMode="auto">
                <a:xfrm rot="2007198">
                  <a:off x="9461" y="3408"/>
                  <a:ext cx="43" cy="43"/>
                </a:xfrm>
                <a:prstGeom prst="ellipse">
                  <a:avLst/>
                </a:prstGeom>
                <a:grpFill/>
                <a:ln w="9525">
                  <a:noFill/>
                  <a:round/>
                  <a:headEnd/>
                  <a:tailEnd/>
                </a:ln>
              </p:spPr>
              <p:txBody>
                <a:bodyPr wrap="none" anchor="ctr"/>
                <a:lstStyle/>
                <a:p>
                  <a:pPr>
                    <a:defRPr/>
                  </a:pPr>
                  <a:endParaRPr lang="en-US"/>
                </a:p>
              </p:txBody>
            </p:sp>
            <p:sp>
              <p:nvSpPr>
                <p:cNvPr id="99" name="Oval 378"/>
                <p:cNvSpPr>
                  <a:spLocks noChangeArrowheads="1"/>
                </p:cNvSpPr>
                <p:nvPr/>
              </p:nvSpPr>
              <p:spPr bwMode="auto">
                <a:xfrm rot="2007198">
                  <a:off x="9435" y="3252"/>
                  <a:ext cx="43" cy="43"/>
                </a:xfrm>
                <a:prstGeom prst="ellipse">
                  <a:avLst/>
                </a:prstGeom>
                <a:grpFill/>
                <a:ln w="9525">
                  <a:noFill/>
                  <a:round/>
                  <a:headEnd/>
                  <a:tailEnd/>
                </a:ln>
              </p:spPr>
              <p:txBody>
                <a:bodyPr wrap="none" anchor="ctr"/>
                <a:lstStyle/>
                <a:p>
                  <a:pPr>
                    <a:defRPr/>
                  </a:pPr>
                  <a:endParaRPr lang="en-US"/>
                </a:p>
              </p:txBody>
            </p:sp>
            <p:sp>
              <p:nvSpPr>
                <p:cNvPr id="100" name="Oval 379"/>
                <p:cNvSpPr>
                  <a:spLocks noChangeArrowheads="1"/>
                </p:cNvSpPr>
                <p:nvPr/>
              </p:nvSpPr>
              <p:spPr bwMode="auto">
                <a:xfrm rot="2007198">
                  <a:off x="8849" y="3296"/>
                  <a:ext cx="42" cy="43"/>
                </a:xfrm>
                <a:prstGeom prst="ellipse">
                  <a:avLst/>
                </a:prstGeom>
                <a:grpFill/>
                <a:ln w="9525">
                  <a:noFill/>
                  <a:round/>
                  <a:headEnd/>
                  <a:tailEnd/>
                </a:ln>
              </p:spPr>
              <p:txBody>
                <a:bodyPr wrap="none" anchor="ctr"/>
                <a:lstStyle/>
                <a:p>
                  <a:pPr>
                    <a:defRPr/>
                  </a:pPr>
                  <a:endParaRPr lang="en-US"/>
                </a:p>
              </p:txBody>
            </p:sp>
            <p:sp>
              <p:nvSpPr>
                <p:cNvPr id="101" name="Oval 380"/>
                <p:cNvSpPr>
                  <a:spLocks noChangeArrowheads="1"/>
                </p:cNvSpPr>
                <p:nvPr/>
              </p:nvSpPr>
              <p:spPr bwMode="auto">
                <a:xfrm rot="2007198">
                  <a:off x="9515" y="3435"/>
                  <a:ext cx="43" cy="42"/>
                </a:xfrm>
                <a:prstGeom prst="ellipse">
                  <a:avLst/>
                </a:prstGeom>
                <a:grpFill/>
                <a:ln w="9525">
                  <a:noFill/>
                  <a:round/>
                  <a:headEnd/>
                  <a:tailEnd/>
                </a:ln>
              </p:spPr>
              <p:txBody>
                <a:bodyPr wrap="none" anchor="ctr"/>
                <a:lstStyle/>
                <a:p>
                  <a:pPr>
                    <a:defRPr/>
                  </a:pPr>
                  <a:endParaRPr lang="en-US"/>
                </a:p>
              </p:txBody>
            </p:sp>
            <p:sp>
              <p:nvSpPr>
                <p:cNvPr id="102" name="Oval 381"/>
                <p:cNvSpPr>
                  <a:spLocks noChangeArrowheads="1"/>
                </p:cNvSpPr>
                <p:nvPr/>
              </p:nvSpPr>
              <p:spPr bwMode="auto">
                <a:xfrm rot="2007198">
                  <a:off x="9542" y="3382"/>
                  <a:ext cx="43" cy="43"/>
                </a:xfrm>
                <a:prstGeom prst="ellipse">
                  <a:avLst/>
                </a:prstGeom>
                <a:grpFill/>
                <a:ln w="9525">
                  <a:noFill/>
                  <a:round/>
                  <a:headEnd/>
                  <a:tailEnd/>
                </a:ln>
              </p:spPr>
              <p:txBody>
                <a:bodyPr wrap="none" anchor="ctr"/>
                <a:lstStyle/>
                <a:p>
                  <a:pPr>
                    <a:defRPr/>
                  </a:pPr>
                  <a:endParaRPr lang="en-US"/>
                </a:p>
              </p:txBody>
            </p:sp>
            <p:sp>
              <p:nvSpPr>
                <p:cNvPr id="103" name="Oval 382"/>
                <p:cNvSpPr>
                  <a:spLocks noChangeArrowheads="1"/>
                </p:cNvSpPr>
                <p:nvPr/>
              </p:nvSpPr>
              <p:spPr bwMode="auto">
                <a:xfrm rot="2007198">
                  <a:off x="8902" y="3264"/>
                  <a:ext cx="43" cy="43"/>
                </a:xfrm>
                <a:prstGeom prst="ellipse">
                  <a:avLst/>
                </a:prstGeom>
                <a:grpFill/>
                <a:ln w="9525">
                  <a:noFill/>
                  <a:round/>
                  <a:headEnd/>
                  <a:tailEnd/>
                </a:ln>
              </p:spPr>
              <p:txBody>
                <a:bodyPr wrap="none" anchor="ctr"/>
                <a:lstStyle/>
                <a:p>
                  <a:pPr>
                    <a:defRPr/>
                  </a:pPr>
                  <a:endParaRPr lang="en-US"/>
                </a:p>
              </p:txBody>
            </p:sp>
            <p:sp>
              <p:nvSpPr>
                <p:cNvPr id="104" name="Oval 383"/>
                <p:cNvSpPr>
                  <a:spLocks noChangeArrowheads="1"/>
                </p:cNvSpPr>
                <p:nvPr/>
              </p:nvSpPr>
              <p:spPr bwMode="auto">
                <a:xfrm rot="1677174">
                  <a:off x="9517" y="3514"/>
                  <a:ext cx="43" cy="43"/>
                </a:xfrm>
                <a:prstGeom prst="ellipse">
                  <a:avLst/>
                </a:prstGeom>
                <a:grpFill/>
                <a:ln w="9525">
                  <a:noFill/>
                  <a:round/>
                  <a:headEnd/>
                  <a:tailEnd/>
                </a:ln>
              </p:spPr>
              <p:txBody>
                <a:bodyPr wrap="none" anchor="ctr"/>
                <a:lstStyle/>
                <a:p>
                  <a:pPr>
                    <a:defRPr/>
                  </a:pPr>
                  <a:endParaRPr lang="en-US"/>
                </a:p>
              </p:txBody>
            </p:sp>
            <p:sp>
              <p:nvSpPr>
                <p:cNvPr id="105" name="Oval 384"/>
                <p:cNvSpPr>
                  <a:spLocks noChangeArrowheads="1"/>
                </p:cNvSpPr>
                <p:nvPr/>
              </p:nvSpPr>
              <p:spPr bwMode="auto">
                <a:xfrm rot="1677174">
                  <a:off x="9490" y="3477"/>
                  <a:ext cx="42" cy="43"/>
                </a:xfrm>
                <a:prstGeom prst="ellipse">
                  <a:avLst/>
                </a:prstGeom>
                <a:grpFill/>
                <a:ln w="9525">
                  <a:noFill/>
                  <a:round/>
                  <a:headEnd/>
                  <a:tailEnd/>
                </a:ln>
              </p:spPr>
              <p:txBody>
                <a:bodyPr wrap="none" anchor="ctr"/>
                <a:lstStyle/>
                <a:p>
                  <a:pPr>
                    <a:defRPr/>
                  </a:pPr>
                  <a:endParaRPr lang="en-US"/>
                </a:p>
              </p:txBody>
            </p:sp>
            <p:sp>
              <p:nvSpPr>
                <p:cNvPr id="106" name="Oval 385"/>
                <p:cNvSpPr>
                  <a:spLocks noChangeArrowheads="1"/>
                </p:cNvSpPr>
                <p:nvPr/>
              </p:nvSpPr>
              <p:spPr bwMode="auto">
                <a:xfrm rot="2007198">
                  <a:off x="9358" y="3489"/>
                  <a:ext cx="43" cy="43"/>
                </a:xfrm>
                <a:prstGeom prst="ellipse">
                  <a:avLst/>
                </a:prstGeom>
                <a:grpFill/>
                <a:ln w="9525">
                  <a:noFill/>
                  <a:round/>
                  <a:headEnd/>
                  <a:tailEnd/>
                </a:ln>
              </p:spPr>
              <p:txBody>
                <a:bodyPr wrap="none" anchor="ctr"/>
                <a:lstStyle/>
                <a:p>
                  <a:pPr>
                    <a:defRPr/>
                  </a:pPr>
                  <a:endParaRPr lang="en-US"/>
                </a:p>
              </p:txBody>
            </p:sp>
            <p:sp>
              <p:nvSpPr>
                <p:cNvPr id="107" name="Oval 386"/>
                <p:cNvSpPr>
                  <a:spLocks noChangeArrowheads="1"/>
                </p:cNvSpPr>
                <p:nvPr/>
              </p:nvSpPr>
              <p:spPr bwMode="auto">
                <a:xfrm rot="2007198">
                  <a:off x="9333" y="3436"/>
                  <a:ext cx="43" cy="42"/>
                </a:xfrm>
                <a:prstGeom prst="ellipse">
                  <a:avLst/>
                </a:prstGeom>
                <a:grpFill/>
                <a:ln w="9525">
                  <a:noFill/>
                  <a:round/>
                  <a:headEnd/>
                  <a:tailEnd/>
                </a:ln>
              </p:spPr>
              <p:txBody>
                <a:bodyPr wrap="none" anchor="ctr"/>
                <a:lstStyle/>
                <a:p>
                  <a:pPr>
                    <a:defRPr/>
                  </a:pPr>
                  <a:endParaRPr lang="en-US"/>
                </a:p>
              </p:txBody>
            </p:sp>
            <p:sp>
              <p:nvSpPr>
                <p:cNvPr id="108" name="Oval 387"/>
                <p:cNvSpPr>
                  <a:spLocks noChangeArrowheads="1"/>
                </p:cNvSpPr>
                <p:nvPr/>
              </p:nvSpPr>
              <p:spPr bwMode="auto">
                <a:xfrm rot="2007198">
                  <a:off x="9384" y="3434"/>
                  <a:ext cx="42" cy="42"/>
                </a:xfrm>
                <a:prstGeom prst="ellipse">
                  <a:avLst/>
                </a:prstGeom>
                <a:grpFill/>
                <a:ln w="9525">
                  <a:noFill/>
                  <a:round/>
                  <a:headEnd/>
                  <a:tailEnd/>
                </a:ln>
              </p:spPr>
              <p:txBody>
                <a:bodyPr wrap="none" anchor="ctr"/>
                <a:lstStyle/>
                <a:p>
                  <a:pPr>
                    <a:defRPr/>
                  </a:pPr>
                  <a:endParaRPr lang="en-US"/>
                </a:p>
              </p:txBody>
            </p:sp>
            <p:sp>
              <p:nvSpPr>
                <p:cNvPr id="109" name="Oval 388"/>
                <p:cNvSpPr>
                  <a:spLocks noChangeArrowheads="1"/>
                </p:cNvSpPr>
                <p:nvPr/>
              </p:nvSpPr>
              <p:spPr bwMode="auto">
                <a:xfrm rot="2007198">
                  <a:off x="9359" y="3382"/>
                  <a:ext cx="43" cy="43"/>
                </a:xfrm>
                <a:prstGeom prst="ellipse">
                  <a:avLst/>
                </a:prstGeom>
                <a:grpFill/>
                <a:ln w="9525">
                  <a:noFill/>
                  <a:round/>
                  <a:headEnd/>
                  <a:tailEnd/>
                </a:ln>
              </p:spPr>
              <p:txBody>
                <a:bodyPr wrap="none" anchor="ctr"/>
                <a:lstStyle/>
                <a:p>
                  <a:pPr>
                    <a:defRPr/>
                  </a:pPr>
                  <a:endParaRPr lang="en-US"/>
                </a:p>
              </p:txBody>
            </p:sp>
            <p:sp>
              <p:nvSpPr>
                <p:cNvPr id="110" name="Oval 389"/>
                <p:cNvSpPr>
                  <a:spLocks noChangeArrowheads="1"/>
                </p:cNvSpPr>
                <p:nvPr/>
              </p:nvSpPr>
              <p:spPr bwMode="auto">
                <a:xfrm rot="2007198">
                  <a:off x="9411" y="3514"/>
                  <a:ext cx="43" cy="43"/>
                </a:xfrm>
                <a:prstGeom prst="ellipse">
                  <a:avLst/>
                </a:prstGeom>
                <a:grpFill/>
                <a:ln w="9525">
                  <a:noFill/>
                  <a:round/>
                  <a:headEnd/>
                  <a:tailEnd/>
                </a:ln>
              </p:spPr>
              <p:txBody>
                <a:bodyPr wrap="none" anchor="ctr"/>
                <a:lstStyle/>
                <a:p>
                  <a:pPr>
                    <a:defRPr/>
                  </a:pPr>
                  <a:endParaRPr lang="en-US"/>
                </a:p>
              </p:txBody>
            </p:sp>
            <p:sp>
              <p:nvSpPr>
                <p:cNvPr id="111" name="Oval 390"/>
                <p:cNvSpPr>
                  <a:spLocks noChangeArrowheads="1"/>
                </p:cNvSpPr>
                <p:nvPr/>
              </p:nvSpPr>
              <p:spPr bwMode="auto">
                <a:xfrm rot="2007198">
                  <a:off x="9437" y="3462"/>
                  <a:ext cx="43" cy="43"/>
                </a:xfrm>
                <a:prstGeom prst="ellipse">
                  <a:avLst/>
                </a:prstGeom>
                <a:grpFill/>
                <a:ln w="9525">
                  <a:noFill/>
                  <a:round/>
                  <a:headEnd/>
                  <a:tailEnd/>
                </a:ln>
              </p:spPr>
              <p:txBody>
                <a:bodyPr wrap="none" anchor="ctr"/>
                <a:lstStyle/>
                <a:p>
                  <a:pPr>
                    <a:defRPr/>
                  </a:pPr>
                  <a:endParaRPr lang="en-US"/>
                </a:p>
              </p:txBody>
            </p:sp>
            <p:sp>
              <p:nvSpPr>
                <p:cNvPr id="112" name="Oval 391"/>
                <p:cNvSpPr>
                  <a:spLocks noChangeArrowheads="1"/>
                </p:cNvSpPr>
                <p:nvPr/>
              </p:nvSpPr>
              <p:spPr bwMode="auto">
                <a:xfrm rot="2007198">
                  <a:off x="9437" y="3404"/>
                  <a:ext cx="43" cy="42"/>
                </a:xfrm>
                <a:prstGeom prst="ellipse">
                  <a:avLst/>
                </a:prstGeom>
                <a:grpFill/>
                <a:ln w="9525">
                  <a:noFill/>
                  <a:round/>
                  <a:headEnd/>
                  <a:tailEnd/>
                </a:ln>
              </p:spPr>
              <p:txBody>
                <a:bodyPr wrap="none" anchor="ctr"/>
                <a:lstStyle/>
                <a:p>
                  <a:pPr>
                    <a:defRPr/>
                  </a:pPr>
                  <a:endParaRPr lang="en-US"/>
                </a:p>
              </p:txBody>
            </p:sp>
            <p:sp>
              <p:nvSpPr>
                <p:cNvPr id="113" name="Oval 392"/>
                <p:cNvSpPr>
                  <a:spLocks noChangeArrowheads="1"/>
                </p:cNvSpPr>
                <p:nvPr/>
              </p:nvSpPr>
              <p:spPr bwMode="auto">
                <a:xfrm rot="1677174">
                  <a:off x="9335" y="3487"/>
                  <a:ext cx="43" cy="43"/>
                </a:xfrm>
                <a:prstGeom prst="ellipse">
                  <a:avLst/>
                </a:prstGeom>
                <a:grpFill/>
                <a:ln w="9525">
                  <a:noFill/>
                  <a:round/>
                  <a:headEnd/>
                  <a:tailEnd/>
                </a:ln>
              </p:spPr>
              <p:txBody>
                <a:bodyPr wrap="none" anchor="ctr"/>
                <a:lstStyle/>
                <a:p>
                  <a:pPr>
                    <a:defRPr/>
                  </a:pPr>
                  <a:endParaRPr lang="en-US"/>
                </a:p>
              </p:txBody>
            </p:sp>
            <p:sp>
              <p:nvSpPr>
                <p:cNvPr id="114" name="Oval 393"/>
                <p:cNvSpPr>
                  <a:spLocks noChangeArrowheads="1"/>
                </p:cNvSpPr>
                <p:nvPr/>
              </p:nvSpPr>
              <p:spPr bwMode="auto">
                <a:xfrm rot="1677174">
                  <a:off x="9307" y="3450"/>
                  <a:ext cx="43" cy="43"/>
                </a:xfrm>
                <a:prstGeom prst="ellipse">
                  <a:avLst/>
                </a:prstGeom>
                <a:grpFill/>
                <a:ln w="9525">
                  <a:noFill/>
                  <a:round/>
                  <a:headEnd/>
                  <a:tailEnd/>
                </a:ln>
              </p:spPr>
              <p:txBody>
                <a:bodyPr wrap="none" anchor="ctr"/>
                <a:lstStyle/>
                <a:p>
                  <a:pPr>
                    <a:defRPr/>
                  </a:pPr>
                  <a:endParaRPr lang="en-US"/>
                </a:p>
              </p:txBody>
            </p:sp>
            <p:sp>
              <p:nvSpPr>
                <p:cNvPr id="115" name="Oval 394"/>
                <p:cNvSpPr>
                  <a:spLocks noChangeArrowheads="1"/>
                </p:cNvSpPr>
                <p:nvPr/>
              </p:nvSpPr>
              <p:spPr bwMode="auto">
                <a:xfrm rot="2007198">
                  <a:off x="9176" y="3462"/>
                  <a:ext cx="43" cy="43"/>
                </a:xfrm>
                <a:prstGeom prst="ellipse">
                  <a:avLst/>
                </a:prstGeom>
                <a:grpFill/>
                <a:ln w="9525">
                  <a:noFill/>
                  <a:round/>
                  <a:headEnd/>
                  <a:tailEnd/>
                </a:ln>
              </p:spPr>
              <p:txBody>
                <a:bodyPr wrap="none" anchor="ctr"/>
                <a:lstStyle/>
                <a:p>
                  <a:pPr>
                    <a:defRPr/>
                  </a:pPr>
                  <a:endParaRPr lang="en-US"/>
                </a:p>
              </p:txBody>
            </p:sp>
            <p:sp>
              <p:nvSpPr>
                <p:cNvPr id="116" name="Oval 395"/>
                <p:cNvSpPr>
                  <a:spLocks noChangeArrowheads="1"/>
                </p:cNvSpPr>
                <p:nvPr/>
              </p:nvSpPr>
              <p:spPr bwMode="auto">
                <a:xfrm rot="2007198">
                  <a:off x="9149" y="3408"/>
                  <a:ext cx="42" cy="43"/>
                </a:xfrm>
                <a:prstGeom prst="ellipse">
                  <a:avLst/>
                </a:prstGeom>
                <a:grpFill/>
                <a:ln w="9525">
                  <a:noFill/>
                  <a:round/>
                  <a:headEnd/>
                  <a:tailEnd/>
                </a:ln>
              </p:spPr>
              <p:txBody>
                <a:bodyPr wrap="none" anchor="ctr"/>
                <a:lstStyle/>
                <a:p>
                  <a:pPr>
                    <a:defRPr/>
                  </a:pPr>
                  <a:endParaRPr lang="en-US"/>
                </a:p>
              </p:txBody>
            </p:sp>
            <p:sp>
              <p:nvSpPr>
                <p:cNvPr id="117" name="Oval 396"/>
                <p:cNvSpPr>
                  <a:spLocks noChangeArrowheads="1"/>
                </p:cNvSpPr>
                <p:nvPr/>
              </p:nvSpPr>
              <p:spPr bwMode="auto">
                <a:xfrm rot="2007198">
                  <a:off x="9203" y="3410"/>
                  <a:ext cx="43" cy="43"/>
                </a:xfrm>
                <a:prstGeom prst="ellipse">
                  <a:avLst/>
                </a:prstGeom>
                <a:grpFill/>
                <a:ln w="9525">
                  <a:noFill/>
                  <a:round/>
                  <a:headEnd/>
                  <a:tailEnd/>
                </a:ln>
              </p:spPr>
              <p:txBody>
                <a:bodyPr wrap="none" anchor="ctr"/>
                <a:lstStyle/>
                <a:p>
                  <a:pPr>
                    <a:defRPr/>
                  </a:pPr>
                  <a:endParaRPr lang="en-US"/>
                </a:p>
              </p:txBody>
            </p:sp>
            <p:sp>
              <p:nvSpPr>
                <p:cNvPr id="118" name="Oval 397"/>
                <p:cNvSpPr>
                  <a:spLocks noChangeArrowheads="1"/>
                </p:cNvSpPr>
                <p:nvPr/>
              </p:nvSpPr>
              <p:spPr bwMode="auto">
                <a:xfrm rot="2007198">
                  <a:off x="9175" y="3253"/>
                  <a:ext cx="43" cy="43"/>
                </a:xfrm>
                <a:prstGeom prst="ellipse">
                  <a:avLst/>
                </a:prstGeom>
                <a:grpFill/>
                <a:ln w="9525">
                  <a:noFill/>
                  <a:round/>
                  <a:headEnd/>
                  <a:tailEnd/>
                </a:ln>
              </p:spPr>
              <p:txBody>
                <a:bodyPr wrap="none" anchor="ctr"/>
                <a:lstStyle/>
                <a:p>
                  <a:pPr>
                    <a:defRPr/>
                  </a:pPr>
                  <a:endParaRPr lang="en-US"/>
                </a:p>
              </p:txBody>
            </p:sp>
            <p:sp>
              <p:nvSpPr>
                <p:cNvPr id="119" name="Oval 398"/>
                <p:cNvSpPr>
                  <a:spLocks noChangeArrowheads="1"/>
                </p:cNvSpPr>
                <p:nvPr/>
              </p:nvSpPr>
              <p:spPr bwMode="auto">
                <a:xfrm rot="2007198">
                  <a:off x="9226" y="3488"/>
                  <a:ext cx="43" cy="43"/>
                </a:xfrm>
                <a:prstGeom prst="ellipse">
                  <a:avLst/>
                </a:prstGeom>
                <a:grpFill/>
                <a:ln w="9525">
                  <a:noFill/>
                  <a:round/>
                  <a:headEnd/>
                  <a:tailEnd/>
                </a:ln>
              </p:spPr>
              <p:txBody>
                <a:bodyPr wrap="none" anchor="ctr"/>
                <a:lstStyle/>
                <a:p>
                  <a:pPr>
                    <a:defRPr/>
                  </a:pPr>
                  <a:endParaRPr lang="en-US"/>
                </a:p>
              </p:txBody>
            </p:sp>
            <p:sp>
              <p:nvSpPr>
                <p:cNvPr id="120" name="Oval 399"/>
                <p:cNvSpPr>
                  <a:spLocks noChangeArrowheads="1"/>
                </p:cNvSpPr>
                <p:nvPr/>
              </p:nvSpPr>
              <p:spPr bwMode="auto">
                <a:xfrm rot="2007198">
                  <a:off x="9254" y="3435"/>
                  <a:ext cx="42" cy="42"/>
                </a:xfrm>
                <a:prstGeom prst="ellipse">
                  <a:avLst/>
                </a:prstGeom>
                <a:grpFill/>
                <a:ln w="9525">
                  <a:noFill/>
                  <a:round/>
                  <a:headEnd/>
                  <a:tailEnd/>
                </a:ln>
              </p:spPr>
              <p:txBody>
                <a:bodyPr wrap="none" anchor="ctr"/>
                <a:lstStyle/>
                <a:p>
                  <a:pPr>
                    <a:defRPr/>
                  </a:pPr>
                  <a:endParaRPr lang="en-US"/>
                </a:p>
              </p:txBody>
            </p:sp>
            <p:sp>
              <p:nvSpPr>
                <p:cNvPr id="121" name="Oval 400"/>
                <p:cNvSpPr>
                  <a:spLocks noChangeArrowheads="1"/>
                </p:cNvSpPr>
                <p:nvPr/>
              </p:nvSpPr>
              <p:spPr bwMode="auto">
                <a:xfrm rot="2007198">
                  <a:off x="9254" y="3376"/>
                  <a:ext cx="42" cy="43"/>
                </a:xfrm>
                <a:prstGeom prst="ellipse">
                  <a:avLst/>
                </a:prstGeom>
                <a:grpFill/>
                <a:ln w="9525">
                  <a:noFill/>
                  <a:round/>
                  <a:headEnd/>
                  <a:tailEnd/>
                </a:ln>
              </p:spPr>
              <p:txBody>
                <a:bodyPr wrap="none" anchor="ctr"/>
                <a:lstStyle/>
                <a:p>
                  <a:pPr>
                    <a:defRPr/>
                  </a:pPr>
                  <a:endParaRPr lang="en-US"/>
                </a:p>
              </p:txBody>
            </p:sp>
            <p:sp>
              <p:nvSpPr>
                <p:cNvPr id="122" name="Oval 401"/>
                <p:cNvSpPr>
                  <a:spLocks noChangeArrowheads="1"/>
                </p:cNvSpPr>
                <p:nvPr/>
              </p:nvSpPr>
              <p:spPr bwMode="auto">
                <a:xfrm rot="2007198">
                  <a:off x="9006" y="3296"/>
                  <a:ext cx="43" cy="43"/>
                </a:xfrm>
                <a:prstGeom prst="ellipse">
                  <a:avLst/>
                </a:prstGeom>
                <a:grpFill/>
                <a:ln w="9525">
                  <a:noFill/>
                  <a:round/>
                  <a:headEnd/>
                  <a:tailEnd/>
                </a:ln>
              </p:spPr>
              <p:txBody>
                <a:bodyPr wrap="none" anchor="ctr"/>
                <a:lstStyle/>
                <a:p>
                  <a:pPr>
                    <a:defRPr/>
                  </a:pPr>
                  <a:endParaRPr lang="en-US"/>
                </a:p>
              </p:txBody>
            </p:sp>
            <p:sp>
              <p:nvSpPr>
                <p:cNvPr id="123" name="Oval 402"/>
                <p:cNvSpPr>
                  <a:spLocks noChangeArrowheads="1"/>
                </p:cNvSpPr>
                <p:nvPr/>
              </p:nvSpPr>
              <p:spPr bwMode="auto">
                <a:xfrm rot="1677174">
                  <a:off x="9227" y="3646"/>
                  <a:ext cx="43" cy="43"/>
                </a:xfrm>
                <a:prstGeom prst="ellipse">
                  <a:avLst/>
                </a:prstGeom>
                <a:grpFill/>
                <a:ln w="9525">
                  <a:noFill/>
                  <a:round/>
                  <a:headEnd/>
                  <a:tailEnd/>
                </a:ln>
              </p:spPr>
              <p:txBody>
                <a:bodyPr wrap="none" anchor="ctr"/>
                <a:lstStyle/>
                <a:p>
                  <a:pPr>
                    <a:defRPr/>
                  </a:pPr>
                  <a:endParaRPr lang="en-US"/>
                </a:p>
              </p:txBody>
            </p:sp>
            <p:sp>
              <p:nvSpPr>
                <p:cNvPr id="124" name="Oval 403"/>
                <p:cNvSpPr>
                  <a:spLocks noChangeArrowheads="1"/>
                </p:cNvSpPr>
                <p:nvPr/>
              </p:nvSpPr>
              <p:spPr bwMode="auto">
                <a:xfrm rot="1677174">
                  <a:off x="9228" y="3594"/>
                  <a:ext cx="43" cy="43"/>
                </a:xfrm>
                <a:prstGeom prst="ellipse">
                  <a:avLst/>
                </a:prstGeom>
                <a:grpFill/>
                <a:ln w="9525">
                  <a:noFill/>
                  <a:round/>
                  <a:headEnd/>
                  <a:tailEnd/>
                </a:ln>
              </p:spPr>
              <p:txBody>
                <a:bodyPr wrap="none" anchor="ctr"/>
                <a:lstStyle/>
                <a:p>
                  <a:pPr>
                    <a:defRPr/>
                  </a:pPr>
                  <a:endParaRPr lang="en-US"/>
                </a:p>
              </p:txBody>
            </p:sp>
            <p:sp>
              <p:nvSpPr>
                <p:cNvPr id="125" name="Oval 404"/>
                <p:cNvSpPr>
                  <a:spLocks noChangeArrowheads="1"/>
                </p:cNvSpPr>
                <p:nvPr/>
              </p:nvSpPr>
              <p:spPr bwMode="auto">
                <a:xfrm rot="2007198">
                  <a:off x="9253" y="3525"/>
                  <a:ext cx="42" cy="43"/>
                </a:xfrm>
                <a:prstGeom prst="ellipse">
                  <a:avLst/>
                </a:prstGeom>
                <a:grpFill/>
                <a:ln w="9525">
                  <a:noFill/>
                  <a:round/>
                  <a:headEnd/>
                  <a:tailEnd/>
                </a:ln>
              </p:spPr>
              <p:txBody>
                <a:bodyPr wrap="none" anchor="ctr"/>
                <a:lstStyle/>
                <a:p>
                  <a:pPr>
                    <a:defRPr/>
                  </a:pPr>
                  <a:endParaRPr lang="en-US"/>
                </a:p>
              </p:txBody>
            </p:sp>
            <p:sp>
              <p:nvSpPr>
                <p:cNvPr id="126" name="Oval 405"/>
                <p:cNvSpPr>
                  <a:spLocks noChangeArrowheads="1"/>
                </p:cNvSpPr>
                <p:nvPr/>
              </p:nvSpPr>
              <p:spPr bwMode="auto">
                <a:xfrm rot="2007198">
                  <a:off x="9071" y="4081"/>
                  <a:ext cx="42" cy="43"/>
                </a:xfrm>
                <a:prstGeom prst="ellipse">
                  <a:avLst/>
                </a:prstGeom>
                <a:grpFill/>
                <a:ln w="9525">
                  <a:noFill/>
                  <a:round/>
                  <a:headEnd/>
                  <a:tailEnd/>
                </a:ln>
              </p:spPr>
              <p:txBody>
                <a:bodyPr wrap="none" anchor="ctr"/>
                <a:lstStyle/>
                <a:p>
                  <a:pPr>
                    <a:defRPr/>
                  </a:pPr>
                  <a:endParaRPr lang="en-US"/>
                </a:p>
              </p:txBody>
            </p:sp>
            <p:sp>
              <p:nvSpPr>
                <p:cNvPr id="127" name="Oval 406"/>
                <p:cNvSpPr>
                  <a:spLocks noChangeArrowheads="1"/>
                </p:cNvSpPr>
                <p:nvPr/>
              </p:nvSpPr>
              <p:spPr bwMode="auto">
                <a:xfrm rot="2007198">
                  <a:off x="9042" y="4027"/>
                  <a:ext cx="42" cy="42"/>
                </a:xfrm>
                <a:prstGeom prst="ellipse">
                  <a:avLst/>
                </a:prstGeom>
                <a:grpFill/>
                <a:ln w="9525">
                  <a:noFill/>
                  <a:round/>
                  <a:headEnd/>
                  <a:tailEnd/>
                </a:ln>
              </p:spPr>
              <p:txBody>
                <a:bodyPr wrap="none" anchor="ctr"/>
                <a:lstStyle/>
                <a:p>
                  <a:pPr>
                    <a:defRPr/>
                  </a:pPr>
                  <a:endParaRPr lang="en-US"/>
                </a:p>
              </p:txBody>
            </p:sp>
            <p:sp>
              <p:nvSpPr>
                <p:cNvPr id="128" name="Oval 407"/>
                <p:cNvSpPr>
                  <a:spLocks noChangeArrowheads="1"/>
                </p:cNvSpPr>
                <p:nvPr/>
              </p:nvSpPr>
              <p:spPr bwMode="auto">
                <a:xfrm rot="2007198">
                  <a:off x="9097" y="4028"/>
                  <a:ext cx="43" cy="42"/>
                </a:xfrm>
                <a:prstGeom prst="ellipse">
                  <a:avLst/>
                </a:prstGeom>
                <a:grpFill/>
                <a:ln w="9525">
                  <a:noFill/>
                  <a:round/>
                  <a:headEnd/>
                  <a:tailEnd/>
                </a:ln>
              </p:spPr>
              <p:txBody>
                <a:bodyPr wrap="none" anchor="ctr"/>
                <a:lstStyle/>
                <a:p>
                  <a:pPr>
                    <a:defRPr/>
                  </a:pPr>
                  <a:endParaRPr lang="en-US"/>
                </a:p>
              </p:txBody>
            </p:sp>
            <p:sp>
              <p:nvSpPr>
                <p:cNvPr id="129" name="Oval 408"/>
                <p:cNvSpPr>
                  <a:spLocks noChangeArrowheads="1"/>
                </p:cNvSpPr>
                <p:nvPr/>
              </p:nvSpPr>
              <p:spPr bwMode="auto">
                <a:xfrm rot="1677174">
                  <a:off x="9325" y="3886"/>
                  <a:ext cx="42" cy="43"/>
                </a:xfrm>
                <a:prstGeom prst="ellipse">
                  <a:avLst/>
                </a:prstGeom>
                <a:grpFill/>
                <a:ln w="9525">
                  <a:noFill/>
                  <a:round/>
                  <a:headEnd/>
                  <a:tailEnd/>
                </a:ln>
              </p:spPr>
              <p:txBody>
                <a:bodyPr wrap="none" anchor="ctr"/>
                <a:lstStyle/>
                <a:p>
                  <a:pPr>
                    <a:defRPr/>
                  </a:pPr>
                  <a:endParaRPr lang="en-US"/>
                </a:p>
              </p:txBody>
            </p:sp>
            <p:sp>
              <p:nvSpPr>
                <p:cNvPr id="130" name="Oval 409"/>
                <p:cNvSpPr>
                  <a:spLocks noChangeArrowheads="1"/>
                </p:cNvSpPr>
                <p:nvPr/>
              </p:nvSpPr>
              <p:spPr bwMode="auto">
                <a:xfrm rot="1677174">
                  <a:off x="9300" y="3850"/>
                  <a:ext cx="43" cy="43"/>
                </a:xfrm>
                <a:prstGeom prst="ellipse">
                  <a:avLst/>
                </a:prstGeom>
                <a:grpFill/>
                <a:ln w="9525">
                  <a:noFill/>
                  <a:round/>
                  <a:headEnd/>
                  <a:tailEnd/>
                </a:ln>
              </p:spPr>
              <p:txBody>
                <a:bodyPr wrap="none" anchor="ctr"/>
                <a:lstStyle/>
                <a:p>
                  <a:pPr>
                    <a:defRPr/>
                  </a:pPr>
                  <a:endParaRPr lang="en-US"/>
                </a:p>
              </p:txBody>
            </p:sp>
            <p:sp>
              <p:nvSpPr>
                <p:cNvPr id="131" name="Oval 410"/>
                <p:cNvSpPr>
                  <a:spLocks noChangeArrowheads="1"/>
                </p:cNvSpPr>
                <p:nvPr/>
              </p:nvSpPr>
              <p:spPr bwMode="auto">
                <a:xfrm rot="2007198">
                  <a:off x="9168" y="3861"/>
                  <a:ext cx="43" cy="43"/>
                </a:xfrm>
                <a:prstGeom prst="ellipse">
                  <a:avLst/>
                </a:prstGeom>
                <a:grpFill/>
                <a:ln w="9525">
                  <a:noFill/>
                  <a:round/>
                  <a:headEnd/>
                  <a:tailEnd/>
                </a:ln>
              </p:spPr>
              <p:txBody>
                <a:bodyPr wrap="none" anchor="ctr"/>
                <a:lstStyle/>
                <a:p>
                  <a:pPr>
                    <a:defRPr/>
                  </a:pPr>
                  <a:endParaRPr lang="en-US"/>
                </a:p>
              </p:txBody>
            </p:sp>
            <p:sp>
              <p:nvSpPr>
                <p:cNvPr id="132" name="Oval 411"/>
                <p:cNvSpPr>
                  <a:spLocks noChangeArrowheads="1"/>
                </p:cNvSpPr>
                <p:nvPr/>
              </p:nvSpPr>
              <p:spPr bwMode="auto">
                <a:xfrm rot="2007198">
                  <a:off x="9140" y="3807"/>
                  <a:ext cx="43" cy="42"/>
                </a:xfrm>
                <a:prstGeom prst="ellipse">
                  <a:avLst/>
                </a:prstGeom>
                <a:grpFill/>
                <a:ln w="9525">
                  <a:noFill/>
                  <a:round/>
                  <a:headEnd/>
                  <a:tailEnd/>
                </a:ln>
              </p:spPr>
              <p:txBody>
                <a:bodyPr wrap="none" anchor="ctr"/>
                <a:lstStyle/>
                <a:p>
                  <a:pPr>
                    <a:defRPr/>
                  </a:pPr>
                  <a:endParaRPr lang="en-US"/>
                </a:p>
              </p:txBody>
            </p:sp>
            <p:sp>
              <p:nvSpPr>
                <p:cNvPr id="133" name="Oval 412"/>
                <p:cNvSpPr>
                  <a:spLocks noChangeArrowheads="1"/>
                </p:cNvSpPr>
                <p:nvPr/>
              </p:nvSpPr>
              <p:spPr bwMode="auto">
                <a:xfrm rot="2007198">
                  <a:off x="9193" y="3808"/>
                  <a:ext cx="43" cy="42"/>
                </a:xfrm>
                <a:prstGeom prst="ellipse">
                  <a:avLst/>
                </a:prstGeom>
                <a:grpFill/>
                <a:ln w="9525">
                  <a:noFill/>
                  <a:round/>
                  <a:headEnd/>
                  <a:tailEnd/>
                </a:ln>
              </p:spPr>
              <p:txBody>
                <a:bodyPr wrap="none" anchor="ctr"/>
                <a:lstStyle/>
                <a:p>
                  <a:pPr>
                    <a:defRPr/>
                  </a:pPr>
                  <a:endParaRPr lang="en-US"/>
                </a:p>
              </p:txBody>
            </p:sp>
            <p:sp>
              <p:nvSpPr>
                <p:cNvPr id="134" name="Oval 413"/>
                <p:cNvSpPr>
                  <a:spLocks noChangeArrowheads="1"/>
                </p:cNvSpPr>
                <p:nvPr/>
              </p:nvSpPr>
              <p:spPr bwMode="auto">
                <a:xfrm rot="2007198">
                  <a:off x="9168" y="3756"/>
                  <a:ext cx="43" cy="43"/>
                </a:xfrm>
                <a:prstGeom prst="ellipse">
                  <a:avLst/>
                </a:prstGeom>
                <a:grpFill/>
                <a:ln w="9525">
                  <a:noFill/>
                  <a:round/>
                  <a:headEnd/>
                  <a:tailEnd/>
                </a:ln>
              </p:spPr>
              <p:txBody>
                <a:bodyPr wrap="none" anchor="ctr"/>
                <a:lstStyle/>
                <a:p>
                  <a:pPr>
                    <a:defRPr/>
                  </a:pPr>
                  <a:endParaRPr lang="en-US"/>
                </a:p>
              </p:txBody>
            </p:sp>
            <p:sp>
              <p:nvSpPr>
                <p:cNvPr id="135" name="Oval 414"/>
                <p:cNvSpPr>
                  <a:spLocks noChangeArrowheads="1"/>
                </p:cNvSpPr>
                <p:nvPr/>
              </p:nvSpPr>
              <p:spPr bwMode="auto">
                <a:xfrm rot="2007198">
                  <a:off x="9218" y="3886"/>
                  <a:ext cx="42" cy="43"/>
                </a:xfrm>
                <a:prstGeom prst="ellipse">
                  <a:avLst/>
                </a:prstGeom>
                <a:grpFill/>
                <a:ln w="9525">
                  <a:noFill/>
                  <a:round/>
                  <a:headEnd/>
                  <a:tailEnd/>
                </a:ln>
              </p:spPr>
              <p:txBody>
                <a:bodyPr wrap="none" anchor="ctr"/>
                <a:lstStyle/>
                <a:p>
                  <a:pPr>
                    <a:defRPr/>
                  </a:pPr>
                  <a:endParaRPr lang="en-US"/>
                </a:p>
              </p:txBody>
            </p:sp>
            <p:sp>
              <p:nvSpPr>
                <p:cNvPr id="136" name="Oval 415"/>
                <p:cNvSpPr>
                  <a:spLocks noChangeArrowheads="1"/>
                </p:cNvSpPr>
                <p:nvPr/>
              </p:nvSpPr>
              <p:spPr bwMode="auto">
                <a:xfrm rot="2007198">
                  <a:off x="9245" y="3835"/>
                  <a:ext cx="43" cy="43"/>
                </a:xfrm>
                <a:prstGeom prst="ellipse">
                  <a:avLst/>
                </a:prstGeom>
                <a:grpFill/>
                <a:ln w="9525">
                  <a:noFill/>
                  <a:round/>
                  <a:headEnd/>
                  <a:tailEnd/>
                </a:ln>
              </p:spPr>
              <p:txBody>
                <a:bodyPr wrap="none" anchor="ctr"/>
                <a:lstStyle/>
                <a:p>
                  <a:pPr>
                    <a:defRPr/>
                  </a:pPr>
                  <a:endParaRPr lang="en-US"/>
                </a:p>
              </p:txBody>
            </p:sp>
            <p:sp>
              <p:nvSpPr>
                <p:cNvPr id="137" name="Oval 416"/>
                <p:cNvSpPr>
                  <a:spLocks noChangeArrowheads="1"/>
                </p:cNvSpPr>
                <p:nvPr/>
              </p:nvSpPr>
              <p:spPr bwMode="auto">
                <a:xfrm rot="2007198">
                  <a:off x="9246" y="3777"/>
                  <a:ext cx="43" cy="42"/>
                </a:xfrm>
                <a:prstGeom prst="ellipse">
                  <a:avLst/>
                </a:prstGeom>
                <a:grpFill/>
                <a:ln w="9525">
                  <a:noFill/>
                  <a:round/>
                  <a:headEnd/>
                  <a:tailEnd/>
                </a:ln>
              </p:spPr>
              <p:txBody>
                <a:bodyPr wrap="none" anchor="ctr"/>
                <a:lstStyle/>
                <a:p>
                  <a:pPr>
                    <a:defRPr/>
                  </a:pPr>
                  <a:endParaRPr lang="en-US"/>
                </a:p>
              </p:txBody>
            </p:sp>
          </p:grpSp>
          <p:sp>
            <p:nvSpPr>
              <p:cNvPr id="64" name="Rectangle 63"/>
              <p:cNvSpPr/>
              <p:nvPr/>
            </p:nvSpPr>
            <p:spPr bwMode="auto">
              <a:xfrm>
                <a:off x="792364" y="2909979"/>
                <a:ext cx="511535" cy="46514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
          <p:nvSpPr>
            <p:cNvPr id="141" name="Text Box 97"/>
            <p:cNvSpPr txBox="1">
              <a:spLocks noChangeArrowheads="1"/>
            </p:cNvSpPr>
            <p:nvPr/>
          </p:nvSpPr>
          <p:spPr bwMode="auto">
            <a:xfrm>
              <a:off x="1361571" y="1551374"/>
              <a:ext cx="2706373" cy="1800493"/>
            </a:xfrm>
            <a:prstGeom prst="rect">
              <a:avLst/>
            </a:prstGeom>
            <a:noFill/>
            <a:ln w="9525">
              <a:noFill/>
              <a:miter lim="800000"/>
              <a:headEnd/>
              <a:tailEnd/>
            </a:ln>
          </p:spPr>
          <p:txBody>
            <a:bodyPr wrap="square">
              <a:spAutoFit/>
            </a:bodyPr>
            <a:lstStyle/>
            <a:p>
              <a:pPr>
                <a:spcBef>
                  <a:spcPts val="100"/>
                </a:spcBef>
              </a:pPr>
              <a:r>
                <a:rPr lang="en-GB" sz="2000" dirty="0"/>
                <a:t>Primary </a:t>
              </a:r>
              <a:r>
                <a:rPr lang="en-GB" sz="2000" dirty="0" smtClean="0"/>
                <a:t>production</a:t>
              </a:r>
            </a:p>
            <a:p>
              <a:pPr>
                <a:spcBef>
                  <a:spcPts val="100"/>
                </a:spcBef>
              </a:pPr>
              <a:r>
                <a:rPr lang="en-GB" sz="1600" dirty="0" smtClean="0"/>
                <a:t>(i.e. </a:t>
              </a:r>
              <a:r>
                <a:rPr lang="en-GB" sz="1600" dirty="0" err="1" smtClean="0"/>
                <a:t>scleractinian</a:t>
              </a:r>
              <a:r>
                <a:rPr lang="en-GB" sz="1600" dirty="0" smtClean="0"/>
                <a:t> corals)</a:t>
              </a:r>
            </a:p>
            <a:p>
              <a:pPr>
                <a:spcBef>
                  <a:spcPts val="100"/>
                </a:spcBef>
              </a:pPr>
              <a:endParaRPr lang="en-GB" sz="400" dirty="0"/>
            </a:p>
            <a:p>
              <a:pPr>
                <a:spcBef>
                  <a:spcPts val="100"/>
                </a:spcBef>
              </a:pPr>
              <a:r>
                <a:rPr lang="en-GB" sz="2000" dirty="0" smtClean="0"/>
                <a:t>Secondary production</a:t>
              </a:r>
              <a:endParaRPr lang="en-GB" sz="2000" dirty="0"/>
            </a:p>
            <a:p>
              <a:pPr>
                <a:spcBef>
                  <a:spcPts val="100"/>
                </a:spcBef>
              </a:pPr>
              <a:r>
                <a:rPr lang="en-GB" sz="1600" dirty="0" smtClean="0"/>
                <a:t>(e.g. CCA; </a:t>
              </a:r>
              <a:r>
                <a:rPr lang="en-GB" sz="1600" dirty="0" err="1" smtClean="0"/>
                <a:t>encrusters</a:t>
              </a:r>
              <a:r>
                <a:rPr lang="en-GB" sz="1600" dirty="0" smtClean="0"/>
                <a:t>)</a:t>
              </a:r>
            </a:p>
            <a:p>
              <a:pPr>
                <a:spcBef>
                  <a:spcPts val="100"/>
                </a:spcBef>
              </a:pPr>
              <a:endParaRPr lang="en-GB" sz="1000" dirty="0" smtClean="0"/>
            </a:p>
            <a:p>
              <a:pPr>
                <a:spcBef>
                  <a:spcPts val="100"/>
                </a:spcBef>
              </a:pPr>
              <a:r>
                <a:rPr lang="en-GB" sz="2000" dirty="0" smtClean="0"/>
                <a:t>Sediment</a:t>
              </a:r>
              <a:endParaRPr lang="en-GB" sz="2000" dirty="0"/>
            </a:p>
          </p:txBody>
        </p:sp>
      </p:grpSp>
      <p:grpSp>
        <p:nvGrpSpPr>
          <p:cNvPr id="218" name="Group 217"/>
          <p:cNvGrpSpPr/>
          <p:nvPr/>
        </p:nvGrpSpPr>
        <p:grpSpPr>
          <a:xfrm>
            <a:off x="539552" y="1371249"/>
            <a:ext cx="3456583" cy="689797"/>
            <a:chOff x="539552" y="1052736"/>
            <a:chExt cx="3456583" cy="689797"/>
          </a:xfrm>
        </p:grpSpPr>
        <p:sp>
          <p:nvSpPr>
            <p:cNvPr id="41" name="Text Box 101"/>
            <p:cNvSpPr txBox="1">
              <a:spLocks noChangeArrowheads="1"/>
            </p:cNvSpPr>
            <p:nvPr/>
          </p:nvSpPr>
          <p:spPr bwMode="auto">
            <a:xfrm>
              <a:off x="539552" y="1052736"/>
              <a:ext cx="3168352" cy="430887"/>
            </a:xfrm>
            <a:prstGeom prst="rect">
              <a:avLst/>
            </a:prstGeom>
            <a:noFill/>
            <a:ln w="9525">
              <a:noFill/>
              <a:miter lim="800000"/>
              <a:headEnd/>
              <a:tailEnd/>
            </a:ln>
          </p:spPr>
          <p:txBody>
            <a:bodyPr wrap="square">
              <a:spAutoFit/>
            </a:bodyPr>
            <a:lstStyle/>
            <a:p>
              <a:pPr>
                <a:spcBef>
                  <a:spcPct val="50000"/>
                </a:spcBef>
              </a:pPr>
              <a:r>
                <a:rPr lang="en-GB" sz="2200" dirty="0" smtClean="0"/>
                <a:t>Framework production</a:t>
              </a:r>
              <a:endParaRPr lang="en-GB" sz="2200" dirty="0"/>
            </a:p>
          </p:txBody>
        </p:sp>
        <p:sp>
          <p:nvSpPr>
            <p:cNvPr id="143" name="Cross 142"/>
            <p:cNvSpPr/>
            <p:nvPr/>
          </p:nvSpPr>
          <p:spPr>
            <a:xfrm>
              <a:off x="3419872" y="1166271"/>
              <a:ext cx="576263" cy="576262"/>
            </a:xfrm>
            <a:prstGeom prst="plus">
              <a:avLst>
                <a:gd name="adj" fmla="val 3712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214" name="Group 213"/>
          <p:cNvGrpSpPr/>
          <p:nvPr/>
        </p:nvGrpSpPr>
        <p:grpSpPr>
          <a:xfrm>
            <a:off x="5364088" y="1484785"/>
            <a:ext cx="3682189" cy="2520279"/>
            <a:chOff x="5498323" y="1484785"/>
            <a:chExt cx="3682189" cy="2520279"/>
          </a:xfrm>
        </p:grpSpPr>
        <p:sp>
          <p:nvSpPr>
            <p:cNvPr id="144" name="Text Box 102"/>
            <p:cNvSpPr txBox="1">
              <a:spLocks noChangeArrowheads="1"/>
            </p:cNvSpPr>
            <p:nvPr/>
          </p:nvSpPr>
          <p:spPr bwMode="auto">
            <a:xfrm>
              <a:off x="6114099" y="1484785"/>
              <a:ext cx="3066413" cy="2467342"/>
            </a:xfrm>
            <a:prstGeom prst="rect">
              <a:avLst/>
            </a:prstGeom>
            <a:noFill/>
            <a:ln w="9525">
              <a:noFill/>
              <a:miter lim="800000"/>
              <a:headEnd/>
              <a:tailEnd/>
            </a:ln>
          </p:spPr>
          <p:txBody>
            <a:bodyPr wrap="square">
              <a:spAutoFit/>
            </a:bodyPr>
            <a:lstStyle/>
            <a:p>
              <a:pPr>
                <a:spcBef>
                  <a:spcPts val="75"/>
                </a:spcBef>
              </a:pPr>
              <a:r>
                <a:rPr lang="en-GB" sz="2000" dirty="0"/>
                <a:t>Grazer </a:t>
              </a:r>
              <a:r>
                <a:rPr lang="en-GB" sz="2000" dirty="0" smtClean="0"/>
                <a:t>erosion</a:t>
              </a:r>
            </a:p>
            <a:p>
              <a:pPr>
                <a:spcBef>
                  <a:spcPts val="75"/>
                </a:spcBef>
              </a:pPr>
              <a:r>
                <a:rPr lang="en-GB" sz="1600" dirty="0" smtClean="0"/>
                <a:t>(i.e. fish and urchins)</a:t>
              </a:r>
            </a:p>
            <a:p>
              <a:pPr>
                <a:spcBef>
                  <a:spcPts val="75"/>
                </a:spcBef>
              </a:pPr>
              <a:endParaRPr lang="en-GB" sz="400" dirty="0" smtClean="0"/>
            </a:p>
            <a:p>
              <a:pPr>
                <a:spcBef>
                  <a:spcPts val="75"/>
                </a:spcBef>
              </a:pPr>
              <a:r>
                <a:rPr lang="en-GB" sz="2000" dirty="0" smtClean="0"/>
                <a:t>Microborer erosion</a:t>
              </a:r>
            </a:p>
            <a:p>
              <a:pPr>
                <a:spcBef>
                  <a:spcPts val="75"/>
                </a:spcBef>
              </a:pPr>
              <a:r>
                <a:rPr lang="en-GB" sz="1600" dirty="0" smtClean="0"/>
                <a:t>(algae, fungi, bacteria)</a:t>
              </a:r>
            </a:p>
            <a:p>
              <a:pPr>
                <a:spcBef>
                  <a:spcPts val="75"/>
                </a:spcBef>
              </a:pPr>
              <a:endParaRPr lang="en-GB" sz="400" dirty="0" smtClean="0"/>
            </a:p>
            <a:p>
              <a:pPr>
                <a:spcBef>
                  <a:spcPts val="75"/>
                </a:spcBef>
              </a:pPr>
              <a:r>
                <a:rPr lang="en-GB" sz="2000" dirty="0" err="1" smtClean="0"/>
                <a:t>Macroborer</a:t>
              </a:r>
              <a:r>
                <a:rPr lang="en-GB" sz="2000" dirty="0" smtClean="0"/>
                <a:t> erosion</a:t>
              </a:r>
              <a:endParaRPr lang="en-GB" sz="2000" dirty="0"/>
            </a:p>
            <a:p>
              <a:pPr>
                <a:spcBef>
                  <a:spcPts val="75"/>
                </a:spcBef>
              </a:pPr>
              <a:r>
                <a:rPr lang="en-GB" sz="1600" dirty="0" smtClean="0"/>
                <a:t>(sponges, worms, bivalves)</a:t>
              </a:r>
            </a:p>
            <a:p>
              <a:pPr>
                <a:spcBef>
                  <a:spcPts val="75"/>
                </a:spcBef>
              </a:pPr>
              <a:endParaRPr lang="en-GB" sz="400" dirty="0" smtClean="0"/>
            </a:p>
            <a:p>
              <a:pPr>
                <a:spcBef>
                  <a:spcPts val="75"/>
                </a:spcBef>
              </a:pPr>
              <a:endParaRPr lang="en-GB" sz="600" dirty="0" smtClean="0"/>
            </a:p>
            <a:p>
              <a:pPr>
                <a:spcBef>
                  <a:spcPts val="75"/>
                </a:spcBef>
              </a:pPr>
              <a:r>
                <a:rPr lang="en-GB" sz="2000" dirty="0" smtClean="0"/>
                <a:t>Physical erosion</a:t>
              </a:r>
              <a:endParaRPr lang="en-GB" sz="2000" dirty="0"/>
            </a:p>
          </p:txBody>
        </p:sp>
        <p:grpSp>
          <p:nvGrpSpPr>
            <p:cNvPr id="145" name="Group 144"/>
            <p:cNvGrpSpPr/>
            <p:nvPr/>
          </p:nvGrpSpPr>
          <p:grpSpPr>
            <a:xfrm>
              <a:off x="5498323" y="1556792"/>
              <a:ext cx="657853" cy="465146"/>
              <a:chOff x="745795" y="3933056"/>
              <a:chExt cx="657853" cy="465146"/>
            </a:xfrm>
          </p:grpSpPr>
          <p:pic>
            <p:nvPicPr>
              <p:cNvPr id="146" name="Picture 121" descr="seaUrchin_scetch"/>
              <p:cNvPicPr>
                <a:picLocks noChangeAspect="1" noChangeArrowheads="1"/>
              </p:cNvPicPr>
              <p:nvPr/>
            </p:nvPicPr>
            <p:blipFill>
              <a:blip r:embed="rId10" cstate="print">
                <a:clrChange>
                  <a:clrFrom>
                    <a:srgbClr val="FFFFFF"/>
                  </a:clrFrom>
                  <a:clrTo>
                    <a:srgbClr val="FFFFFF">
                      <a:alpha val="0"/>
                    </a:srgbClr>
                  </a:clrTo>
                </a:clrChange>
              </a:blip>
              <a:srcRect b="10088"/>
              <a:stretch>
                <a:fillRect/>
              </a:stretch>
            </p:blipFill>
            <p:spPr bwMode="auto">
              <a:xfrm>
                <a:off x="745795" y="3933056"/>
                <a:ext cx="657853" cy="462100"/>
              </a:xfrm>
              <a:prstGeom prst="rect">
                <a:avLst/>
              </a:prstGeom>
              <a:noFill/>
              <a:ln w="9525">
                <a:noFill/>
                <a:miter lim="800000"/>
                <a:headEnd/>
                <a:tailEnd/>
              </a:ln>
            </p:spPr>
          </p:pic>
          <p:sp>
            <p:nvSpPr>
              <p:cNvPr id="147" name="Rectangle 146"/>
              <p:cNvSpPr/>
              <p:nvPr/>
            </p:nvSpPr>
            <p:spPr bwMode="auto">
              <a:xfrm>
                <a:off x="792364" y="3933056"/>
                <a:ext cx="511535" cy="46514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148" name="Group 147"/>
            <p:cNvGrpSpPr/>
            <p:nvPr/>
          </p:nvGrpSpPr>
          <p:grpSpPr>
            <a:xfrm>
              <a:off x="5544892" y="2227269"/>
              <a:ext cx="512102" cy="471955"/>
              <a:chOff x="792364" y="4541411"/>
              <a:chExt cx="512102" cy="471955"/>
            </a:xfrm>
          </p:grpSpPr>
          <p:pic>
            <p:nvPicPr>
              <p:cNvPr id="149" name="Picture 4" descr="312c604512"/>
              <p:cNvPicPr>
                <a:picLocks noChangeAspect="1" noChangeArrowheads="1"/>
              </p:cNvPicPr>
              <p:nvPr/>
            </p:nvPicPr>
            <p:blipFill>
              <a:blip r:embed="rId11" cstate="print">
                <a:clrChange>
                  <a:clrFrom>
                    <a:srgbClr val="FFF8FC"/>
                  </a:clrFrom>
                  <a:clrTo>
                    <a:srgbClr val="FFF8FC">
                      <a:alpha val="0"/>
                    </a:srgbClr>
                  </a:clrTo>
                </a:clrChange>
              </a:blip>
              <a:srcRect l="56589" t="1628" r="5562" b="55479"/>
              <a:stretch>
                <a:fillRect/>
              </a:stretch>
            </p:blipFill>
            <p:spPr bwMode="auto">
              <a:xfrm>
                <a:off x="792400" y="4541411"/>
                <a:ext cx="512066" cy="471955"/>
              </a:xfrm>
              <a:prstGeom prst="rect">
                <a:avLst/>
              </a:prstGeom>
              <a:noFill/>
              <a:ln w="12700">
                <a:solidFill>
                  <a:schemeClr val="tx1"/>
                </a:solidFill>
                <a:miter lim="800000"/>
                <a:headEnd/>
                <a:tailEnd/>
              </a:ln>
            </p:spPr>
          </p:pic>
          <p:sp>
            <p:nvSpPr>
              <p:cNvPr id="150" name="Rectangle 149"/>
              <p:cNvSpPr/>
              <p:nvPr/>
            </p:nvSpPr>
            <p:spPr bwMode="auto">
              <a:xfrm>
                <a:off x="792364" y="4548030"/>
                <a:ext cx="511535" cy="46514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151" name="Group 150"/>
            <p:cNvGrpSpPr/>
            <p:nvPr/>
          </p:nvGrpSpPr>
          <p:grpSpPr>
            <a:xfrm>
              <a:off x="5544892" y="2852936"/>
              <a:ext cx="512102" cy="540411"/>
              <a:chOff x="792364" y="5120837"/>
              <a:chExt cx="512102" cy="540411"/>
            </a:xfrm>
          </p:grpSpPr>
          <p:grpSp>
            <p:nvGrpSpPr>
              <p:cNvPr id="152" name="Group 334"/>
              <p:cNvGrpSpPr>
                <a:grpSpLocks/>
              </p:cNvGrpSpPr>
              <p:nvPr/>
            </p:nvGrpSpPr>
            <p:grpSpPr bwMode="auto">
              <a:xfrm>
                <a:off x="792400" y="5120837"/>
                <a:ext cx="512066" cy="540411"/>
                <a:chOff x="249" y="164"/>
                <a:chExt cx="942" cy="754"/>
              </a:xfrm>
            </p:grpSpPr>
            <p:pic>
              <p:nvPicPr>
                <p:cNvPr id="154" name="Picture 335" descr="MCBD07377_0000[1]"/>
                <p:cNvPicPr>
                  <a:picLocks noChangeAspect="1" noChangeArrowheads="1"/>
                </p:cNvPicPr>
                <p:nvPr/>
              </p:nvPicPr>
              <p:blipFill>
                <a:blip r:embed="rId12" cstate="print"/>
                <a:srcRect/>
                <a:stretch>
                  <a:fillRect/>
                </a:stretch>
              </p:blipFill>
              <p:spPr bwMode="auto">
                <a:xfrm rot="456917">
                  <a:off x="249" y="255"/>
                  <a:ext cx="591" cy="488"/>
                </a:xfrm>
                <a:prstGeom prst="rect">
                  <a:avLst/>
                </a:prstGeom>
                <a:noFill/>
                <a:ln w="9525">
                  <a:noFill/>
                  <a:miter lim="800000"/>
                  <a:headEnd/>
                  <a:tailEnd/>
                </a:ln>
              </p:spPr>
            </p:pic>
            <p:pic>
              <p:nvPicPr>
                <p:cNvPr id="155" name="Picture 336" descr="MCBD07377_0000[1]"/>
                <p:cNvPicPr>
                  <a:picLocks noChangeAspect="1" noChangeArrowheads="1"/>
                </p:cNvPicPr>
                <p:nvPr/>
              </p:nvPicPr>
              <p:blipFill>
                <a:blip r:embed="rId12" cstate="print"/>
                <a:srcRect/>
                <a:stretch>
                  <a:fillRect/>
                </a:stretch>
              </p:blipFill>
              <p:spPr bwMode="auto">
                <a:xfrm rot="6198002">
                  <a:off x="651" y="216"/>
                  <a:ext cx="591" cy="488"/>
                </a:xfrm>
                <a:prstGeom prst="rect">
                  <a:avLst/>
                </a:prstGeom>
                <a:noFill/>
                <a:ln w="9525">
                  <a:noFill/>
                  <a:miter lim="800000"/>
                  <a:headEnd/>
                  <a:tailEnd/>
                </a:ln>
              </p:spPr>
            </p:pic>
            <p:pic>
              <p:nvPicPr>
                <p:cNvPr id="156" name="Picture 337" descr="MCBD07377_0000[1]"/>
                <p:cNvPicPr>
                  <a:picLocks noChangeAspect="1" noChangeArrowheads="1"/>
                </p:cNvPicPr>
                <p:nvPr/>
              </p:nvPicPr>
              <p:blipFill>
                <a:blip r:embed="rId12" cstate="print"/>
                <a:srcRect/>
                <a:stretch>
                  <a:fillRect/>
                </a:stretch>
              </p:blipFill>
              <p:spPr bwMode="auto">
                <a:xfrm rot="456917">
                  <a:off x="249" y="618"/>
                  <a:ext cx="363" cy="300"/>
                </a:xfrm>
                <a:prstGeom prst="rect">
                  <a:avLst/>
                </a:prstGeom>
                <a:noFill/>
                <a:ln w="9525">
                  <a:noFill/>
                  <a:miter lim="800000"/>
                  <a:headEnd/>
                  <a:tailEnd/>
                </a:ln>
              </p:spPr>
            </p:pic>
          </p:grpSp>
          <p:sp>
            <p:nvSpPr>
              <p:cNvPr id="153" name="Rectangle 152"/>
              <p:cNvSpPr/>
              <p:nvPr/>
            </p:nvSpPr>
            <p:spPr bwMode="auto">
              <a:xfrm>
                <a:off x="792364" y="5159394"/>
                <a:ext cx="511535" cy="4651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161" name="Group 160"/>
            <p:cNvGrpSpPr/>
            <p:nvPr/>
          </p:nvGrpSpPr>
          <p:grpSpPr>
            <a:xfrm>
              <a:off x="5555664" y="3508041"/>
              <a:ext cx="600512" cy="497023"/>
              <a:chOff x="755576" y="5773388"/>
              <a:chExt cx="600512" cy="497023"/>
            </a:xfrm>
          </p:grpSpPr>
          <p:grpSp>
            <p:nvGrpSpPr>
              <p:cNvPr id="162" name="Group 417"/>
              <p:cNvGrpSpPr>
                <a:grpSpLocks/>
              </p:cNvGrpSpPr>
              <p:nvPr/>
            </p:nvGrpSpPr>
            <p:grpSpPr bwMode="auto">
              <a:xfrm rot="1418443">
                <a:off x="776535" y="5773388"/>
                <a:ext cx="579553" cy="438115"/>
                <a:chOff x="8686" y="2522"/>
                <a:chExt cx="1406" cy="1156"/>
              </a:xfrm>
            </p:grpSpPr>
            <p:pic>
              <p:nvPicPr>
                <p:cNvPr id="164" name="Picture 418" descr="MCDD01808_0000[1]"/>
                <p:cNvPicPr>
                  <a:picLocks noChangeAspect="1" noChangeArrowheads="1"/>
                </p:cNvPicPr>
                <p:nvPr/>
              </p:nvPicPr>
              <p:blipFill>
                <a:blip r:embed="rId13" cstate="print"/>
                <a:srcRect/>
                <a:stretch>
                  <a:fillRect/>
                </a:stretch>
              </p:blipFill>
              <p:spPr bwMode="auto">
                <a:xfrm rot="-7242838">
                  <a:off x="8834" y="2420"/>
                  <a:ext cx="1110" cy="1406"/>
                </a:xfrm>
                <a:prstGeom prst="rect">
                  <a:avLst/>
                </a:prstGeom>
                <a:noFill/>
                <a:ln w="9525">
                  <a:noFill/>
                  <a:miter lim="800000"/>
                  <a:headEnd/>
                  <a:tailEnd/>
                </a:ln>
              </p:spPr>
            </p:pic>
            <p:grpSp>
              <p:nvGrpSpPr>
                <p:cNvPr id="165" name="Group 419"/>
                <p:cNvGrpSpPr>
                  <a:grpSpLocks/>
                </p:cNvGrpSpPr>
                <p:nvPr/>
              </p:nvGrpSpPr>
              <p:grpSpPr bwMode="auto">
                <a:xfrm>
                  <a:off x="8777" y="2522"/>
                  <a:ext cx="908" cy="1134"/>
                  <a:chOff x="8777" y="2522"/>
                  <a:chExt cx="908" cy="1134"/>
                </a:xfrm>
              </p:grpSpPr>
              <p:sp>
                <p:nvSpPr>
                  <p:cNvPr id="166" name="Freeform 420"/>
                  <p:cNvSpPr>
                    <a:spLocks/>
                  </p:cNvSpPr>
                  <p:nvPr/>
                </p:nvSpPr>
                <p:spPr bwMode="auto">
                  <a:xfrm rot="-982941">
                    <a:off x="9231" y="2522"/>
                    <a:ext cx="317" cy="590"/>
                  </a:xfrm>
                  <a:custGeom>
                    <a:avLst/>
                    <a:gdLst>
                      <a:gd name="T0" fmla="*/ 177 w 747"/>
                      <a:gd name="T1" fmla="*/ 369 h 915"/>
                      <a:gd name="T2" fmla="*/ 157 w 747"/>
                      <a:gd name="T3" fmla="*/ 255 h 915"/>
                      <a:gd name="T4" fmla="*/ 146 w 747"/>
                      <a:gd name="T5" fmla="*/ 232 h 915"/>
                      <a:gd name="T6" fmla="*/ 131 w 747"/>
                      <a:gd name="T7" fmla="*/ 193 h 915"/>
                      <a:gd name="T8" fmla="*/ 124 w 747"/>
                      <a:gd name="T9" fmla="*/ 162 h 915"/>
                      <a:gd name="T10" fmla="*/ 121 w 747"/>
                      <a:gd name="T11" fmla="*/ 147 h 915"/>
                      <a:gd name="T12" fmla="*/ 92 w 747"/>
                      <a:gd name="T13" fmla="*/ 54 h 915"/>
                      <a:gd name="T14" fmla="*/ 73 w 747"/>
                      <a:gd name="T15" fmla="*/ 15 h 915"/>
                      <a:gd name="T16" fmla="*/ 84 w 747"/>
                      <a:gd name="T17" fmla="*/ 13 h 915"/>
                      <a:gd name="T18" fmla="*/ 107 w 747"/>
                      <a:gd name="T19" fmla="*/ 36 h 915"/>
                      <a:gd name="T20" fmla="*/ 116 w 747"/>
                      <a:gd name="T21" fmla="*/ 59 h 915"/>
                      <a:gd name="T22" fmla="*/ 131 w 747"/>
                      <a:gd name="T23" fmla="*/ 129 h 915"/>
                      <a:gd name="T24" fmla="*/ 145 w 747"/>
                      <a:gd name="T25" fmla="*/ 165 h 915"/>
                      <a:gd name="T26" fmla="*/ 153 w 747"/>
                      <a:gd name="T27" fmla="*/ 193 h 915"/>
                      <a:gd name="T28" fmla="*/ 160 w 747"/>
                      <a:gd name="T29" fmla="*/ 224 h 915"/>
                      <a:gd name="T30" fmla="*/ 170 w 747"/>
                      <a:gd name="T31" fmla="*/ 248 h 915"/>
                      <a:gd name="T32" fmla="*/ 177 w 747"/>
                      <a:gd name="T33" fmla="*/ 276 h 915"/>
                      <a:gd name="T34" fmla="*/ 182 w 747"/>
                      <a:gd name="T35" fmla="*/ 307 h 915"/>
                      <a:gd name="T36" fmla="*/ 189 w 747"/>
                      <a:gd name="T37" fmla="*/ 322 h 915"/>
                      <a:gd name="T38" fmla="*/ 211 w 747"/>
                      <a:gd name="T39" fmla="*/ 361 h 915"/>
                      <a:gd name="T40" fmla="*/ 213 w 747"/>
                      <a:gd name="T41" fmla="*/ 387 h 915"/>
                      <a:gd name="T42" fmla="*/ 289 w 747"/>
                      <a:gd name="T43" fmla="*/ 435 h 915"/>
                      <a:gd name="T44" fmla="*/ 299 w 747"/>
                      <a:gd name="T45" fmla="*/ 472 h 915"/>
                      <a:gd name="T46" fmla="*/ 231 w 747"/>
                      <a:gd name="T47" fmla="*/ 444 h 915"/>
                      <a:gd name="T48" fmla="*/ 211 w 747"/>
                      <a:gd name="T49" fmla="*/ 433 h 915"/>
                      <a:gd name="T50" fmla="*/ 201 w 747"/>
                      <a:gd name="T51" fmla="*/ 428 h 915"/>
                      <a:gd name="T52" fmla="*/ 192 w 747"/>
                      <a:gd name="T53" fmla="*/ 444 h 915"/>
                      <a:gd name="T54" fmla="*/ 182 w 747"/>
                      <a:gd name="T55" fmla="*/ 459 h 915"/>
                      <a:gd name="T56" fmla="*/ 175 w 747"/>
                      <a:gd name="T57" fmla="*/ 475 h 915"/>
                      <a:gd name="T58" fmla="*/ 165 w 747"/>
                      <a:gd name="T59" fmla="*/ 485 h 915"/>
                      <a:gd name="T60" fmla="*/ 141 w 747"/>
                      <a:gd name="T61" fmla="*/ 503 h 915"/>
                      <a:gd name="T62" fmla="*/ 121 w 747"/>
                      <a:gd name="T63" fmla="*/ 526 h 915"/>
                      <a:gd name="T64" fmla="*/ 116 w 747"/>
                      <a:gd name="T65" fmla="*/ 529 h 915"/>
                      <a:gd name="T66" fmla="*/ 106 w 747"/>
                      <a:gd name="T67" fmla="*/ 539 h 915"/>
                      <a:gd name="T68" fmla="*/ 101 w 747"/>
                      <a:gd name="T69" fmla="*/ 544 h 915"/>
                      <a:gd name="T70" fmla="*/ 89 w 747"/>
                      <a:gd name="T71" fmla="*/ 565 h 915"/>
                      <a:gd name="T72" fmla="*/ 85 w 747"/>
                      <a:gd name="T73" fmla="*/ 573 h 915"/>
                      <a:gd name="T74" fmla="*/ 75 w 747"/>
                      <a:gd name="T75" fmla="*/ 578 h 915"/>
                      <a:gd name="T76" fmla="*/ 60 w 747"/>
                      <a:gd name="T77" fmla="*/ 575 h 915"/>
                      <a:gd name="T78" fmla="*/ 63 w 747"/>
                      <a:gd name="T79" fmla="*/ 552 h 915"/>
                      <a:gd name="T80" fmla="*/ 73 w 747"/>
                      <a:gd name="T81" fmla="*/ 542 h 915"/>
                      <a:gd name="T82" fmla="*/ 84 w 747"/>
                      <a:gd name="T83" fmla="*/ 521 h 915"/>
                      <a:gd name="T84" fmla="*/ 97 w 747"/>
                      <a:gd name="T85" fmla="*/ 503 h 915"/>
                      <a:gd name="T86" fmla="*/ 128 w 747"/>
                      <a:gd name="T87" fmla="*/ 472 h 915"/>
                      <a:gd name="T88" fmla="*/ 138 w 747"/>
                      <a:gd name="T89" fmla="*/ 462 h 915"/>
                      <a:gd name="T90" fmla="*/ 151 w 747"/>
                      <a:gd name="T91" fmla="*/ 444 h 915"/>
                      <a:gd name="T92" fmla="*/ 167 w 747"/>
                      <a:gd name="T93" fmla="*/ 426 h 915"/>
                      <a:gd name="T94" fmla="*/ 20 w 747"/>
                      <a:gd name="T95" fmla="*/ 464 h 915"/>
                      <a:gd name="T96" fmla="*/ 0 w 747"/>
                      <a:gd name="T97" fmla="*/ 464 h 915"/>
                      <a:gd name="T98" fmla="*/ 58 w 747"/>
                      <a:gd name="T99" fmla="*/ 406 h 915"/>
                      <a:gd name="T100" fmla="*/ 177 w 747"/>
                      <a:gd name="T101" fmla="*/ 369 h 91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47"/>
                      <a:gd name="T154" fmla="*/ 0 h 915"/>
                      <a:gd name="T155" fmla="*/ 747 w 747"/>
                      <a:gd name="T156" fmla="*/ 915 h 91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47" h="915">
                        <a:moveTo>
                          <a:pt x="417" y="572"/>
                        </a:moveTo>
                        <a:cubicBezTo>
                          <a:pt x="411" y="512"/>
                          <a:pt x="388" y="453"/>
                          <a:pt x="369" y="396"/>
                        </a:cubicBezTo>
                        <a:cubicBezTo>
                          <a:pt x="364" y="382"/>
                          <a:pt x="350" y="374"/>
                          <a:pt x="345" y="360"/>
                        </a:cubicBezTo>
                        <a:cubicBezTo>
                          <a:pt x="337" y="335"/>
                          <a:pt x="327" y="318"/>
                          <a:pt x="309" y="300"/>
                        </a:cubicBezTo>
                        <a:cubicBezTo>
                          <a:pt x="304" y="284"/>
                          <a:pt x="298" y="268"/>
                          <a:pt x="293" y="252"/>
                        </a:cubicBezTo>
                        <a:cubicBezTo>
                          <a:pt x="290" y="244"/>
                          <a:pt x="285" y="228"/>
                          <a:pt x="285" y="228"/>
                        </a:cubicBezTo>
                        <a:cubicBezTo>
                          <a:pt x="279" y="177"/>
                          <a:pt x="263" y="114"/>
                          <a:pt x="217" y="84"/>
                        </a:cubicBezTo>
                        <a:cubicBezTo>
                          <a:pt x="208" y="65"/>
                          <a:pt x="190" y="35"/>
                          <a:pt x="173" y="24"/>
                        </a:cubicBezTo>
                        <a:cubicBezTo>
                          <a:pt x="165" y="0"/>
                          <a:pt x="183" y="15"/>
                          <a:pt x="197" y="20"/>
                        </a:cubicBezTo>
                        <a:cubicBezTo>
                          <a:pt x="209" y="38"/>
                          <a:pt x="232" y="49"/>
                          <a:pt x="253" y="56"/>
                        </a:cubicBezTo>
                        <a:cubicBezTo>
                          <a:pt x="271" y="84"/>
                          <a:pt x="266" y="71"/>
                          <a:pt x="273" y="92"/>
                        </a:cubicBezTo>
                        <a:cubicBezTo>
                          <a:pt x="278" y="132"/>
                          <a:pt x="280" y="171"/>
                          <a:pt x="309" y="200"/>
                        </a:cubicBezTo>
                        <a:cubicBezTo>
                          <a:pt x="316" y="221"/>
                          <a:pt x="322" y="244"/>
                          <a:pt x="341" y="256"/>
                        </a:cubicBezTo>
                        <a:cubicBezTo>
                          <a:pt x="345" y="278"/>
                          <a:pt x="346" y="285"/>
                          <a:pt x="361" y="300"/>
                        </a:cubicBezTo>
                        <a:cubicBezTo>
                          <a:pt x="366" y="316"/>
                          <a:pt x="372" y="332"/>
                          <a:pt x="377" y="348"/>
                        </a:cubicBezTo>
                        <a:cubicBezTo>
                          <a:pt x="382" y="362"/>
                          <a:pt x="396" y="370"/>
                          <a:pt x="401" y="384"/>
                        </a:cubicBezTo>
                        <a:cubicBezTo>
                          <a:pt x="406" y="400"/>
                          <a:pt x="410" y="413"/>
                          <a:pt x="417" y="428"/>
                        </a:cubicBezTo>
                        <a:cubicBezTo>
                          <a:pt x="425" y="443"/>
                          <a:pt x="421" y="461"/>
                          <a:pt x="429" y="476"/>
                        </a:cubicBezTo>
                        <a:cubicBezTo>
                          <a:pt x="434" y="484"/>
                          <a:pt x="445" y="500"/>
                          <a:pt x="445" y="500"/>
                        </a:cubicBezTo>
                        <a:cubicBezTo>
                          <a:pt x="455" y="551"/>
                          <a:pt x="452" y="545"/>
                          <a:pt x="497" y="560"/>
                        </a:cubicBezTo>
                        <a:cubicBezTo>
                          <a:pt x="504" y="581"/>
                          <a:pt x="501" y="568"/>
                          <a:pt x="501" y="600"/>
                        </a:cubicBezTo>
                        <a:lnTo>
                          <a:pt x="681" y="675"/>
                        </a:lnTo>
                        <a:cubicBezTo>
                          <a:pt x="717" y="711"/>
                          <a:pt x="747" y="718"/>
                          <a:pt x="705" y="732"/>
                        </a:cubicBezTo>
                        <a:cubicBezTo>
                          <a:pt x="651" y="723"/>
                          <a:pt x="598" y="701"/>
                          <a:pt x="545" y="688"/>
                        </a:cubicBezTo>
                        <a:cubicBezTo>
                          <a:pt x="529" y="684"/>
                          <a:pt x="513" y="677"/>
                          <a:pt x="497" y="672"/>
                        </a:cubicBezTo>
                        <a:cubicBezTo>
                          <a:pt x="489" y="669"/>
                          <a:pt x="473" y="664"/>
                          <a:pt x="473" y="664"/>
                        </a:cubicBezTo>
                        <a:cubicBezTo>
                          <a:pt x="446" y="682"/>
                          <a:pt x="476" y="659"/>
                          <a:pt x="453" y="688"/>
                        </a:cubicBezTo>
                        <a:cubicBezTo>
                          <a:pt x="446" y="697"/>
                          <a:pt x="435" y="703"/>
                          <a:pt x="429" y="712"/>
                        </a:cubicBezTo>
                        <a:cubicBezTo>
                          <a:pt x="424" y="720"/>
                          <a:pt x="418" y="728"/>
                          <a:pt x="413" y="736"/>
                        </a:cubicBezTo>
                        <a:cubicBezTo>
                          <a:pt x="408" y="744"/>
                          <a:pt x="389" y="752"/>
                          <a:pt x="389" y="752"/>
                        </a:cubicBezTo>
                        <a:cubicBezTo>
                          <a:pt x="374" y="774"/>
                          <a:pt x="352" y="767"/>
                          <a:pt x="333" y="780"/>
                        </a:cubicBezTo>
                        <a:cubicBezTo>
                          <a:pt x="318" y="790"/>
                          <a:pt x="301" y="808"/>
                          <a:pt x="285" y="816"/>
                        </a:cubicBezTo>
                        <a:cubicBezTo>
                          <a:pt x="281" y="818"/>
                          <a:pt x="277" y="818"/>
                          <a:pt x="273" y="820"/>
                        </a:cubicBezTo>
                        <a:cubicBezTo>
                          <a:pt x="265" y="825"/>
                          <a:pt x="257" y="831"/>
                          <a:pt x="249" y="836"/>
                        </a:cubicBezTo>
                        <a:cubicBezTo>
                          <a:pt x="245" y="839"/>
                          <a:pt x="237" y="844"/>
                          <a:pt x="237" y="844"/>
                        </a:cubicBezTo>
                        <a:cubicBezTo>
                          <a:pt x="218" y="872"/>
                          <a:pt x="229" y="863"/>
                          <a:pt x="209" y="876"/>
                        </a:cubicBezTo>
                        <a:cubicBezTo>
                          <a:pt x="206" y="880"/>
                          <a:pt x="205" y="885"/>
                          <a:pt x="201" y="888"/>
                        </a:cubicBezTo>
                        <a:cubicBezTo>
                          <a:pt x="194" y="892"/>
                          <a:pt x="177" y="896"/>
                          <a:pt x="177" y="896"/>
                        </a:cubicBezTo>
                        <a:cubicBezTo>
                          <a:pt x="163" y="910"/>
                          <a:pt x="149" y="915"/>
                          <a:pt x="141" y="892"/>
                        </a:cubicBezTo>
                        <a:cubicBezTo>
                          <a:pt x="143" y="880"/>
                          <a:pt x="140" y="865"/>
                          <a:pt x="149" y="856"/>
                        </a:cubicBezTo>
                        <a:cubicBezTo>
                          <a:pt x="156" y="849"/>
                          <a:pt x="173" y="840"/>
                          <a:pt x="173" y="840"/>
                        </a:cubicBezTo>
                        <a:cubicBezTo>
                          <a:pt x="178" y="824"/>
                          <a:pt x="183" y="817"/>
                          <a:pt x="197" y="808"/>
                        </a:cubicBezTo>
                        <a:cubicBezTo>
                          <a:pt x="205" y="796"/>
                          <a:pt x="229" y="780"/>
                          <a:pt x="229" y="780"/>
                        </a:cubicBezTo>
                        <a:cubicBezTo>
                          <a:pt x="245" y="755"/>
                          <a:pt x="277" y="748"/>
                          <a:pt x="301" y="732"/>
                        </a:cubicBezTo>
                        <a:cubicBezTo>
                          <a:pt x="309" y="727"/>
                          <a:pt x="325" y="716"/>
                          <a:pt x="325" y="716"/>
                        </a:cubicBezTo>
                        <a:cubicBezTo>
                          <a:pt x="333" y="704"/>
                          <a:pt x="357" y="688"/>
                          <a:pt x="357" y="688"/>
                        </a:cubicBezTo>
                        <a:cubicBezTo>
                          <a:pt x="363" y="679"/>
                          <a:pt x="384" y="660"/>
                          <a:pt x="393" y="660"/>
                        </a:cubicBezTo>
                        <a:lnTo>
                          <a:pt x="46" y="720"/>
                        </a:lnTo>
                        <a:lnTo>
                          <a:pt x="0" y="720"/>
                        </a:lnTo>
                        <a:lnTo>
                          <a:pt x="137" y="630"/>
                        </a:lnTo>
                        <a:lnTo>
                          <a:pt x="417" y="572"/>
                        </a:lnTo>
                        <a:close/>
                      </a:path>
                    </a:pathLst>
                  </a:custGeom>
                  <a:solidFill>
                    <a:srgbClr val="996633"/>
                  </a:solidFill>
                  <a:ln w="9525">
                    <a:solidFill>
                      <a:srgbClr val="000000"/>
                    </a:solidFill>
                    <a:round/>
                    <a:headEnd/>
                    <a:tailEnd/>
                  </a:ln>
                </p:spPr>
                <p:txBody>
                  <a:bodyPr/>
                  <a:lstStyle/>
                  <a:p>
                    <a:endParaRPr lang="en-GB"/>
                  </a:p>
                </p:txBody>
              </p:sp>
              <p:sp>
                <p:nvSpPr>
                  <p:cNvPr id="167" name="Freeform 421"/>
                  <p:cNvSpPr>
                    <a:spLocks/>
                  </p:cNvSpPr>
                  <p:nvPr/>
                </p:nvSpPr>
                <p:spPr bwMode="auto">
                  <a:xfrm rot="8378554">
                    <a:off x="9148" y="2703"/>
                    <a:ext cx="239" cy="678"/>
                  </a:xfrm>
                  <a:custGeom>
                    <a:avLst/>
                    <a:gdLst>
                      <a:gd name="T0" fmla="*/ 138 w 378"/>
                      <a:gd name="T1" fmla="*/ 618 h 995"/>
                      <a:gd name="T2" fmla="*/ 145 w 378"/>
                      <a:gd name="T3" fmla="*/ 553 h 995"/>
                      <a:gd name="T4" fmla="*/ 158 w 378"/>
                      <a:gd name="T5" fmla="*/ 501 h 995"/>
                      <a:gd name="T6" fmla="*/ 161 w 378"/>
                      <a:gd name="T7" fmla="*/ 381 h 995"/>
                      <a:gd name="T8" fmla="*/ 67 w 378"/>
                      <a:gd name="T9" fmla="*/ 193 h 995"/>
                      <a:gd name="T10" fmla="*/ 44 w 378"/>
                      <a:gd name="T11" fmla="*/ 171 h 995"/>
                      <a:gd name="T12" fmla="*/ 148 w 378"/>
                      <a:gd name="T13" fmla="*/ 155 h 995"/>
                      <a:gd name="T14" fmla="*/ 82 w 378"/>
                      <a:gd name="T15" fmla="*/ 144 h 995"/>
                      <a:gd name="T16" fmla="*/ 19 w 378"/>
                      <a:gd name="T17" fmla="*/ 127 h 995"/>
                      <a:gd name="T18" fmla="*/ 14 w 378"/>
                      <a:gd name="T19" fmla="*/ 106 h 995"/>
                      <a:gd name="T20" fmla="*/ 125 w 378"/>
                      <a:gd name="T21" fmla="*/ 127 h 995"/>
                      <a:gd name="T22" fmla="*/ 135 w 378"/>
                      <a:gd name="T23" fmla="*/ 125 h 995"/>
                      <a:gd name="T24" fmla="*/ 133 w 378"/>
                      <a:gd name="T25" fmla="*/ 114 h 995"/>
                      <a:gd name="T26" fmla="*/ 113 w 378"/>
                      <a:gd name="T27" fmla="*/ 65 h 995"/>
                      <a:gd name="T28" fmla="*/ 90 w 378"/>
                      <a:gd name="T29" fmla="*/ 18 h 995"/>
                      <a:gd name="T30" fmla="*/ 92 w 378"/>
                      <a:gd name="T31" fmla="*/ 2 h 995"/>
                      <a:gd name="T32" fmla="*/ 100 w 378"/>
                      <a:gd name="T33" fmla="*/ 5 h 995"/>
                      <a:gd name="T34" fmla="*/ 125 w 378"/>
                      <a:gd name="T35" fmla="*/ 21 h 995"/>
                      <a:gd name="T36" fmla="*/ 161 w 378"/>
                      <a:gd name="T37" fmla="*/ 78 h 995"/>
                      <a:gd name="T38" fmla="*/ 186 w 378"/>
                      <a:gd name="T39" fmla="*/ 141 h 995"/>
                      <a:gd name="T40" fmla="*/ 201 w 378"/>
                      <a:gd name="T41" fmla="*/ 43 h 995"/>
                      <a:gd name="T42" fmla="*/ 224 w 378"/>
                      <a:gd name="T43" fmla="*/ 122 h 995"/>
                      <a:gd name="T44" fmla="*/ 239 w 378"/>
                      <a:gd name="T45" fmla="*/ 182 h 995"/>
                      <a:gd name="T46" fmla="*/ 236 w 378"/>
                      <a:gd name="T47" fmla="*/ 359 h 995"/>
                      <a:gd name="T48" fmla="*/ 199 w 378"/>
                      <a:gd name="T49" fmla="*/ 555 h 995"/>
                      <a:gd name="T50" fmla="*/ 158 w 378"/>
                      <a:gd name="T51" fmla="*/ 678 h 995"/>
                      <a:gd name="T52" fmla="*/ 140 w 378"/>
                      <a:gd name="T53" fmla="*/ 662 h 995"/>
                      <a:gd name="T54" fmla="*/ 143 w 378"/>
                      <a:gd name="T55" fmla="*/ 629 h 995"/>
                      <a:gd name="T56" fmla="*/ 148 w 378"/>
                      <a:gd name="T57" fmla="*/ 621 h 995"/>
                      <a:gd name="T58" fmla="*/ 138 w 378"/>
                      <a:gd name="T59" fmla="*/ 618 h 99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78"/>
                      <a:gd name="T91" fmla="*/ 0 h 995"/>
                      <a:gd name="T92" fmla="*/ 378 w 378"/>
                      <a:gd name="T93" fmla="*/ 995 h 99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78" h="995">
                        <a:moveTo>
                          <a:pt x="218" y="907"/>
                        </a:moveTo>
                        <a:cubicBezTo>
                          <a:pt x="224" y="874"/>
                          <a:pt x="226" y="846"/>
                          <a:pt x="230" y="811"/>
                        </a:cubicBezTo>
                        <a:cubicBezTo>
                          <a:pt x="233" y="786"/>
                          <a:pt x="245" y="760"/>
                          <a:pt x="250" y="735"/>
                        </a:cubicBezTo>
                        <a:cubicBezTo>
                          <a:pt x="251" y="676"/>
                          <a:pt x="254" y="618"/>
                          <a:pt x="254" y="559"/>
                        </a:cubicBezTo>
                        <a:cubicBezTo>
                          <a:pt x="254" y="274"/>
                          <a:pt x="315" y="290"/>
                          <a:pt x="106" y="283"/>
                        </a:cubicBezTo>
                        <a:cubicBezTo>
                          <a:pt x="81" y="275"/>
                          <a:pt x="78" y="276"/>
                          <a:pt x="70" y="251"/>
                        </a:cubicBezTo>
                        <a:cubicBezTo>
                          <a:pt x="105" y="199"/>
                          <a:pt x="184" y="260"/>
                          <a:pt x="234" y="227"/>
                        </a:cubicBezTo>
                        <a:cubicBezTo>
                          <a:pt x="219" y="183"/>
                          <a:pt x="235" y="218"/>
                          <a:pt x="130" y="211"/>
                        </a:cubicBezTo>
                        <a:cubicBezTo>
                          <a:pt x="98" y="209"/>
                          <a:pt x="60" y="197"/>
                          <a:pt x="30" y="187"/>
                        </a:cubicBezTo>
                        <a:cubicBezTo>
                          <a:pt x="15" y="172"/>
                          <a:pt x="0" y="169"/>
                          <a:pt x="22" y="155"/>
                        </a:cubicBezTo>
                        <a:cubicBezTo>
                          <a:pt x="84" y="176"/>
                          <a:pt x="128" y="184"/>
                          <a:pt x="198" y="187"/>
                        </a:cubicBezTo>
                        <a:cubicBezTo>
                          <a:pt x="203" y="186"/>
                          <a:pt x="211" y="188"/>
                          <a:pt x="214" y="183"/>
                        </a:cubicBezTo>
                        <a:cubicBezTo>
                          <a:pt x="217" y="178"/>
                          <a:pt x="212" y="172"/>
                          <a:pt x="210" y="167"/>
                        </a:cubicBezTo>
                        <a:cubicBezTo>
                          <a:pt x="203" y="142"/>
                          <a:pt x="192" y="116"/>
                          <a:pt x="178" y="95"/>
                        </a:cubicBezTo>
                        <a:cubicBezTo>
                          <a:pt x="172" y="69"/>
                          <a:pt x="150" y="52"/>
                          <a:pt x="142" y="27"/>
                        </a:cubicBezTo>
                        <a:cubicBezTo>
                          <a:pt x="143" y="19"/>
                          <a:pt x="141" y="9"/>
                          <a:pt x="146" y="3"/>
                        </a:cubicBezTo>
                        <a:cubicBezTo>
                          <a:pt x="149" y="0"/>
                          <a:pt x="154" y="5"/>
                          <a:pt x="158" y="7"/>
                        </a:cubicBezTo>
                        <a:cubicBezTo>
                          <a:pt x="172" y="13"/>
                          <a:pt x="198" y="31"/>
                          <a:pt x="198" y="31"/>
                        </a:cubicBezTo>
                        <a:cubicBezTo>
                          <a:pt x="208" y="62"/>
                          <a:pt x="244" y="84"/>
                          <a:pt x="254" y="115"/>
                        </a:cubicBezTo>
                        <a:cubicBezTo>
                          <a:pt x="265" y="147"/>
                          <a:pt x="283" y="175"/>
                          <a:pt x="294" y="207"/>
                        </a:cubicBezTo>
                        <a:cubicBezTo>
                          <a:pt x="300" y="50"/>
                          <a:pt x="292" y="141"/>
                          <a:pt x="318" y="63"/>
                        </a:cubicBezTo>
                        <a:cubicBezTo>
                          <a:pt x="331" y="102"/>
                          <a:pt x="335" y="142"/>
                          <a:pt x="354" y="179"/>
                        </a:cubicBezTo>
                        <a:cubicBezTo>
                          <a:pt x="360" y="209"/>
                          <a:pt x="367" y="239"/>
                          <a:pt x="378" y="267"/>
                        </a:cubicBezTo>
                        <a:cubicBezTo>
                          <a:pt x="377" y="354"/>
                          <a:pt x="376" y="440"/>
                          <a:pt x="374" y="527"/>
                        </a:cubicBezTo>
                        <a:cubicBezTo>
                          <a:pt x="371" y="622"/>
                          <a:pt x="335" y="723"/>
                          <a:pt x="314" y="815"/>
                        </a:cubicBezTo>
                        <a:cubicBezTo>
                          <a:pt x="300" y="876"/>
                          <a:pt x="297" y="948"/>
                          <a:pt x="250" y="995"/>
                        </a:cubicBezTo>
                        <a:cubicBezTo>
                          <a:pt x="234" y="990"/>
                          <a:pt x="227" y="987"/>
                          <a:pt x="222" y="971"/>
                        </a:cubicBezTo>
                        <a:cubicBezTo>
                          <a:pt x="223" y="955"/>
                          <a:pt x="223" y="939"/>
                          <a:pt x="226" y="923"/>
                        </a:cubicBezTo>
                        <a:cubicBezTo>
                          <a:pt x="227" y="918"/>
                          <a:pt x="236" y="915"/>
                          <a:pt x="234" y="911"/>
                        </a:cubicBezTo>
                        <a:cubicBezTo>
                          <a:pt x="232" y="906"/>
                          <a:pt x="223" y="908"/>
                          <a:pt x="218" y="907"/>
                        </a:cubicBezTo>
                        <a:close/>
                      </a:path>
                    </a:pathLst>
                  </a:custGeom>
                  <a:solidFill>
                    <a:srgbClr val="996633"/>
                  </a:solidFill>
                  <a:ln w="9525">
                    <a:solidFill>
                      <a:srgbClr val="000000"/>
                    </a:solidFill>
                    <a:round/>
                    <a:headEnd/>
                    <a:tailEnd/>
                  </a:ln>
                </p:spPr>
                <p:txBody>
                  <a:bodyPr/>
                  <a:lstStyle/>
                  <a:p>
                    <a:endParaRPr lang="en-GB"/>
                  </a:p>
                </p:txBody>
              </p:sp>
              <p:sp>
                <p:nvSpPr>
                  <p:cNvPr id="168" name="Oval 422"/>
                  <p:cNvSpPr>
                    <a:spLocks noChangeArrowheads="1"/>
                  </p:cNvSpPr>
                  <p:nvPr/>
                </p:nvSpPr>
                <p:spPr bwMode="auto">
                  <a:xfrm>
                    <a:off x="8777" y="3475"/>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69" name="Oval 423"/>
                  <p:cNvSpPr>
                    <a:spLocks noChangeArrowheads="1"/>
                  </p:cNvSpPr>
                  <p:nvPr/>
                </p:nvSpPr>
                <p:spPr bwMode="auto">
                  <a:xfrm>
                    <a:off x="9185" y="3611"/>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0" name="Oval 424"/>
                  <p:cNvSpPr>
                    <a:spLocks noChangeArrowheads="1"/>
                  </p:cNvSpPr>
                  <p:nvPr/>
                </p:nvSpPr>
                <p:spPr bwMode="auto">
                  <a:xfrm>
                    <a:off x="8777" y="3339"/>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1" name="Oval 425"/>
                  <p:cNvSpPr>
                    <a:spLocks noChangeArrowheads="1"/>
                  </p:cNvSpPr>
                  <p:nvPr/>
                </p:nvSpPr>
                <p:spPr bwMode="auto">
                  <a:xfrm>
                    <a:off x="9412" y="3067"/>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2" name="Oval 426"/>
                  <p:cNvSpPr>
                    <a:spLocks noChangeArrowheads="1"/>
                  </p:cNvSpPr>
                  <p:nvPr/>
                </p:nvSpPr>
                <p:spPr bwMode="auto">
                  <a:xfrm>
                    <a:off x="9140" y="3293"/>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3" name="Oval 427"/>
                  <p:cNvSpPr>
                    <a:spLocks noChangeArrowheads="1"/>
                  </p:cNvSpPr>
                  <p:nvPr/>
                </p:nvSpPr>
                <p:spPr bwMode="auto">
                  <a:xfrm>
                    <a:off x="8913" y="3611"/>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4" name="Oval 428"/>
                  <p:cNvSpPr>
                    <a:spLocks noChangeArrowheads="1"/>
                  </p:cNvSpPr>
                  <p:nvPr/>
                </p:nvSpPr>
                <p:spPr bwMode="auto">
                  <a:xfrm>
                    <a:off x="9639" y="3112"/>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5" name="Oval 429"/>
                  <p:cNvSpPr>
                    <a:spLocks noChangeArrowheads="1"/>
                  </p:cNvSpPr>
                  <p:nvPr/>
                </p:nvSpPr>
                <p:spPr bwMode="auto">
                  <a:xfrm>
                    <a:off x="9367" y="2976"/>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6" name="Oval 430"/>
                  <p:cNvSpPr>
                    <a:spLocks noChangeArrowheads="1"/>
                  </p:cNvSpPr>
                  <p:nvPr/>
                </p:nvSpPr>
                <p:spPr bwMode="auto">
                  <a:xfrm>
                    <a:off x="8868" y="3248"/>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7" name="Oval 431"/>
                  <p:cNvSpPr>
                    <a:spLocks noChangeArrowheads="1"/>
                  </p:cNvSpPr>
                  <p:nvPr/>
                </p:nvSpPr>
                <p:spPr bwMode="auto">
                  <a:xfrm>
                    <a:off x="9367" y="2885"/>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8" name="Oval 432"/>
                  <p:cNvSpPr>
                    <a:spLocks noChangeArrowheads="1"/>
                  </p:cNvSpPr>
                  <p:nvPr/>
                </p:nvSpPr>
                <p:spPr bwMode="auto">
                  <a:xfrm>
                    <a:off x="9503" y="2885"/>
                    <a:ext cx="46" cy="45"/>
                  </a:xfrm>
                  <a:prstGeom prst="ellipse">
                    <a:avLst/>
                  </a:prstGeom>
                  <a:solidFill>
                    <a:schemeClr val="tx2"/>
                  </a:solidFill>
                  <a:ln w="9525">
                    <a:solidFill>
                      <a:schemeClr val="tx1"/>
                    </a:solidFill>
                    <a:round/>
                    <a:headEnd/>
                    <a:tailEnd/>
                  </a:ln>
                </p:spPr>
                <p:txBody>
                  <a:bodyPr wrap="none" anchor="ctr"/>
                  <a:lstStyle/>
                  <a:p>
                    <a:endParaRPr lang="en-US"/>
                  </a:p>
                </p:txBody>
              </p:sp>
              <p:sp>
                <p:nvSpPr>
                  <p:cNvPr id="179" name="Oval 433"/>
                  <p:cNvSpPr>
                    <a:spLocks noChangeArrowheads="1"/>
                  </p:cNvSpPr>
                  <p:nvPr/>
                </p:nvSpPr>
                <p:spPr bwMode="auto">
                  <a:xfrm>
                    <a:off x="9594" y="3339"/>
                    <a:ext cx="46" cy="45"/>
                  </a:xfrm>
                  <a:prstGeom prst="ellipse">
                    <a:avLst/>
                  </a:prstGeom>
                  <a:solidFill>
                    <a:schemeClr val="tx2"/>
                  </a:solidFill>
                  <a:ln w="9525">
                    <a:solidFill>
                      <a:schemeClr val="tx1"/>
                    </a:solidFill>
                    <a:round/>
                    <a:headEnd/>
                    <a:tailEnd/>
                  </a:ln>
                </p:spPr>
                <p:txBody>
                  <a:bodyPr wrap="none" anchor="ctr"/>
                  <a:lstStyle/>
                  <a:p>
                    <a:endParaRPr lang="en-US"/>
                  </a:p>
                </p:txBody>
              </p:sp>
            </p:grpSp>
          </p:grpSp>
          <p:sp>
            <p:nvSpPr>
              <p:cNvPr id="163" name="Rectangle 162"/>
              <p:cNvSpPr/>
              <p:nvPr/>
            </p:nvSpPr>
            <p:spPr bwMode="auto">
              <a:xfrm>
                <a:off x="755576" y="5805264"/>
                <a:ext cx="511535" cy="4651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sp>
        <p:nvSpPr>
          <p:cNvPr id="182" name="TextBox 181"/>
          <p:cNvSpPr txBox="1">
            <a:spLocks noChangeArrowheads="1"/>
          </p:cNvSpPr>
          <p:nvPr/>
        </p:nvSpPr>
        <p:spPr bwMode="auto">
          <a:xfrm>
            <a:off x="4932362" y="6093296"/>
            <a:ext cx="4248150" cy="646331"/>
          </a:xfrm>
          <a:prstGeom prst="rect">
            <a:avLst/>
          </a:prstGeom>
          <a:noFill/>
          <a:ln w="12700">
            <a:noFill/>
            <a:miter lim="800000"/>
            <a:headEnd/>
            <a:tailEnd/>
          </a:ln>
        </p:spPr>
        <p:txBody>
          <a:bodyPr wrap="square">
            <a:spAutoFit/>
          </a:bodyPr>
          <a:lstStyle/>
          <a:p>
            <a:pPr algn="r"/>
            <a:r>
              <a:rPr lang="en-GB" sz="3600" b="1" dirty="0" smtClean="0">
                <a:solidFill>
                  <a:schemeClr val="bg1"/>
                </a:solidFill>
              </a:rPr>
              <a:t>Kg </a:t>
            </a:r>
            <a:r>
              <a:rPr lang="en-GB" sz="3600" b="1" dirty="0">
                <a:solidFill>
                  <a:schemeClr val="bg1"/>
                </a:solidFill>
              </a:rPr>
              <a:t>CaCO</a:t>
            </a:r>
            <a:r>
              <a:rPr lang="en-GB" sz="3600" b="1" baseline="-25000" dirty="0">
                <a:solidFill>
                  <a:schemeClr val="bg1"/>
                </a:solidFill>
              </a:rPr>
              <a:t>3</a:t>
            </a:r>
            <a:r>
              <a:rPr lang="en-GB" sz="3600" b="1" dirty="0">
                <a:solidFill>
                  <a:schemeClr val="bg1"/>
                </a:solidFill>
              </a:rPr>
              <a:t> m</a:t>
            </a:r>
            <a:r>
              <a:rPr lang="en-GB" sz="3600" b="1" baseline="30000" dirty="0">
                <a:solidFill>
                  <a:schemeClr val="bg1"/>
                </a:solidFill>
              </a:rPr>
              <a:t>-2</a:t>
            </a:r>
            <a:r>
              <a:rPr lang="en-GB" sz="3600" b="1" dirty="0">
                <a:solidFill>
                  <a:schemeClr val="bg1"/>
                </a:solidFill>
              </a:rPr>
              <a:t> year </a:t>
            </a:r>
            <a:r>
              <a:rPr lang="en-GB" sz="3600" b="1" baseline="30000" dirty="0">
                <a:solidFill>
                  <a:schemeClr val="bg1"/>
                </a:solidFill>
              </a:rPr>
              <a:t>-1</a:t>
            </a:r>
          </a:p>
        </p:txBody>
      </p:sp>
      <p:grpSp>
        <p:nvGrpSpPr>
          <p:cNvPr id="211" name="Group 210"/>
          <p:cNvGrpSpPr/>
          <p:nvPr/>
        </p:nvGrpSpPr>
        <p:grpSpPr>
          <a:xfrm>
            <a:off x="2883586" y="4437112"/>
            <a:ext cx="3056566" cy="1127402"/>
            <a:chOff x="2883586" y="4437112"/>
            <a:chExt cx="3056566" cy="1127402"/>
          </a:xfrm>
        </p:grpSpPr>
        <p:sp>
          <p:nvSpPr>
            <p:cNvPr id="15" name="TextBox 14"/>
            <p:cNvSpPr txBox="1"/>
            <p:nvPr/>
          </p:nvSpPr>
          <p:spPr>
            <a:xfrm>
              <a:off x="3995936" y="4437112"/>
              <a:ext cx="1944216" cy="523220"/>
            </a:xfrm>
            <a:prstGeom prst="rect">
              <a:avLst/>
            </a:prstGeom>
            <a:noFill/>
          </p:spPr>
          <p:txBody>
            <a:bodyPr wrap="square" rtlCol="0">
              <a:spAutoFit/>
            </a:bodyPr>
            <a:lstStyle/>
            <a:p>
              <a:r>
                <a:rPr lang="en-GB" sz="1400" dirty="0" smtClean="0"/>
                <a:t>SIPUNCULID</a:t>
              </a:r>
            </a:p>
            <a:p>
              <a:r>
                <a:rPr lang="en-GB" sz="1400" dirty="0" smtClean="0"/>
                <a:t>POLYCHAETES</a:t>
              </a:r>
            </a:p>
          </p:txBody>
        </p:sp>
        <p:cxnSp>
          <p:nvCxnSpPr>
            <p:cNvPr id="209" name="Straight Arrow Connector 208"/>
            <p:cNvCxnSpPr>
              <a:stCxn id="15" idx="1"/>
            </p:cNvCxnSpPr>
            <p:nvPr/>
          </p:nvCxnSpPr>
          <p:spPr>
            <a:xfrm flipH="1">
              <a:off x="3563888" y="4698722"/>
              <a:ext cx="432048" cy="242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4274" name="Picture 2" descr="http://etc.usf.edu/clipart/60900/60971/60971_Polychaeta_mth.gif"/>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rot="15794397">
              <a:off x="2920796" y="4804358"/>
              <a:ext cx="722946" cy="797366"/>
            </a:xfrm>
            <a:prstGeom prst="rect">
              <a:avLst/>
            </a:prstGeom>
            <a:noFill/>
          </p:spPr>
        </p:pic>
      </p:grpSp>
      <p:sp>
        <p:nvSpPr>
          <p:cNvPr id="138" name="Rectangle 137"/>
          <p:cNvSpPr/>
          <p:nvPr/>
        </p:nvSpPr>
        <p:spPr>
          <a:xfrm>
            <a:off x="792363" y="1946020"/>
            <a:ext cx="539277" cy="465146"/>
          </a:xfrm>
          <a:prstGeom prst="rect">
            <a:avLst/>
          </a:prstGeom>
          <a:solidFill>
            <a:schemeClr val="tx2">
              <a:lumMod val="60000"/>
              <a:lumOff val="40000"/>
              <a:alpha val="69804"/>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200" dirty="0"/>
              <a:t>5</a:t>
            </a:r>
          </a:p>
        </p:txBody>
      </p:sp>
      <p:sp>
        <p:nvSpPr>
          <p:cNvPr id="139" name="Rectangle 138"/>
          <p:cNvSpPr/>
          <p:nvPr/>
        </p:nvSpPr>
        <p:spPr>
          <a:xfrm>
            <a:off x="792363" y="2611684"/>
            <a:ext cx="539277" cy="465146"/>
          </a:xfrm>
          <a:prstGeom prst="rect">
            <a:avLst/>
          </a:prstGeom>
          <a:solidFill>
            <a:schemeClr val="tx2">
              <a:lumMod val="20000"/>
              <a:lumOff val="80000"/>
              <a:alpha val="69804"/>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200" dirty="0"/>
              <a:t>1</a:t>
            </a:r>
          </a:p>
        </p:txBody>
      </p:sp>
      <p:sp>
        <p:nvSpPr>
          <p:cNvPr id="140" name="Rectangle 139"/>
          <p:cNvSpPr/>
          <p:nvPr/>
        </p:nvSpPr>
        <p:spPr>
          <a:xfrm>
            <a:off x="792363" y="3251887"/>
            <a:ext cx="539277" cy="465145"/>
          </a:xfrm>
          <a:prstGeom prst="rect">
            <a:avLst/>
          </a:prstGeom>
          <a:solidFill>
            <a:schemeClr val="tx2">
              <a:lumMod val="40000"/>
              <a:lumOff val="60000"/>
              <a:alpha val="69804"/>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200" dirty="0"/>
              <a:t>1</a:t>
            </a:r>
          </a:p>
        </p:txBody>
      </p:sp>
      <p:sp>
        <p:nvSpPr>
          <p:cNvPr id="157" name="Rectangle 156"/>
          <p:cNvSpPr/>
          <p:nvPr/>
        </p:nvSpPr>
        <p:spPr>
          <a:xfrm>
            <a:off x="5436096" y="1563504"/>
            <a:ext cx="504056" cy="465146"/>
          </a:xfrm>
          <a:prstGeom prst="rect">
            <a:avLst/>
          </a:prstGeom>
          <a:solidFill>
            <a:srgbClr val="FF9900">
              <a:alpha val="69804"/>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anchor="ctr"/>
          <a:lstStyle/>
          <a:p>
            <a:pPr algn="ctr">
              <a:defRPr/>
            </a:pPr>
            <a:r>
              <a:rPr lang="en-GB" sz="3200" dirty="0"/>
              <a:t>-2</a:t>
            </a:r>
          </a:p>
        </p:txBody>
      </p:sp>
      <p:sp>
        <p:nvSpPr>
          <p:cNvPr id="158" name="Rectangle 157"/>
          <p:cNvSpPr/>
          <p:nvPr/>
        </p:nvSpPr>
        <p:spPr>
          <a:xfrm>
            <a:off x="5436096" y="2204864"/>
            <a:ext cx="504056" cy="511535"/>
          </a:xfrm>
          <a:prstGeom prst="rect">
            <a:avLst/>
          </a:prstGeom>
          <a:solidFill>
            <a:schemeClr val="accent6">
              <a:lumMod val="60000"/>
              <a:lumOff val="40000"/>
              <a:alpha val="69804"/>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anchor="ctr"/>
          <a:lstStyle/>
          <a:p>
            <a:pPr algn="ctr">
              <a:defRPr/>
            </a:pPr>
            <a:r>
              <a:rPr lang="en-GB" sz="3200" dirty="0"/>
              <a:t>-1</a:t>
            </a:r>
          </a:p>
        </p:txBody>
      </p:sp>
      <p:sp>
        <p:nvSpPr>
          <p:cNvPr id="159" name="Rectangle 158"/>
          <p:cNvSpPr/>
          <p:nvPr/>
        </p:nvSpPr>
        <p:spPr>
          <a:xfrm>
            <a:off x="5436096" y="2889291"/>
            <a:ext cx="504056" cy="455890"/>
          </a:xfrm>
          <a:prstGeom prst="rect">
            <a:avLst/>
          </a:prstGeom>
          <a:solidFill>
            <a:srgbClr val="FFC000">
              <a:alpha val="69804"/>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anchor="ctr"/>
          <a:lstStyle/>
          <a:p>
            <a:pPr algn="ctr">
              <a:defRPr/>
            </a:pPr>
            <a:r>
              <a:rPr lang="en-GB" sz="3200" dirty="0"/>
              <a:t>-1</a:t>
            </a:r>
          </a:p>
        </p:txBody>
      </p:sp>
      <p:sp>
        <p:nvSpPr>
          <p:cNvPr id="160" name="Rectangle 159"/>
          <p:cNvSpPr/>
          <p:nvPr/>
        </p:nvSpPr>
        <p:spPr>
          <a:xfrm>
            <a:off x="5436096" y="3539917"/>
            <a:ext cx="504056" cy="465146"/>
          </a:xfrm>
          <a:prstGeom prst="rect">
            <a:avLst/>
          </a:prstGeom>
          <a:solidFill>
            <a:srgbClr val="FFCC66">
              <a:alpha val="69804"/>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anchor="ctr"/>
          <a:lstStyle/>
          <a:p>
            <a:pPr algn="ctr">
              <a:defRPr/>
            </a:pPr>
            <a:r>
              <a:rPr lang="en-GB" sz="3200" dirty="0"/>
              <a:t>-1</a:t>
            </a:r>
          </a:p>
        </p:txBody>
      </p:sp>
      <p:grpSp>
        <p:nvGrpSpPr>
          <p:cNvPr id="219" name="Group 218"/>
          <p:cNvGrpSpPr/>
          <p:nvPr/>
        </p:nvGrpSpPr>
        <p:grpSpPr>
          <a:xfrm>
            <a:off x="5292080" y="1124744"/>
            <a:ext cx="3168550" cy="430887"/>
            <a:chOff x="5292080" y="1053897"/>
            <a:chExt cx="3168550" cy="430887"/>
          </a:xfrm>
        </p:grpSpPr>
        <p:sp>
          <p:nvSpPr>
            <p:cNvPr id="216" name="Text Box 101"/>
            <p:cNvSpPr txBox="1">
              <a:spLocks noChangeArrowheads="1"/>
            </p:cNvSpPr>
            <p:nvPr/>
          </p:nvSpPr>
          <p:spPr bwMode="auto">
            <a:xfrm>
              <a:off x="5292080" y="1053897"/>
              <a:ext cx="3168352" cy="430887"/>
            </a:xfrm>
            <a:prstGeom prst="rect">
              <a:avLst/>
            </a:prstGeom>
            <a:noFill/>
            <a:ln w="9525">
              <a:noFill/>
              <a:miter lim="800000"/>
              <a:headEnd/>
              <a:tailEnd/>
            </a:ln>
          </p:spPr>
          <p:txBody>
            <a:bodyPr wrap="square">
              <a:spAutoFit/>
            </a:bodyPr>
            <a:lstStyle/>
            <a:p>
              <a:pPr>
                <a:spcBef>
                  <a:spcPct val="50000"/>
                </a:spcBef>
              </a:pPr>
              <a:r>
                <a:rPr lang="en-GB" sz="2200" dirty="0" smtClean="0"/>
                <a:t>Framework erosion</a:t>
              </a:r>
              <a:endParaRPr lang="en-GB" sz="2200" dirty="0"/>
            </a:p>
          </p:txBody>
        </p:sp>
        <p:sp>
          <p:nvSpPr>
            <p:cNvPr id="217" name="Rectangle 216"/>
            <p:cNvSpPr/>
            <p:nvPr/>
          </p:nvSpPr>
          <p:spPr>
            <a:xfrm>
              <a:off x="7884368" y="1197913"/>
              <a:ext cx="576262" cy="157163"/>
            </a:xfrm>
            <a:prstGeom prst="rect">
              <a:avLst/>
            </a:prstGeom>
            <a:solidFill>
              <a:srgbClr val="FFC0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226" name="Group 225"/>
          <p:cNvGrpSpPr/>
          <p:nvPr/>
        </p:nvGrpSpPr>
        <p:grpSpPr>
          <a:xfrm>
            <a:off x="5148064" y="4221088"/>
            <a:ext cx="1440160" cy="738664"/>
            <a:chOff x="5292080" y="4221088"/>
            <a:chExt cx="1440160" cy="738664"/>
          </a:xfrm>
        </p:grpSpPr>
        <p:sp>
          <p:nvSpPr>
            <p:cNvPr id="13" name="TextBox 12"/>
            <p:cNvSpPr txBox="1"/>
            <p:nvPr/>
          </p:nvSpPr>
          <p:spPr>
            <a:xfrm>
              <a:off x="5292080" y="4221088"/>
              <a:ext cx="1440160" cy="738664"/>
            </a:xfrm>
            <a:prstGeom prst="rect">
              <a:avLst/>
            </a:prstGeom>
            <a:noFill/>
          </p:spPr>
          <p:txBody>
            <a:bodyPr wrap="square" rtlCol="0">
              <a:spAutoFit/>
            </a:bodyPr>
            <a:lstStyle/>
            <a:p>
              <a:r>
                <a:rPr lang="en-GB" sz="1400" dirty="0" smtClean="0"/>
                <a:t>AGARICIA</a:t>
              </a:r>
            </a:p>
            <a:p>
              <a:r>
                <a:rPr lang="en-GB" sz="1400" dirty="0" smtClean="0"/>
                <a:t>(primary producer)</a:t>
              </a:r>
            </a:p>
          </p:txBody>
        </p:sp>
        <p:cxnSp>
          <p:nvCxnSpPr>
            <p:cNvPr id="225" name="Straight Arrow Connector 224"/>
            <p:cNvCxnSpPr/>
            <p:nvPr/>
          </p:nvCxnSpPr>
          <p:spPr>
            <a:xfrm>
              <a:off x="6012160" y="4509120"/>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30" name="Group 229"/>
          <p:cNvGrpSpPr/>
          <p:nvPr/>
        </p:nvGrpSpPr>
        <p:grpSpPr>
          <a:xfrm>
            <a:off x="2188170" y="3461380"/>
            <a:ext cx="5227588" cy="2390244"/>
            <a:chOff x="2120900" y="3499480"/>
            <a:chExt cx="5227588" cy="2390244"/>
          </a:xfrm>
        </p:grpSpPr>
        <p:grpSp>
          <p:nvGrpSpPr>
            <p:cNvPr id="195" name="Group 194"/>
            <p:cNvGrpSpPr/>
            <p:nvPr/>
          </p:nvGrpSpPr>
          <p:grpSpPr>
            <a:xfrm>
              <a:off x="2120900" y="4076700"/>
              <a:ext cx="5227588" cy="1813024"/>
              <a:chOff x="2120900" y="4076700"/>
              <a:chExt cx="5227588" cy="1813024"/>
            </a:xfrm>
          </p:grpSpPr>
          <p:sp>
            <p:nvSpPr>
              <p:cNvPr id="192" name="Freeform 191"/>
              <p:cNvSpPr/>
              <p:nvPr/>
            </p:nvSpPr>
            <p:spPr>
              <a:xfrm>
                <a:off x="6376938" y="5483324"/>
                <a:ext cx="971550" cy="406400"/>
              </a:xfrm>
              <a:custGeom>
                <a:avLst/>
                <a:gdLst>
                  <a:gd name="connsiteX0" fmla="*/ 457200 w 971550"/>
                  <a:gd name="connsiteY0" fmla="*/ 12700 h 406400"/>
                  <a:gd name="connsiteX1" fmla="*/ 361950 w 971550"/>
                  <a:gd name="connsiteY1" fmla="*/ 95250 h 406400"/>
                  <a:gd name="connsiteX2" fmla="*/ 266700 w 971550"/>
                  <a:gd name="connsiteY2" fmla="*/ 107950 h 406400"/>
                  <a:gd name="connsiteX3" fmla="*/ 184150 w 971550"/>
                  <a:gd name="connsiteY3" fmla="*/ 76200 h 406400"/>
                  <a:gd name="connsiteX4" fmla="*/ 139700 w 971550"/>
                  <a:gd name="connsiteY4" fmla="*/ 133350 h 406400"/>
                  <a:gd name="connsiteX5" fmla="*/ 146050 w 971550"/>
                  <a:gd name="connsiteY5" fmla="*/ 184150 h 406400"/>
                  <a:gd name="connsiteX6" fmla="*/ 82550 w 971550"/>
                  <a:gd name="connsiteY6" fmla="*/ 247650 h 406400"/>
                  <a:gd name="connsiteX7" fmla="*/ 0 w 971550"/>
                  <a:gd name="connsiteY7" fmla="*/ 285750 h 406400"/>
                  <a:gd name="connsiteX8" fmla="*/ 44450 w 971550"/>
                  <a:gd name="connsiteY8" fmla="*/ 355600 h 406400"/>
                  <a:gd name="connsiteX9" fmla="*/ 120650 w 971550"/>
                  <a:gd name="connsiteY9" fmla="*/ 368300 h 406400"/>
                  <a:gd name="connsiteX10" fmla="*/ 171450 w 971550"/>
                  <a:gd name="connsiteY10" fmla="*/ 368300 h 406400"/>
                  <a:gd name="connsiteX11" fmla="*/ 152400 w 971550"/>
                  <a:gd name="connsiteY11" fmla="*/ 304800 h 406400"/>
                  <a:gd name="connsiteX12" fmla="*/ 279400 w 971550"/>
                  <a:gd name="connsiteY12" fmla="*/ 215900 h 406400"/>
                  <a:gd name="connsiteX13" fmla="*/ 266700 w 971550"/>
                  <a:gd name="connsiteY13" fmla="*/ 177800 h 406400"/>
                  <a:gd name="connsiteX14" fmla="*/ 368300 w 971550"/>
                  <a:gd name="connsiteY14" fmla="*/ 158750 h 406400"/>
                  <a:gd name="connsiteX15" fmla="*/ 393700 w 971550"/>
                  <a:gd name="connsiteY15" fmla="*/ 209550 h 406400"/>
                  <a:gd name="connsiteX16" fmla="*/ 438150 w 971550"/>
                  <a:gd name="connsiteY16" fmla="*/ 228600 h 406400"/>
                  <a:gd name="connsiteX17" fmla="*/ 469900 w 971550"/>
                  <a:gd name="connsiteY17" fmla="*/ 196850 h 406400"/>
                  <a:gd name="connsiteX18" fmla="*/ 508000 w 971550"/>
                  <a:gd name="connsiteY18" fmla="*/ 254000 h 406400"/>
                  <a:gd name="connsiteX19" fmla="*/ 558800 w 971550"/>
                  <a:gd name="connsiteY19" fmla="*/ 241300 h 406400"/>
                  <a:gd name="connsiteX20" fmla="*/ 584200 w 971550"/>
                  <a:gd name="connsiteY20" fmla="*/ 177800 h 406400"/>
                  <a:gd name="connsiteX21" fmla="*/ 628650 w 971550"/>
                  <a:gd name="connsiteY21" fmla="*/ 228600 h 406400"/>
                  <a:gd name="connsiteX22" fmla="*/ 692150 w 971550"/>
                  <a:gd name="connsiteY22" fmla="*/ 266700 h 406400"/>
                  <a:gd name="connsiteX23" fmla="*/ 787400 w 971550"/>
                  <a:gd name="connsiteY23" fmla="*/ 298450 h 406400"/>
                  <a:gd name="connsiteX24" fmla="*/ 768350 w 971550"/>
                  <a:gd name="connsiteY24" fmla="*/ 349250 h 406400"/>
                  <a:gd name="connsiteX25" fmla="*/ 838200 w 971550"/>
                  <a:gd name="connsiteY25" fmla="*/ 330200 h 406400"/>
                  <a:gd name="connsiteX26" fmla="*/ 876300 w 971550"/>
                  <a:gd name="connsiteY26" fmla="*/ 387350 h 406400"/>
                  <a:gd name="connsiteX27" fmla="*/ 901700 w 971550"/>
                  <a:gd name="connsiteY27" fmla="*/ 406400 h 406400"/>
                  <a:gd name="connsiteX28" fmla="*/ 971550 w 971550"/>
                  <a:gd name="connsiteY28" fmla="*/ 387350 h 406400"/>
                  <a:gd name="connsiteX29" fmla="*/ 927100 w 971550"/>
                  <a:gd name="connsiteY29" fmla="*/ 266700 h 406400"/>
                  <a:gd name="connsiteX30" fmla="*/ 831850 w 971550"/>
                  <a:gd name="connsiteY30" fmla="*/ 260350 h 406400"/>
                  <a:gd name="connsiteX31" fmla="*/ 736600 w 971550"/>
                  <a:gd name="connsiteY31" fmla="*/ 171450 h 406400"/>
                  <a:gd name="connsiteX32" fmla="*/ 635000 w 971550"/>
                  <a:gd name="connsiteY32" fmla="*/ 120650 h 406400"/>
                  <a:gd name="connsiteX33" fmla="*/ 603250 w 971550"/>
                  <a:gd name="connsiteY33" fmla="*/ 133350 h 406400"/>
                  <a:gd name="connsiteX34" fmla="*/ 609600 w 971550"/>
                  <a:gd name="connsiteY34" fmla="*/ 25400 h 406400"/>
                  <a:gd name="connsiteX35" fmla="*/ 546100 w 971550"/>
                  <a:gd name="connsiteY35" fmla="*/ 0 h 406400"/>
                  <a:gd name="connsiteX36" fmla="*/ 457200 w 971550"/>
                  <a:gd name="connsiteY36" fmla="*/ 127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1550" h="406400">
                    <a:moveTo>
                      <a:pt x="457200" y="12700"/>
                    </a:moveTo>
                    <a:lnTo>
                      <a:pt x="361950" y="95250"/>
                    </a:lnTo>
                    <a:lnTo>
                      <a:pt x="266700" y="107950"/>
                    </a:lnTo>
                    <a:lnTo>
                      <a:pt x="184150" y="76200"/>
                    </a:lnTo>
                    <a:lnTo>
                      <a:pt x="139700" y="133350"/>
                    </a:lnTo>
                    <a:lnTo>
                      <a:pt x="146050" y="184150"/>
                    </a:lnTo>
                    <a:lnTo>
                      <a:pt x="82550" y="247650"/>
                    </a:lnTo>
                    <a:lnTo>
                      <a:pt x="0" y="285750"/>
                    </a:lnTo>
                    <a:lnTo>
                      <a:pt x="44450" y="355600"/>
                    </a:lnTo>
                    <a:lnTo>
                      <a:pt x="120650" y="368300"/>
                    </a:lnTo>
                    <a:lnTo>
                      <a:pt x="171450" y="368300"/>
                    </a:lnTo>
                    <a:lnTo>
                      <a:pt x="152400" y="304800"/>
                    </a:lnTo>
                    <a:lnTo>
                      <a:pt x="279400" y="215900"/>
                    </a:lnTo>
                    <a:lnTo>
                      <a:pt x="266700" y="177800"/>
                    </a:lnTo>
                    <a:lnTo>
                      <a:pt x="368300" y="158750"/>
                    </a:lnTo>
                    <a:lnTo>
                      <a:pt x="393700" y="209550"/>
                    </a:lnTo>
                    <a:lnTo>
                      <a:pt x="438150" y="228600"/>
                    </a:lnTo>
                    <a:lnTo>
                      <a:pt x="469900" y="196850"/>
                    </a:lnTo>
                    <a:lnTo>
                      <a:pt x="508000" y="254000"/>
                    </a:lnTo>
                    <a:lnTo>
                      <a:pt x="558800" y="241300"/>
                    </a:lnTo>
                    <a:lnTo>
                      <a:pt x="584200" y="177800"/>
                    </a:lnTo>
                    <a:lnTo>
                      <a:pt x="628650" y="228600"/>
                    </a:lnTo>
                    <a:lnTo>
                      <a:pt x="692150" y="266700"/>
                    </a:lnTo>
                    <a:lnTo>
                      <a:pt x="787400" y="298450"/>
                    </a:lnTo>
                    <a:lnTo>
                      <a:pt x="768350" y="349250"/>
                    </a:lnTo>
                    <a:lnTo>
                      <a:pt x="838200" y="330200"/>
                    </a:lnTo>
                    <a:lnTo>
                      <a:pt x="876300" y="387350"/>
                    </a:lnTo>
                    <a:lnTo>
                      <a:pt x="901700" y="406400"/>
                    </a:lnTo>
                    <a:lnTo>
                      <a:pt x="971550" y="387350"/>
                    </a:lnTo>
                    <a:lnTo>
                      <a:pt x="927100" y="266700"/>
                    </a:lnTo>
                    <a:lnTo>
                      <a:pt x="831850" y="260350"/>
                    </a:lnTo>
                    <a:lnTo>
                      <a:pt x="736600" y="171450"/>
                    </a:lnTo>
                    <a:lnTo>
                      <a:pt x="635000" y="120650"/>
                    </a:lnTo>
                    <a:lnTo>
                      <a:pt x="603250" y="133350"/>
                    </a:lnTo>
                    <a:lnTo>
                      <a:pt x="609600" y="25400"/>
                    </a:lnTo>
                    <a:lnTo>
                      <a:pt x="546100" y="0"/>
                    </a:lnTo>
                    <a:lnTo>
                      <a:pt x="457200" y="12700"/>
                    </a:lnTo>
                    <a:close/>
                  </a:path>
                </a:pathLst>
              </a:custGeom>
              <a:solidFill>
                <a:srgbClr val="953735">
                  <a:alpha val="50196"/>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Freeform 192"/>
              <p:cNvSpPr/>
              <p:nvPr/>
            </p:nvSpPr>
            <p:spPr>
              <a:xfrm>
                <a:off x="2120900" y="4203700"/>
                <a:ext cx="622300" cy="431800"/>
              </a:xfrm>
              <a:custGeom>
                <a:avLst/>
                <a:gdLst>
                  <a:gd name="connsiteX0" fmla="*/ 457200 w 622300"/>
                  <a:gd name="connsiteY0" fmla="*/ 25400 h 431800"/>
                  <a:gd name="connsiteX1" fmla="*/ 304800 w 622300"/>
                  <a:gd name="connsiteY1" fmla="*/ 63500 h 431800"/>
                  <a:gd name="connsiteX2" fmla="*/ 304800 w 622300"/>
                  <a:gd name="connsiteY2" fmla="*/ 63500 h 431800"/>
                  <a:gd name="connsiteX3" fmla="*/ 228600 w 622300"/>
                  <a:gd name="connsiteY3" fmla="*/ 152400 h 431800"/>
                  <a:gd name="connsiteX4" fmla="*/ 228600 w 622300"/>
                  <a:gd name="connsiteY4" fmla="*/ 152400 h 431800"/>
                  <a:gd name="connsiteX5" fmla="*/ 76200 w 622300"/>
                  <a:gd name="connsiteY5" fmla="*/ 165100 h 431800"/>
                  <a:gd name="connsiteX6" fmla="*/ 0 w 622300"/>
                  <a:gd name="connsiteY6" fmla="*/ 355600 h 431800"/>
                  <a:gd name="connsiteX7" fmla="*/ 152400 w 622300"/>
                  <a:gd name="connsiteY7" fmla="*/ 431800 h 431800"/>
                  <a:gd name="connsiteX8" fmla="*/ 215900 w 622300"/>
                  <a:gd name="connsiteY8" fmla="*/ 254000 h 431800"/>
                  <a:gd name="connsiteX9" fmla="*/ 406400 w 622300"/>
                  <a:gd name="connsiteY9" fmla="*/ 215900 h 431800"/>
                  <a:gd name="connsiteX10" fmla="*/ 596900 w 622300"/>
                  <a:gd name="connsiteY10" fmla="*/ 114300 h 431800"/>
                  <a:gd name="connsiteX11" fmla="*/ 622300 w 622300"/>
                  <a:gd name="connsiteY11" fmla="*/ 0 h 431800"/>
                  <a:gd name="connsiteX12" fmla="*/ 457200 w 622300"/>
                  <a:gd name="connsiteY12" fmla="*/ 25400 h 43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2300" h="431800">
                    <a:moveTo>
                      <a:pt x="457200" y="25400"/>
                    </a:moveTo>
                    <a:lnTo>
                      <a:pt x="304800" y="63500"/>
                    </a:lnTo>
                    <a:lnTo>
                      <a:pt x="304800" y="63500"/>
                    </a:lnTo>
                    <a:lnTo>
                      <a:pt x="228600" y="152400"/>
                    </a:lnTo>
                    <a:lnTo>
                      <a:pt x="228600" y="152400"/>
                    </a:lnTo>
                    <a:lnTo>
                      <a:pt x="76200" y="165100"/>
                    </a:lnTo>
                    <a:lnTo>
                      <a:pt x="0" y="355600"/>
                    </a:lnTo>
                    <a:lnTo>
                      <a:pt x="152400" y="431800"/>
                    </a:lnTo>
                    <a:lnTo>
                      <a:pt x="215900" y="254000"/>
                    </a:lnTo>
                    <a:lnTo>
                      <a:pt x="406400" y="215900"/>
                    </a:lnTo>
                    <a:lnTo>
                      <a:pt x="596900" y="114300"/>
                    </a:lnTo>
                    <a:lnTo>
                      <a:pt x="622300" y="0"/>
                    </a:lnTo>
                    <a:lnTo>
                      <a:pt x="457200" y="25400"/>
                    </a:lnTo>
                    <a:close/>
                  </a:path>
                </a:pathLst>
              </a:custGeom>
              <a:solidFill>
                <a:schemeClr val="accent2">
                  <a:lumMod val="75000"/>
                  <a:alpha val="50196"/>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Freeform 193"/>
              <p:cNvSpPr/>
              <p:nvPr/>
            </p:nvSpPr>
            <p:spPr>
              <a:xfrm>
                <a:off x="2971800" y="4076700"/>
                <a:ext cx="203200" cy="139700"/>
              </a:xfrm>
              <a:custGeom>
                <a:avLst/>
                <a:gdLst>
                  <a:gd name="connsiteX0" fmla="*/ 203200 w 203200"/>
                  <a:gd name="connsiteY0" fmla="*/ 139700 h 139700"/>
                  <a:gd name="connsiteX1" fmla="*/ 114300 w 203200"/>
                  <a:gd name="connsiteY1" fmla="*/ 63500 h 139700"/>
                  <a:gd name="connsiteX2" fmla="*/ 25400 w 203200"/>
                  <a:gd name="connsiteY2" fmla="*/ 0 h 139700"/>
                  <a:gd name="connsiteX3" fmla="*/ 0 w 203200"/>
                  <a:gd name="connsiteY3" fmla="*/ 139700 h 139700"/>
                  <a:gd name="connsiteX4" fmla="*/ 203200 w 203200"/>
                  <a:gd name="connsiteY4" fmla="*/ 139700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 h="139700">
                    <a:moveTo>
                      <a:pt x="203200" y="139700"/>
                    </a:moveTo>
                    <a:lnTo>
                      <a:pt x="114300" y="63500"/>
                    </a:lnTo>
                    <a:lnTo>
                      <a:pt x="25400" y="0"/>
                    </a:lnTo>
                    <a:lnTo>
                      <a:pt x="0" y="139700"/>
                    </a:lnTo>
                    <a:lnTo>
                      <a:pt x="203200" y="139700"/>
                    </a:lnTo>
                    <a:close/>
                  </a:path>
                </a:pathLst>
              </a:custGeom>
              <a:solidFill>
                <a:schemeClr val="accent2">
                  <a:lumMod val="75000"/>
                  <a:alpha val="50196"/>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3" name="Group 202"/>
            <p:cNvGrpSpPr/>
            <p:nvPr/>
          </p:nvGrpSpPr>
          <p:grpSpPr>
            <a:xfrm>
              <a:off x="4576738" y="4043164"/>
              <a:ext cx="193867" cy="409892"/>
              <a:chOff x="7808884" y="-1134425"/>
              <a:chExt cx="840093" cy="1776198"/>
            </a:xfrm>
          </p:grpSpPr>
          <p:sp>
            <p:nvSpPr>
              <p:cNvPr id="196" name="Oval 195"/>
              <p:cNvSpPr/>
              <p:nvPr/>
            </p:nvSpPr>
            <p:spPr>
              <a:xfrm>
                <a:off x="7808888" y="-1134425"/>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Oval 196"/>
              <p:cNvSpPr/>
              <p:nvPr/>
            </p:nvSpPr>
            <p:spPr>
              <a:xfrm>
                <a:off x="8120915" y="-510356"/>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Oval 197"/>
              <p:cNvSpPr/>
              <p:nvPr/>
            </p:nvSpPr>
            <p:spPr>
              <a:xfrm>
                <a:off x="7808884" y="-510356"/>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Oval 198"/>
              <p:cNvSpPr/>
              <p:nvPr/>
            </p:nvSpPr>
            <p:spPr>
              <a:xfrm>
                <a:off x="8432941" y="425748"/>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Oval 199"/>
              <p:cNvSpPr/>
              <p:nvPr/>
            </p:nvSpPr>
            <p:spPr>
              <a:xfrm>
                <a:off x="8120915" y="-822390"/>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Oval 200"/>
              <p:cNvSpPr/>
              <p:nvPr/>
            </p:nvSpPr>
            <p:spPr>
              <a:xfrm>
                <a:off x="8120906" y="113713"/>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Oval 201"/>
              <p:cNvSpPr/>
              <p:nvPr/>
            </p:nvSpPr>
            <p:spPr>
              <a:xfrm>
                <a:off x="8432951" y="-198321"/>
                <a:ext cx="216026" cy="216025"/>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7" name="Group 226"/>
            <p:cNvGrpSpPr/>
            <p:nvPr/>
          </p:nvGrpSpPr>
          <p:grpSpPr>
            <a:xfrm>
              <a:off x="2344490" y="3499480"/>
              <a:ext cx="3936444" cy="1689740"/>
              <a:chOff x="2344490" y="3499480"/>
              <a:chExt cx="3936444" cy="1689740"/>
            </a:xfrm>
          </p:grpSpPr>
          <p:sp>
            <p:nvSpPr>
              <p:cNvPr id="228" name="Freeform 227"/>
              <p:cNvSpPr/>
              <p:nvPr/>
            </p:nvSpPr>
            <p:spPr>
              <a:xfrm>
                <a:off x="2344490" y="3499480"/>
                <a:ext cx="1066800" cy="327660"/>
              </a:xfrm>
              <a:custGeom>
                <a:avLst/>
                <a:gdLst>
                  <a:gd name="connsiteX0" fmla="*/ 289560 w 1066800"/>
                  <a:gd name="connsiteY0" fmla="*/ 38100 h 327660"/>
                  <a:gd name="connsiteX1" fmla="*/ 137160 w 1066800"/>
                  <a:gd name="connsiteY1" fmla="*/ 76200 h 327660"/>
                  <a:gd name="connsiteX2" fmla="*/ 76200 w 1066800"/>
                  <a:gd name="connsiteY2" fmla="*/ 91440 h 327660"/>
                  <a:gd name="connsiteX3" fmla="*/ 7620 w 1066800"/>
                  <a:gd name="connsiteY3" fmla="*/ 60960 h 327660"/>
                  <a:gd name="connsiteX4" fmla="*/ 0 w 1066800"/>
                  <a:gd name="connsiteY4" fmla="*/ 144780 h 327660"/>
                  <a:gd name="connsiteX5" fmla="*/ 83820 w 1066800"/>
                  <a:gd name="connsiteY5" fmla="*/ 160020 h 327660"/>
                  <a:gd name="connsiteX6" fmla="*/ 83820 w 1066800"/>
                  <a:gd name="connsiteY6" fmla="*/ 160020 h 327660"/>
                  <a:gd name="connsiteX7" fmla="*/ 190500 w 1066800"/>
                  <a:gd name="connsiteY7" fmla="*/ 220980 h 327660"/>
                  <a:gd name="connsiteX8" fmla="*/ 243840 w 1066800"/>
                  <a:gd name="connsiteY8" fmla="*/ 213360 h 327660"/>
                  <a:gd name="connsiteX9" fmla="*/ 266700 w 1066800"/>
                  <a:gd name="connsiteY9" fmla="*/ 205740 h 327660"/>
                  <a:gd name="connsiteX10" fmla="*/ 175260 w 1066800"/>
                  <a:gd name="connsiteY10" fmla="*/ 304800 h 327660"/>
                  <a:gd name="connsiteX11" fmla="*/ 152400 w 1066800"/>
                  <a:gd name="connsiteY11" fmla="*/ 327660 h 327660"/>
                  <a:gd name="connsiteX12" fmla="*/ 335280 w 1066800"/>
                  <a:gd name="connsiteY12" fmla="*/ 236220 h 327660"/>
                  <a:gd name="connsiteX13" fmla="*/ 403860 w 1066800"/>
                  <a:gd name="connsiteY13" fmla="*/ 175260 h 327660"/>
                  <a:gd name="connsiteX14" fmla="*/ 449580 w 1066800"/>
                  <a:gd name="connsiteY14" fmla="*/ 175260 h 327660"/>
                  <a:gd name="connsiteX15" fmla="*/ 571500 w 1066800"/>
                  <a:gd name="connsiteY15" fmla="*/ 167640 h 327660"/>
                  <a:gd name="connsiteX16" fmla="*/ 624840 w 1066800"/>
                  <a:gd name="connsiteY16" fmla="*/ 152400 h 327660"/>
                  <a:gd name="connsiteX17" fmla="*/ 731520 w 1066800"/>
                  <a:gd name="connsiteY17" fmla="*/ 152400 h 327660"/>
                  <a:gd name="connsiteX18" fmla="*/ 784860 w 1066800"/>
                  <a:gd name="connsiteY18" fmla="*/ 198120 h 327660"/>
                  <a:gd name="connsiteX19" fmla="*/ 883920 w 1066800"/>
                  <a:gd name="connsiteY19" fmla="*/ 205740 h 327660"/>
                  <a:gd name="connsiteX20" fmla="*/ 960120 w 1066800"/>
                  <a:gd name="connsiteY20" fmla="*/ 190500 h 327660"/>
                  <a:gd name="connsiteX21" fmla="*/ 1028700 w 1066800"/>
                  <a:gd name="connsiteY21" fmla="*/ 304800 h 327660"/>
                  <a:gd name="connsiteX22" fmla="*/ 1066800 w 1066800"/>
                  <a:gd name="connsiteY22" fmla="*/ 312420 h 327660"/>
                  <a:gd name="connsiteX23" fmla="*/ 1066800 w 1066800"/>
                  <a:gd name="connsiteY23" fmla="*/ 220980 h 327660"/>
                  <a:gd name="connsiteX24" fmla="*/ 1043940 w 1066800"/>
                  <a:gd name="connsiteY24" fmla="*/ 121920 h 327660"/>
                  <a:gd name="connsiteX25" fmla="*/ 990600 w 1066800"/>
                  <a:gd name="connsiteY25" fmla="*/ 91440 h 327660"/>
                  <a:gd name="connsiteX26" fmla="*/ 952500 w 1066800"/>
                  <a:gd name="connsiteY26" fmla="*/ 91440 h 327660"/>
                  <a:gd name="connsiteX27" fmla="*/ 853440 w 1066800"/>
                  <a:gd name="connsiteY27" fmla="*/ 15240 h 327660"/>
                  <a:gd name="connsiteX28" fmla="*/ 548640 w 1066800"/>
                  <a:gd name="connsiteY28" fmla="*/ 7620 h 327660"/>
                  <a:gd name="connsiteX29" fmla="*/ 396240 w 1066800"/>
                  <a:gd name="connsiteY29" fmla="*/ 0 h 327660"/>
                  <a:gd name="connsiteX30" fmla="*/ 289560 w 1066800"/>
                  <a:gd name="connsiteY30" fmla="*/ 38100 h 32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327660">
                    <a:moveTo>
                      <a:pt x="289560" y="38100"/>
                    </a:moveTo>
                    <a:lnTo>
                      <a:pt x="137160" y="76200"/>
                    </a:lnTo>
                    <a:lnTo>
                      <a:pt x="76200" y="91440"/>
                    </a:lnTo>
                    <a:lnTo>
                      <a:pt x="7620" y="60960"/>
                    </a:lnTo>
                    <a:lnTo>
                      <a:pt x="0" y="144780"/>
                    </a:lnTo>
                    <a:lnTo>
                      <a:pt x="83820" y="160020"/>
                    </a:lnTo>
                    <a:lnTo>
                      <a:pt x="83820" y="160020"/>
                    </a:lnTo>
                    <a:lnTo>
                      <a:pt x="190500" y="220980"/>
                    </a:lnTo>
                    <a:lnTo>
                      <a:pt x="243840" y="213360"/>
                    </a:lnTo>
                    <a:lnTo>
                      <a:pt x="266700" y="205740"/>
                    </a:lnTo>
                    <a:lnTo>
                      <a:pt x="175260" y="304800"/>
                    </a:lnTo>
                    <a:lnTo>
                      <a:pt x="152400" y="327660"/>
                    </a:lnTo>
                    <a:lnTo>
                      <a:pt x="335280" y="236220"/>
                    </a:lnTo>
                    <a:lnTo>
                      <a:pt x="403860" y="175260"/>
                    </a:lnTo>
                    <a:lnTo>
                      <a:pt x="449580" y="175260"/>
                    </a:lnTo>
                    <a:lnTo>
                      <a:pt x="571500" y="167640"/>
                    </a:lnTo>
                    <a:lnTo>
                      <a:pt x="624840" y="152400"/>
                    </a:lnTo>
                    <a:lnTo>
                      <a:pt x="731520" y="152400"/>
                    </a:lnTo>
                    <a:lnTo>
                      <a:pt x="784860" y="198120"/>
                    </a:lnTo>
                    <a:lnTo>
                      <a:pt x="883920" y="205740"/>
                    </a:lnTo>
                    <a:lnTo>
                      <a:pt x="960120" y="190500"/>
                    </a:lnTo>
                    <a:lnTo>
                      <a:pt x="1028700" y="304800"/>
                    </a:lnTo>
                    <a:lnTo>
                      <a:pt x="1066800" y="312420"/>
                    </a:lnTo>
                    <a:lnTo>
                      <a:pt x="1066800" y="220980"/>
                    </a:lnTo>
                    <a:lnTo>
                      <a:pt x="1043940" y="121920"/>
                    </a:lnTo>
                    <a:lnTo>
                      <a:pt x="990600" y="91440"/>
                    </a:lnTo>
                    <a:lnTo>
                      <a:pt x="952500" y="91440"/>
                    </a:lnTo>
                    <a:lnTo>
                      <a:pt x="853440" y="15240"/>
                    </a:lnTo>
                    <a:lnTo>
                      <a:pt x="548640" y="7620"/>
                    </a:lnTo>
                    <a:lnTo>
                      <a:pt x="396240" y="0"/>
                    </a:lnTo>
                    <a:lnTo>
                      <a:pt x="289560" y="38100"/>
                    </a:lnTo>
                    <a:close/>
                  </a:path>
                </a:pathLst>
              </a:custGeom>
              <a:solidFill>
                <a:srgbClr val="C3D69B">
                  <a:alpha val="50196"/>
                </a:srgb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Freeform 228"/>
              <p:cNvSpPr/>
              <p:nvPr/>
            </p:nvSpPr>
            <p:spPr>
              <a:xfrm>
                <a:off x="5800874" y="4808220"/>
                <a:ext cx="480060" cy="381000"/>
              </a:xfrm>
              <a:custGeom>
                <a:avLst/>
                <a:gdLst>
                  <a:gd name="connsiteX0" fmla="*/ 480060 w 480060"/>
                  <a:gd name="connsiteY0" fmla="*/ 121920 h 381000"/>
                  <a:gd name="connsiteX1" fmla="*/ 449580 w 480060"/>
                  <a:gd name="connsiteY1" fmla="*/ 68580 h 381000"/>
                  <a:gd name="connsiteX2" fmla="*/ 434340 w 480060"/>
                  <a:gd name="connsiteY2" fmla="*/ 15240 h 381000"/>
                  <a:gd name="connsiteX3" fmla="*/ 381000 w 480060"/>
                  <a:gd name="connsiteY3" fmla="*/ 0 h 381000"/>
                  <a:gd name="connsiteX4" fmla="*/ 342900 w 480060"/>
                  <a:gd name="connsiteY4" fmla="*/ 15240 h 381000"/>
                  <a:gd name="connsiteX5" fmla="*/ 358140 w 480060"/>
                  <a:gd name="connsiteY5" fmla="*/ 68580 h 381000"/>
                  <a:gd name="connsiteX6" fmla="*/ 358140 w 480060"/>
                  <a:gd name="connsiteY6" fmla="*/ 68580 h 381000"/>
                  <a:gd name="connsiteX7" fmla="*/ 259080 w 480060"/>
                  <a:gd name="connsiteY7" fmla="*/ 60960 h 381000"/>
                  <a:gd name="connsiteX8" fmla="*/ 213360 w 480060"/>
                  <a:gd name="connsiteY8" fmla="*/ 99060 h 381000"/>
                  <a:gd name="connsiteX9" fmla="*/ 160020 w 480060"/>
                  <a:gd name="connsiteY9" fmla="*/ 60960 h 381000"/>
                  <a:gd name="connsiteX10" fmla="*/ 129540 w 480060"/>
                  <a:gd name="connsiteY10" fmla="*/ 15240 h 381000"/>
                  <a:gd name="connsiteX11" fmla="*/ 99060 w 480060"/>
                  <a:gd name="connsiteY11" fmla="*/ 68580 h 381000"/>
                  <a:gd name="connsiteX12" fmla="*/ 53340 w 480060"/>
                  <a:gd name="connsiteY12" fmla="*/ 114300 h 381000"/>
                  <a:gd name="connsiteX13" fmla="*/ 30480 w 480060"/>
                  <a:gd name="connsiteY13" fmla="*/ 106680 h 381000"/>
                  <a:gd name="connsiteX14" fmla="*/ 30480 w 480060"/>
                  <a:gd name="connsiteY14" fmla="*/ 167640 h 381000"/>
                  <a:gd name="connsiteX15" fmla="*/ 0 w 480060"/>
                  <a:gd name="connsiteY15" fmla="*/ 205740 h 381000"/>
                  <a:gd name="connsiteX16" fmla="*/ 68580 w 480060"/>
                  <a:gd name="connsiteY16" fmla="*/ 297180 h 381000"/>
                  <a:gd name="connsiteX17" fmla="*/ 45720 w 480060"/>
                  <a:gd name="connsiteY17" fmla="*/ 381000 h 381000"/>
                  <a:gd name="connsiteX18" fmla="*/ 45720 w 480060"/>
                  <a:gd name="connsiteY18" fmla="*/ 381000 h 381000"/>
                  <a:gd name="connsiteX19" fmla="*/ 121920 w 480060"/>
                  <a:gd name="connsiteY19" fmla="*/ 297180 h 381000"/>
                  <a:gd name="connsiteX20" fmla="*/ 190500 w 480060"/>
                  <a:gd name="connsiteY20" fmla="*/ 266700 h 381000"/>
                  <a:gd name="connsiteX21" fmla="*/ 251460 w 480060"/>
                  <a:gd name="connsiteY21" fmla="*/ 281940 h 381000"/>
                  <a:gd name="connsiteX22" fmla="*/ 281940 w 480060"/>
                  <a:gd name="connsiteY22" fmla="*/ 327660 h 381000"/>
                  <a:gd name="connsiteX23" fmla="*/ 342900 w 480060"/>
                  <a:gd name="connsiteY23" fmla="*/ 274320 h 381000"/>
                  <a:gd name="connsiteX24" fmla="*/ 259080 w 480060"/>
                  <a:gd name="connsiteY24" fmla="*/ 205740 h 381000"/>
                  <a:gd name="connsiteX25" fmla="*/ 312420 w 480060"/>
                  <a:gd name="connsiteY25" fmla="*/ 121920 h 381000"/>
                  <a:gd name="connsiteX26" fmla="*/ 411480 w 480060"/>
                  <a:gd name="connsiteY26" fmla="*/ 121920 h 381000"/>
                  <a:gd name="connsiteX27" fmla="*/ 426720 w 480060"/>
                  <a:gd name="connsiteY27" fmla="*/ 198120 h 381000"/>
                  <a:gd name="connsiteX28" fmla="*/ 480060 w 480060"/>
                  <a:gd name="connsiteY28" fmla="*/ 12192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0060" h="381000">
                    <a:moveTo>
                      <a:pt x="480060" y="121920"/>
                    </a:moveTo>
                    <a:lnTo>
                      <a:pt x="449580" y="68580"/>
                    </a:lnTo>
                    <a:lnTo>
                      <a:pt x="434340" y="15240"/>
                    </a:lnTo>
                    <a:lnTo>
                      <a:pt x="381000" y="0"/>
                    </a:lnTo>
                    <a:lnTo>
                      <a:pt x="342900" y="15240"/>
                    </a:lnTo>
                    <a:lnTo>
                      <a:pt x="358140" y="68580"/>
                    </a:lnTo>
                    <a:lnTo>
                      <a:pt x="358140" y="68580"/>
                    </a:lnTo>
                    <a:lnTo>
                      <a:pt x="259080" y="60960"/>
                    </a:lnTo>
                    <a:lnTo>
                      <a:pt x="213360" y="99060"/>
                    </a:lnTo>
                    <a:lnTo>
                      <a:pt x="160020" y="60960"/>
                    </a:lnTo>
                    <a:lnTo>
                      <a:pt x="129540" y="15240"/>
                    </a:lnTo>
                    <a:lnTo>
                      <a:pt x="99060" y="68580"/>
                    </a:lnTo>
                    <a:lnTo>
                      <a:pt x="53340" y="114300"/>
                    </a:lnTo>
                    <a:lnTo>
                      <a:pt x="30480" y="106680"/>
                    </a:lnTo>
                    <a:lnTo>
                      <a:pt x="30480" y="167640"/>
                    </a:lnTo>
                    <a:lnTo>
                      <a:pt x="0" y="205740"/>
                    </a:lnTo>
                    <a:lnTo>
                      <a:pt x="68580" y="297180"/>
                    </a:lnTo>
                    <a:lnTo>
                      <a:pt x="45720" y="381000"/>
                    </a:lnTo>
                    <a:lnTo>
                      <a:pt x="45720" y="381000"/>
                    </a:lnTo>
                    <a:lnTo>
                      <a:pt x="121920" y="297180"/>
                    </a:lnTo>
                    <a:lnTo>
                      <a:pt x="190500" y="266700"/>
                    </a:lnTo>
                    <a:lnTo>
                      <a:pt x="251460" y="281940"/>
                    </a:lnTo>
                    <a:lnTo>
                      <a:pt x="281940" y="327660"/>
                    </a:lnTo>
                    <a:lnTo>
                      <a:pt x="342900" y="274320"/>
                    </a:lnTo>
                    <a:lnTo>
                      <a:pt x="259080" y="205740"/>
                    </a:lnTo>
                    <a:lnTo>
                      <a:pt x="312420" y="121920"/>
                    </a:lnTo>
                    <a:lnTo>
                      <a:pt x="411480" y="121920"/>
                    </a:lnTo>
                    <a:lnTo>
                      <a:pt x="426720" y="198120"/>
                    </a:lnTo>
                    <a:lnTo>
                      <a:pt x="480060" y="121920"/>
                    </a:lnTo>
                    <a:close/>
                  </a:path>
                </a:pathLst>
              </a:custGeom>
              <a:solidFill>
                <a:srgbClr val="C3D69B">
                  <a:alpha val="50196"/>
                </a:srgb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47" name="Group 246"/>
          <p:cNvGrpSpPr/>
          <p:nvPr/>
        </p:nvGrpSpPr>
        <p:grpSpPr>
          <a:xfrm>
            <a:off x="3851920" y="5229200"/>
            <a:ext cx="2731988" cy="882680"/>
            <a:chOff x="3851920" y="5229200"/>
            <a:chExt cx="2731988" cy="882680"/>
          </a:xfrm>
        </p:grpSpPr>
        <p:grpSp>
          <p:nvGrpSpPr>
            <p:cNvPr id="240" name="Group 239"/>
            <p:cNvGrpSpPr/>
            <p:nvPr/>
          </p:nvGrpSpPr>
          <p:grpSpPr>
            <a:xfrm>
              <a:off x="3851920" y="5229200"/>
              <a:ext cx="1224136" cy="882680"/>
              <a:chOff x="4860032" y="4509120"/>
              <a:chExt cx="1224136" cy="882680"/>
            </a:xfrm>
          </p:grpSpPr>
          <p:sp>
            <p:nvSpPr>
              <p:cNvPr id="241" name="TextBox 240"/>
              <p:cNvSpPr txBox="1"/>
              <p:nvPr/>
            </p:nvSpPr>
            <p:spPr>
              <a:xfrm>
                <a:off x="4860032" y="4653136"/>
                <a:ext cx="1008112" cy="738664"/>
              </a:xfrm>
              <a:prstGeom prst="rect">
                <a:avLst/>
              </a:prstGeom>
              <a:noFill/>
            </p:spPr>
            <p:txBody>
              <a:bodyPr wrap="square" rtlCol="0">
                <a:spAutoFit/>
              </a:bodyPr>
              <a:lstStyle/>
              <a:p>
                <a:pPr algn="ctr"/>
                <a:r>
                  <a:rPr lang="en-GB" sz="1400" dirty="0" smtClean="0"/>
                  <a:t>CCA</a:t>
                </a:r>
              </a:p>
              <a:p>
                <a:pPr algn="ctr"/>
                <a:r>
                  <a:rPr lang="en-GB" sz="1400" dirty="0" smtClean="0"/>
                  <a:t>(calcifying </a:t>
                </a:r>
                <a:r>
                  <a:rPr lang="en-GB" sz="1400" dirty="0" err="1" smtClean="0"/>
                  <a:t>encruster</a:t>
                </a:r>
                <a:r>
                  <a:rPr lang="en-GB" sz="1400" dirty="0" smtClean="0"/>
                  <a:t>)</a:t>
                </a:r>
              </a:p>
            </p:txBody>
          </p:sp>
          <p:cxnSp>
            <p:nvCxnSpPr>
              <p:cNvPr id="242" name="Straight Arrow Connector 241"/>
              <p:cNvCxnSpPr/>
              <p:nvPr/>
            </p:nvCxnSpPr>
            <p:spPr>
              <a:xfrm>
                <a:off x="5868144" y="4509120"/>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244" name="Straight Arrow Connector 243"/>
            <p:cNvCxnSpPr>
              <a:endCxn id="192" idx="4"/>
            </p:cNvCxnSpPr>
            <p:nvPr/>
          </p:nvCxnSpPr>
          <p:spPr>
            <a:xfrm flipV="1">
              <a:off x="4818732" y="5578574"/>
              <a:ext cx="1765176" cy="922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246" name="Straight Arrow Connector 245"/>
          <p:cNvCxnSpPr>
            <a:endCxn id="193" idx="9"/>
          </p:cNvCxnSpPr>
          <p:nvPr/>
        </p:nvCxnSpPr>
        <p:spPr>
          <a:xfrm flipH="1" flipV="1">
            <a:off x="2594570" y="4381500"/>
            <a:ext cx="1468636" cy="11696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0" name="Rectangle 219"/>
          <p:cNvSpPr/>
          <p:nvPr/>
        </p:nvSpPr>
        <p:spPr>
          <a:xfrm>
            <a:off x="683568" y="1178749"/>
            <a:ext cx="7992888" cy="954107"/>
          </a:xfrm>
          <a:prstGeom prst="rect">
            <a:avLst/>
          </a:prstGeom>
        </p:spPr>
        <p:txBody>
          <a:bodyPr wrap="square">
            <a:spAutoFit/>
          </a:bodyPr>
          <a:lstStyle/>
          <a:p>
            <a:r>
              <a:rPr lang="en-GB" sz="2800" dirty="0" smtClean="0"/>
              <a:t>...a measure of the rate of accumulation of calcium carbonate reef framework</a:t>
            </a:r>
            <a:endParaRPr lang="en-GB"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20"/>
                                        </p:tgtEl>
                                      </p:cBhvr>
                                    </p:animEffect>
                                    <p:set>
                                      <p:cBhvr>
                                        <p:cTn id="7" dur="1" fill="hold">
                                          <p:stCondLst>
                                            <p:cond delay="1999"/>
                                          </p:stCondLst>
                                        </p:cTn>
                                        <p:tgtEl>
                                          <p:spTgt spid="220"/>
                                        </p:tgtEl>
                                        <p:attrNameLst>
                                          <p:attrName>style.visibility</p:attrName>
                                        </p:attrNameLst>
                                      </p:cBhvr>
                                      <p:to>
                                        <p:strVal val="hidden"/>
                                      </p:to>
                                    </p:set>
                                  </p:childTnLst>
                                </p:cTn>
                              </p:par>
                              <p:par>
                                <p:cTn id="8" presetID="3" presetClass="entr" presetSubtype="10" fill="hold" grpId="0" nodeType="withEffect">
                                  <p:stCondLst>
                                    <p:cond delay="0"/>
                                  </p:stCondLst>
                                  <p:childTnLst>
                                    <p:set>
                                      <p:cBhvr>
                                        <p:cTn id="9" dur="1" fill="hold">
                                          <p:stCondLst>
                                            <p:cond delay="0"/>
                                          </p:stCondLst>
                                        </p:cTn>
                                        <p:tgtEl>
                                          <p:spTgt spid="222"/>
                                        </p:tgtEl>
                                        <p:attrNameLst>
                                          <p:attrName>style.visibility</p:attrName>
                                        </p:attrNameLst>
                                      </p:cBhvr>
                                      <p:to>
                                        <p:strVal val="visible"/>
                                      </p:to>
                                    </p:set>
                                    <p:animEffect transition="in" filter="blinds(horizontal)">
                                      <p:cBhvr>
                                        <p:cTn id="10" dur="500"/>
                                        <p:tgtEl>
                                          <p:spTgt spid="222"/>
                                        </p:tgtEl>
                                      </p:cBhvr>
                                    </p:animEffect>
                                  </p:childTnLst>
                                </p:cTn>
                              </p:par>
                              <p:par>
                                <p:cTn id="11" presetID="3" presetClass="entr" presetSubtype="10" fill="hold" nodeType="withEffect">
                                  <p:stCondLst>
                                    <p:cond delay="0"/>
                                  </p:stCondLst>
                                  <p:childTnLst>
                                    <p:set>
                                      <p:cBhvr>
                                        <p:cTn id="12" dur="1" fill="hold">
                                          <p:stCondLst>
                                            <p:cond delay="0"/>
                                          </p:stCondLst>
                                        </p:cTn>
                                        <p:tgtEl>
                                          <p:spTgt spid="218"/>
                                        </p:tgtEl>
                                        <p:attrNameLst>
                                          <p:attrName>style.visibility</p:attrName>
                                        </p:attrNameLst>
                                      </p:cBhvr>
                                      <p:to>
                                        <p:strVal val="visible"/>
                                      </p:to>
                                    </p:set>
                                    <p:animEffect transition="in" filter="blinds(horizontal)">
                                      <p:cBhvr>
                                        <p:cTn id="13" dur="500"/>
                                        <p:tgtEl>
                                          <p:spTgt spid="21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blinds(horizontal)">
                                      <p:cBhvr>
                                        <p:cTn id="18" dur="500"/>
                                        <p:tgtEl>
                                          <p:spTgt spid="221"/>
                                        </p:tgtEl>
                                      </p:cBhvr>
                                    </p:animEffect>
                                  </p:childTnLst>
                                </p:cTn>
                              </p:par>
                              <p:par>
                                <p:cTn id="19" presetID="3" presetClass="entr" presetSubtype="10" fill="hold"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blinds(horizontal)">
                                      <p:cBhvr>
                                        <p:cTn id="21" dur="500"/>
                                        <p:tgtEl>
                                          <p:spTgt spid="21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13"/>
                                        </p:tgtEl>
                                        <p:attrNameLst>
                                          <p:attrName>style.visibility</p:attrName>
                                        </p:attrNameLst>
                                      </p:cBhvr>
                                      <p:to>
                                        <p:strVal val="visible"/>
                                      </p:to>
                                    </p:set>
                                    <p:animEffect transition="in" filter="blinds(horizontal)">
                                      <p:cBhvr>
                                        <p:cTn id="26" dur="500"/>
                                        <p:tgtEl>
                                          <p:spTgt spid="213"/>
                                        </p:tgtEl>
                                      </p:cBhvr>
                                    </p:animEffect>
                                  </p:childTnLst>
                                </p:cTn>
                              </p:par>
                              <p:par>
                                <p:cTn id="27" presetID="3" presetClass="entr" presetSubtype="10" fill="hold" nodeType="withEffect">
                                  <p:stCondLst>
                                    <p:cond delay="0"/>
                                  </p:stCondLst>
                                  <p:childTnLst>
                                    <p:set>
                                      <p:cBhvr>
                                        <p:cTn id="28" dur="1" fill="hold">
                                          <p:stCondLst>
                                            <p:cond delay="0"/>
                                          </p:stCondLst>
                                        </p:cTn>
                                        <p:tgtEl>
                                          <p:spTgt spid="230"/>
                                        </p:tgtEl>
                                        <p:attrNameLst>
                                          <p:attrName>style.visibility</p:attrName>
                                        </p:attrNameLst>
                                      </p:cBhvr>
                                      <p:to>
                                        <p:strVal val="visible"/>
                                      </p:to>
                                    </p:set>
                                    <p:animEffect transition="in" filter="blinds(horizontal)">
                                      <p:cBhvr>
                                        <p:cTn id="29" dur="500"/>
                                        <p:tgtEl>
                                          <p:spTgt spid="230"/>
                                        </p:tgtEl>
                                      </p:cBhvr>
                                    </p:animEffect>
                                  </p:childTnLst>
                                </p:cTn>
                              </p:par>
                              <p:par>
                                <p:cTn id="30" presetID="3" presetClass="entr" presetSubtype="10" fill="hold" nodeType="withEffect">
                                  <p:stCondLst>
                                    <p:cond delay="0"/>
                                  </p:stCondLst>
                                  <p:childTnLst>
                                    <p:set>
                                      <p:cBhvr>
                                        <p:cTn id="31" dur="1" fill="hold">
                                          <p:stCondLst>
                                            <p:cond delay="0"/>
                                          </p:stCondLst>
                                        </p:cTn>
                                        <p:tgtEl>
                                          <p:spTgt spid="226"/>
                                        </p:tgtEl>
                                        <p:attrNameLst>
                                          <p:attrName>style.visibility</p:attrName>
                                        </p:attrNameLst>
                                      </p:cBhvr>
                                      <p:to>
                                        <p:strVal val="visible"/>
                                      </p:to>
                                    </p:set>
                                    <p:animEffect transition="in" filter="blinds(horizontal)">
                                      <p:cBhvr>
                                        <p:cTn id="32" dur="500"/>
                                        <p:tgtEl>
                                          <p:spTgt spid="226"/>
                                        </p:tgtEl>
                                      </p:cBhvr>
                                    </p:animEffect>
                                  </p:childTnLst>
                                </p:cTn>
                              </p:par>
                              <p:par>
                                <p:cTn id="33" presetID="3" presetClass="entr" presetSubtype="10" fill="hold" nodeType="withEffect">
                                  <p:stCondLst>
                                    <p:cond delay="0"/>
                                  </p:stCondLst>
                                  <p:childTnLst>
                                    <p:set>
                                      <p:cBhvr>
                                        <p:cTn id="34" dur="1" fill="hold">
                                          <p:stCondLst>
                                            <p:cond delay="0"/>
                                          </p:stCondLst>
                                        </p:cTn>
                                        <p:tgtEl>
                                          <p:spTgt spid="246"/>
                                        </p:tgtEl>
                                        <p:attrNameLst>
                                          <p:attrName>style.visibility</p:attrName>
                                        </p:attrNameLst>
                                      </p:cBhvr>
                                      <p:to>
                                        <p:strVal val="visible"/>
                                      </p:to>
                                    </p:set>
                                    <p:animEffect transition="in" filter="blinds(horizontal)">
                                      <p:cBhvr>
                                        <p:cTn id="35" dur="500"/>
                                        <p:tgtEl>
                                          <p:spTgt spid="246"/>
                                        </p:tgtEl>
                                      </p:cBhvr>
                                    </p:animEffect>
                                  </p:childTnLst>
                                </p:cTn>
                              </p:par>
                              <p:par>
                                <p:cTn id="36" presetID="3" presetClass="entr" presetSubtype="10" fill="hold" nodeType="withEffect">
                                  <p:stCondLst>
                                    <p:cond delay="0"/>
                                  </p:stCondLst>
                                  <p:childTnLst>
                                    <p:set>
                                      <p:cBhvr>
                                        <p:cTn id="37" dur="1" fill="hold">
                                          <p:stCondLst>
                                            <p:cond delay="0"/>
                                          </p:stCondLst>
                                        </p:cTn>
                                        <p:tgtEl>
                                          <p:spTgt spid="247"/>
                                        </p:tgtEl>
                                        <p:attrNameLst>
                                          <p:attrName>style.visibility</p:attrName>
                                        </p:attrNameLst>
                                      </p:cBhvr>
                                      <p:to>
                                        <p:strVal val="visible"/>
                                      </p:to>
                                    </p:set>
                                    <p:animEffect transition="in" filter="blinds(horizontal)">
                                      <p:cBhvr>
                                        <p:cTn id="38" dur="500"/>
                                        <p:tgtEl>
                                          <p:spTgt spid="247"/>
                                        </p:tgtEl>
                                      </p:cBhvr>
                                    </p:animEffect>
                                  </p:childTnLst>
                                </p:cTn>
                              </p:par>
                              <p:par>
                                <p:cTn id="39" presetID="3" presetClass="entr" presetSubtype="10" fill="hold" nodeType="withEffect">
                                  <p:stCondLst>
                                    <p:cond delay="0"/>
                                  </p:stCondLst>
                                  <p:childTnLst>
                                    <p:set>
                                      <p:cBhvr>
                                        <p:cTn id="40" dur="1" fill="hold">
                                          <p:stCondLst>
                                            <p:cond delay="0"/>
                                          </p:stCondLst>
                                        </p:cTn>
                                        <p:tgtEl>
                                          <p:spTgt spid="214"/>
                                        </p:tgtEl>
                                        <p:attrNameLst>
                                          <p:attrName>style.visibility</p:attrName>
                                        </p:attrNameLst>
                                      </p:cBhvr>
                                      <p:to>
                                        <p:strVal val="visible"/>
                                      </p:to>
                                    </p:set>
                                    <p:animEffect transition="in" filter="blinds(horizontal)">
                                      <p:cBhvr>
                                        <p:cTn id="41" dur="500"/>
                                        <p:tgtEl>
                                          <p:spTgt spid="214"/>
                                        </p:tgtEl>
                                      </p:cBhvr>
                                    </p:animEffect>
                                  </p:childTnLst>
                                </p:cTn>
                              </p:par>
                              <p:par>
                                <p:cTn id="42" presetID="3" presetClass="entr" presetSubtype="10" fill="hold" nodeType="withEffect">
                                  <p:stCondLst>
                                    <p:cond delay="0"/>
                                  </p:stCondLst>
                                  <p:childTnLst>
                                    <p:set>
                                      <p:cBhvr>
                                        <p:cTn id="43" dur="1" fill="hold">
                                          <p:stCondLst>
                                            <p:cond delay="0"/>
                                          </p:stCondLst>
                                        </p:cTn>
                                        <p:tgtEl>
                                          <p:spTgt spid="212"/>
                                        </p:tgtEl>
                                        <p:attrNameLst>
                                          <p:attrName>style.visibility</p:attrName>
                                        </p:attrNameLst>
                                      </p:cBhvr>
                                      <p:to>
                                        <p:strVal val="visible"/>
                                      </p:to>
                                    </p:set>
                                    <p:animEffect transition="in" filter="blinds(horizontal)">
                                      <p:cBhvr>
                                        <p:cTn id="44" dur="500"/>
                                        <p:tgtEl>
                                          <p:spTgt spid="212"/>
                                        </p:tgtEl>
                                      </p:cBhvr>
                                    </p:animEffect>
                                  </p:childTnLst>
                                </p:cTn>
                              </p:par>
                              <p:par>
                                <p:cTn id="45" presetID="3" presetClass="entr" presetSubtype="10" fill="hold" nodeType="withEffect">
                                  <p:stCondLst>
                                    <p:cond delay="0"/>
                                  </p:stCondLst>
                                  <p:childTnLst>
                                    <p:set>
                                      <p:cBhvr>
                                        <p:cTn id="46" dur="1" fill="hold">
                                          <p:stCondLst>
                                            <p:cond delay="0"/>
                                          </p:stCondLst>
                                        </p:cTn>
                                        <p:tgtEl>
                                          <p:spTgt spid="204"/>
                                        </p:tgtEl>
                                        <p:attrNameLst>
                                          <p:attrName>style.visibility</p:attrName>
                                        </p:attrNameLst>
                                      </p:cBhvr>
                                      <p:to>
                                        <p:strVal val="visible"/>
                                      </p:to>
                                    </p:set>
                                    <p:animEffect transition="in" filter="blinds(horizontal)">
                                      <p:cBhvr>
                                        <p:cTn id="47" dur="500"/>
                                        <p:tgtEl>
                                          <p:spTgt spid="204"/>
                                        </p:tgtEl>
                                      </p:cBhvr>
                                    </p:animEffect>
                                  </p:childTnLst>
                                </p:cTn>
                              </p:par>
                              <p:par>
                                <p:cTn id="48" presetID="3" presetClass="entr" presetSubtype="10" fill="hold" nodeType="with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blinds(horizontal)">
                                      <p:cBhvr>
                                        <p:cTn id="50" dur="500"/>
                                        <p:tgtEl>
                                          <p:spTgt spid="211"/>
                                        </p:tgtEl>
                                      </p:cBhvr>
                                    </p:animEffect>
                                  </p:childTnLst>
                                </p:cTn>
                              </p:par>
                              <p:par>
                                <p:cTn id="51" presetID="3" presetClass="entr" presetSubtype="10" fill="hold" nodeType="withEffect">
                                  <p:stCondLst>
                                    <p:cond delay="0"/>
                                  </p:stCondLst>
                                  <p:childTnLst>
                                    <p:set>
                                      <p:cBhvr>
                                        <p:cTn id="52" dur="1" fill="hold">
                                          <p:stCondLst>
                                            <p:cond delay="0"/>
                                          </p:stCondLst>
                                        </p:cTn>
                                        <p:tgtEl>
                                          <p:spTgt spid="188"/>
                                        </p:tgtEl>
                                        <p:attrNameLst>
                                          <p:attrName>style.visibility</p:attrName>
                                        </p:attrNameLst>
                                      </p:cBhvr>
                                      <p:to>
                                        <p:strVal val="visible"/>
                                      </p:to>
                                    </p:set>
                                    <p:animEffect transition="in" filter="blinds(horizontal)">
                                      <p:cBhvr>
                                        <p:cTn id="53" dur="500"/>
                                        <p:tgtEl>
                                          <p:spTgt spid="188"/>
                                        </p:tgtEl>
                                      </p:cBhvr>
                                    </p:animEffect>
                                  </p:childTnLst>
                                </p:cTn>
                              </p:par>
                              <p:par>
                                <p:cTn id="54" presetID="3" presetClass="entr" presetSubtype="10" fill="hold" nodeType="withEffect">
                                  <p:stCondLst>
                                    <p:cond delay="0"/>
                                  </p:stCondLst>
                                  <p:childTnLst>
                                    <p:set>
                                      <p:cBhvr>
                                        <p:cTn id="55" dur="1" fill="hold">
                                          <p:stCondLst>
                                            <p:cond delay="0"/>
                                          </p:stCondLst>
                                        </p:cTn>
                                        <p:tgtEl>
                                          <p:spTgt spid="207"/>
                                        </p:tgtEl>
                                        <p:attrNameLst>
                                          <p:attrName>style.visibility</p:attrName>
                                        </p:attrNameLst>
                                      </p:cBhvr>
                                      <p:to>
                                        <p:strVal val="visible"/>
                                      </p:to>
                                    </p:set>
                                    <p:animEffect transition="in" filter="blinds(horizontal)">
                                      <p:cBhvr>
                                        <p:cTn id="56" dur="500"/>
                                        <p:tgtEl>
                                          <p:spTgt spid="207"/>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138"/>
                                        </p:tgtEl>
                                        <p:attrNameLst>
                                          <p:attrName>style.visibility</p:attrName>
                                        </p:attrNameLst>
                                      </p:cBhvr>
                                      <p:to>
                                        <p:strVal val="visible"/>
                                      </p:to>
                                    </p:set>
                                    <p:animEffect transition="in" filter="blinds(horizontal)">
                                      <p:cBhvr>
                                        <p:cTn id="61" dur="500"/>
                                        <p:tgtEl>
                                          <p:spTgt spid="138"/>
                                        </p:tgtEl>
                                      </p:cBhvr>
                                    </p:animEffect>
                                  </p:childTnLst>
                                </p:cTn>
                              </p:par>
                              <p:par>
                                <p:cTn id="62" presetID="3" presetClass="entr" presetSubtype="10" fill="hold" nodeType="withEffect">
                                  <p:stCondLst>
                                    <p:cond delay="0"/>
                                  </p:stCondLst>
                                  <p:childTnLst>
                                    <p:set>
                                      <p:cBhvr>
                                        <p:cTn id="63" dur="1" fill="hold">
                                          <p:stCondLst>
                                            <p:cond delay="0"/>
                                          </p:stCondLst>
                                        </p:cTn>
                                        <p:tgtEl>
                                          <p:spTgt spid="139"/>
                                        </p:tgtEl>
                                        <p:attrNameLst>
                                          <p:attrName>style.visibility</p:attrName>
                                        </p:attrNameLst>
                                      </p:cBhvr>
                                      <p:to>
                                        <p:strVal val="visible"/>
                                      </p:to>
                                    </p:set>
                                    <p:animEffect transition="in" filter="blinds(horizontal)">
                                      <p:cBhvr>
                                        <p:cTn id="64" dur="500"/>
                                        <p:tgtEl>
                                          <p:spTgt spid="139"/>
                                        </p:tgtEl>
                                      </p:cBhvr>
                                    </p:animEffect>
                                  </p:childTnLst>
                                </p:cTn>
                              </p:par>
                              <p:par>
                                <p:cTn id="65" presetID="3" presetClass="entr" presetSubtype="10" fill="hold" nodeType="with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blinds(horizontal)">
                                      <p:cBhvr>
                                        <p:cTn id="67" dur="500"/>
                                        <p:tgtEl>
                                          <p:spTgt spid="140"/>
                                        </p:tgtEl>
                                      </p:cBhvr>
                                    </p:animEffect>
                                  </p:childTnLst>
                                </p:cTn>
                              </p:par>
                              <p:par>
                                <p:cTn id="68" presetID="3" presetClass="entr" presetSubtype="10" fill="hold" nodeType="withEffect">
                                  <p:stCondLst>
                                    <p:cond delay="0"/>
                                  </p:stCondLst>
                                  <p:childTnLst>
                                    <p:set>
                                      <p:cBhvr>
                                        <p:cTn id="69" dur="1" fill="hold">
                                          <p:stCondLst>
                                            <p:cond delay="0"/>
                                          </p:stCondLst>
                                        </p:cTn>
                                        <p:tgtEl>
                                          <p:spTgt spid="157"/>
                                        </p:tgtEl>
                                        <p:attrNameLst>
                                          <p:attrName>style.visibility</p:attrName>
                                        </p:attrNameLst>
                                      </p:cBhvr>
                                      <p:to>
                                        <p:strVal val="visible"/>
                                      </p:to>
                                    </p:set>
                                    <p:animEffect transition="in" filter="blinds(horizontal)">
                                      <p:cBhvr>
                                        <p:cTn id="70" dur="500"/>
                                        <p:tgtEl>
                                          <p:spTgt spid="157"/>
                                        </p:tgtEl>
                                      </p:cBhvr>
                                    </p:animEffect>
                                  </p:childTnLst>
                                </p:cTn>
                              </p:par>
                              <p:par>
                                <p:cTn id="71" presetID="3" presetClass="entr" presetSubtype="10" fill="hold" nodeType="with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blinds(horizontal)">
                                      <p:cBhvr>
                                        <p:cTn id="73" dur="500"/>
                                        <p:tgtEl>
                                          <p:spTgt spid="158"/>
                                        </p:tgtEl>
                                      </p:cBhvr>
                                    </p:animEffect>
                                  </p:childTnLst>
                                </p:cTn>
                              </p:par>
                              <p:par>
                                <p:cTn id="74" presetID="3" presetClass="entr" presetSubtype="10" fill="hold" nodeType="withEffect">
                                  <p:stCondLst>
                                    <p:cond delay="0"/>
                                  </p:stCondLst>
                                  <p:childTnLst>
                                    <p:set>
                                      <p:cBhvr>
                                        <p:cTn id="75" dur="1" fill="hold">
                                          <p:stCondLst>
                                            <p:cond delay="0"/>
                                          </p:stCondLst>
                                        </p:cTn>
                                        <p:tgtEl>
                                          <p:spTgt spid="159"/>
                                        </p:tgtEl>
                                        <p:attrNameLst>
                                          <p:attrName>style.visibility</p:attrName>
                                        </p:attrNameLst>
                                      </p:cBhvr>
                                      <p:to>
                                        <p:strVal val="visible"/>
                                      </p:to>
                                    </p:set>
                                    <p:animEffect transition="in" filter="blinds(horizontal)">
                                      <p:cBhvr>
                                        <p:cTn id="76" dur="500"/>
                                        <p:tgtEl>
                                          <p:spTgt spid="159"/>
                                        </p:tgtEl>
                                      </p:cBhvr>
                                    </p:animEffect>
                                  </p:childTnLst>
                                </p:cTn>
                              </p:par>
                              <p:par>
                                <p:cTn id="77" presetID="3" presetClass="entr" presetSubtype="10" fill="hold" nodeType="withEffect">
                                  <p:stCondLst>
                                    <p:cond delay="0"/>
                                  </p:stCondLst>
                                  <p:childTnLst>
                                    <p:set>
                                      <p:cBhvr>
                                        <p:cTn id="78" dur="1" fill="hold">
                                          <p:stCondLst>
                                            <p:cond delay="0"/>
                                          </p:stCondLst>
                                        </p:cTn>
                                        <p:tgtEl>
                                          <p:spTgt spid="160"/>
                                        </p:tgtEl>
                                        <p:attrNameLst>
                                          <p:attrName>style.visibility</p:attrName>
                                        </p:attrNameLst>
                                      </p:cBhvr>
                                      <p:to>
                                        <p:strVal val="visible"/>
                                      </p:to>
                                    </p:set>
                                    <p:animEffect transition="in" filter="blinds(horizontal)">
                                      <p:cBhvr>
                                        <p:cTn id="79" dur="500"/>
                                        <p:tgtEl>
                                          <p:spTgt spid="160"/>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82"/>
                                        </p:tgtEl>
                                        <p:attrNameLst>
                                          <p:attrName>style.visibility</p:attrName>
                                        </p:attrNameLst>
                                      </p:cBhvr>
                                      <p:to>
                                        <p:strVal val="visible"/>
                                      </p:to>
                                    </p:set>
                                    <p:animEffect transition="in" filter="blinds(horizontal)">
                                      <p:cBhvr>
                                        <p:cTn id="84"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animBg="1"/>
      <p:bldP spid="222" grpId="0" animBg="1"/>
      <p:bldP spid="182" grpId="0"/>
      <p:bldP spid="2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1520" y="144016"/>
            <a:ext cx="8229600" cy="980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Why do we care?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7" descr="\\isad.isadroot.ex.ac.uk\uoe\user\Bioerosion\Images\P1060462.JPG"/>
          <p:cNvPicPr>
            <a:picLocks noChangeAspect="1" noChangeArrowheads="1"/>
          </p:cNvPicPr>
          <p:nvPr/>
        </p:nvPicPr>
        <p:blipFill>
          <a:blip r:embed="rId3" cstate="print"/>
          <a:srcRect l="19028" t="4054" r="3297" b="676"/>
          <a:stretch>
            <a:fillRect/>
          </a:stretch>
        </p:blipFill>
        <p:spPr bwMode="auto">
          <a:xfrm>
            <a:off x="7128792" y="3501008"/>
            <a:ext cx="1763688" cy="1442105"/>
          </a:xfrm>
          <a:prstGeom prst="rect">
            <a:avLst/>
          </a:prstGeom>
          <a:ln>
            <a:noFill/>
          </a:ln>
          <a:effectLst>
            <a:outerShdw blurRad="292100" dist="139700" dir="2700000" algn="tl" rotWithShape="0">
              <a:srgbClr val="333333">
                <a:alpha val="65000"/>
              </a:srgbClr>
            </a:outerShdw>
          </a:effectLst>
        </p:spPr>
      </p:pic>
      <p:pic>
        <p:nvPicPr>
          <p:cNvPr id="7" name="Picture 3" descr="\\isad.isadroot.ex.ac.uk\uoe\user\Bioerosion\Images\P1060436.JPG"/>
          <p:cNvPicPr>
            <a:picLocks noChangeAspect="1" noChangeArrowheads="1"/>
          </p:cNvPicPr>
          <p:nvPr/>
        </p:nvPicPr>
        <p:blipFill>
          <a:blip r:embed="rId4" cstate="print"/>
          <a:srcRect l="6343" t="27993" r="15981" b="24372"/>
          <a:stretch>
            <a:fillRect/>
          </a:stretch>
        </p:blipFill>
        <p:spPr bwMode="auto">
          <a:xfrm>
            <a:off x="7128792" y="1916832"/>
            <a:ext cx="1763688" cy="1442105"/>
          </a:xfrm>
          <a:prstGeom prst="rect">
            <a:avLst/>
          </a:prstGeom>
          <a:ln>
            <a:noFill/>
          </a:ln>
          <a:effectLst>
            <a:outerShdw blurRad="292100" dist="139700" dir="2700000" algn="tl" rotWithShape="0">
              <a:srgbClr val="333333">
                <a:alpha val="65000"/>
              </a:srgbClr>
            </a:outerShdw>
          </a:effectLst>
        </p:spPr>
      </p:pic>
      <p:pic>
        <p:nvPicPr>
          <p:cNvPr id="8" name="Picture 4" descr="\\isad.isadroot.ex.ac.uk\uoe\user\Bioerosion\Images\renata2.bmp"/>
          <p:cNvPicPr>
            <a:picLocks noChangeAspect="1" noChangeArrowheads="1"/>
          </p:cNvPicPr>
          <p:nvPr/>
        </p:nvPicPr>
        <p:blipFill>
          <a:blip r:embed="rId5" cstate="print"/>
          <a:srcRect l="5874" r="22181" b="23233"/>
          <a:stretch>
            <a:fillRect/>
          </a:stretch>
        </p:blipFill>
        <p:spPr bwMode="auto">
          <a:xfrm>
            <a:off x="7128792" y="332656"/>
            <a:ext cx="1763688" cy="1442105"/>
          </a:xfrm>
          <a:prstGeom prst="rect">
            <a:avLst/>
          </a:prstGeom>
          <a:ln>
            <a:noFill/>
          </a:ln>
          <a:effectLst>
            <a:outerShdw blurRad="292100" dist="139700" dir="2700000" algn="tl" rotWithShape="0">
              <a:srgbClr val="333333">
                <a:alpha val="65000"/>
              </a:srgbClr>
            </a:outerShdw>
          </a:effectLst>
        </p:spPr>
      </p:pic>
      <p:pic>
        <p:nvPicPr>
          <p:cNvPr id="9" name="Picture 5" descr="\\isad.isadroot.ex.ac.uk\uoe\user\Bioerosion\Images\P1040049.JPG"/>
          <p:cNvPicPr>
            <a:picLocks noChangeAspect="1" noChangeArrowheads="1"/>
          </p:cNvPicPr>
          <p:nvPr/>
        </p:nvPicPr>
        <p:blipFill>
          <a:blip r:embed="rId6" cstate="print"/>
          <a:srcRect l="-1" t="28701" r="54095" b="16363"/>
          <a:stretch>
            <a:fillRect/>
          </a:stretch>
        </p:blipFill>
        <p:spPr bwMode="auto">
          <a:xfrm>
            <a:off x="7128792" y="5085184"/>
            <a:ext cx="1763688" cy="1442105"/>
          </a:xfrm>
          <a:prstGeom prst="rect">
            <a:avLst/>
          </a:prstGeom>
          <a:ln>
            <a:noFill/>
          </a:ln>
          <a:effectLst>
            <a:outerShdw blurRad="292100" dist="139700" dir="2700000" algn="tl" rotWithShape="0">
              <a:srgbClr val="333333">
                <a:alpha val="65000"/>
              </a:srgbClr>
            </a:outerShdw>
          </a:effectLst>
        </p:spPr>
      </p:pic>
      <p:sp>
        <p:nvSpPr>
          <p:cNvPr id="10" name="AutoShape 10"/>
          <p:cNvSpPr>
            <a:spLocks noChangeArrowheads="1"/>
          </p:cNvSpPr>
          <p:nvPr/>
        </p:nvSpPr>
        <p:spPr bwMode="auto">
          <a:xfrm rot="5400000">
            <a:off x="7776862" y="3033463"/>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11" name="AutoShape 10"/>
          <p:cNvSpPr>
            <a:spLocks noChangeArrowheads="1"/>
          </p:cNvSpPr>
          <p:nvPr/>
        </p:nvSpPr>
        <p:spPr bwMode="auto">
          <a:xfrm rot="5400000">
            <a:off x="7776862" y="4621529"/>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12" name="AutoShape 10"/>
          <p:cNvSpPr>
            <a:spLocks noChangeArrowheads="1"/>
          </p:cNvSpPr>
          <p:nvPr/>
        </p:nvSpPr>
        <p:spPr bwMode="auto">
          <a:xfrm rot="5400000">
            <a:off x="7776862" y="1521295"/>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23" name="Content Placeholder 2"/>
          <p:cNvSpPr>
            <a:spLocks noGrp="1"/>
          </p:cNvSpPr>
          <p:nvPr>
            <p:ph idx="1"/>
          </p:nvPr>
        </p:nvSpPr>
        <p:spPr>
          <a:xfrm>
            <a:off x="395536" y="1196752"/>
            <a:ext cx="6912768" cy="4896544"/>
          </a:xfrm>
        </p:spPr>
        <p:txBody>
          <a:bodyPr>
            <a:normAutofit fontScale="85000" lnSpcReduction="20000"/>
          </a:bodyPr>
          <a:lstStyle/>
          <a:p>
            <a:pPr lvl="1">
              <a:buClr>
                <a:schemeClr val="bg2"/>
              </a:buClr>
              <a:buFontTx/>
              <a:buChar char="•"/>
            </a:pPr>
            <a:r>
              <a:rPr lang="en-GB" sz="1900" dirty="0" smtClean="0"/>
              <a:t>Coral bleaching</a:t>
            </a:r>
          </a:p>
          <a:p>
            <a:pPr lvl="1">
              <a:buClr>
                <a:schemeClr val="bg2"/>
              </a:buClr>
              <a:buFontTx/>
              <a:buChar char="•"/>
            </a:pPr>
            <a:r>
              <a:rPr lang="en-GB" sz="1900" dirty="0" smtClean="0"/>
              <a:t>Ocean acidification</a:t>
            </a:r>
          </a:p>
          <a:p>
            <a:pPr lvl="1">
              <a:buClr>
                <a:schemeClr val="bg2"/>
              </a:buClr>
              <a:buFontTx/>
              <a:buChar char="•"/>
            </a:pPr>
            <a:r>
              <a:rPr lang="en-GB" sz="1900" dirty="0" smtClean="0"/>
              <a:t>Hurricane damage</a:t>
            </a:r>
          </a:p>
          <a:p>
            <a:pPr lvl="1">
              <a:buClr>
                <a:schemeClr val="bg2"/>
              </a:buClr>
              <a:buFontTx/>
              <a:buChar char="•"/>
            </a:pPr>
            <a:r>
              <a:rPr lang="en-GB" sz="1900" dirty="0" smtClean="0"/>
              <a:t>Algal blooms</a:t>
            </a:r>
          </a:p>
          <a:p>
            <a:pPr lvl="1">
              <a:buClr>
                <a:schemeClr val="bg2"/>
              </a:buClr>
              <a:buFontTx/>
              <a:buChar char="•"/>
            </a:pPr>
            <a:r>
              <a:rPr lang="en-GB" sz="1900" dirty="0" smtClean="0"/>
              <a:t>Coral disease</a:t>
            </a:r>
          </a:p>
          <a:p>
            <a:pPr lvl="1">
              <a:buClr>
                <a:schemeClr val="bg2"/>
              </a:buClr>
              <a:buFontTx/>
              <a:buChar char="•"/>
            </a:pPr>
            <a:r>
              <a:rPr lang="en-GB" sz="1900" dirty="0" smtClean="0"/>
              <a:t>Sedimentation</a:t>
            </a:r>
          </a:p>
          <a:p>
            <a:pPr lvl="1">
              <a:buClr>
                <a:schemeClr val="bg2"/>
              </a:buClr>
              <a:buFontTx/>
              <a:buChar char="•"/>
            </a:pPr>
            <a:r>
              <a:rPr lang="en-GB" sz="1900" dirty="0" smtClean="0"/>
              <a:t>Invasive species</a:t>
            </a:r>
          </a:p>
          <a:p>
            <a:pPr lvl="1">
              <a:buClr>
                <a:schemeClr val="bg2"/>
              </a:buClr>
              <a:buFontTx/>
              <a:buChar char="•"/>
            </a:pPr>
            <a:r>
              <a:rPr lang="en-GB" sz="1900" i="1" dirty="0" err="1" smtClean="0"/>
              <a:t>Diadema</a:t>
            </a:r>
            <a:r>
              <a:rPr lang="en-GB" sz="1900" i="1" dirty="0" smtClean="0"/>
              <a:t> </a:t>
            </a:r>
            <a:r>
              <a:rPr lang="en-GB" sz="1900" dirty="0" smtClean="0"/>
              <a:t>loss</a:t>
            </a:r>
          </a:p>
          <a:p>
            <a:pPr lvl="1">
              <a:buClr>
                <a:schemeClr val="bg2"/>
              </a:buClr>
              <a:buFontTx/>
              <a:buChar char="•"/>
            </a:pPr>
            <a:endParaRPr lang="en-GB" sz="1700" dirty="0" smtClean="0"/>
          </a:p>
          <a:p>
            <a:r>
              <a:rPr lang="en-GB" sz="2400" dirty="0" smtClean="0"/>
              <a:t>Structure provides ecological goods and services</a:t>
            </a:r>
          </a:p>
          <a:p>
            <a:pPr lvl="1"/>
            <a:r>
              <a:rPr lang="en-GB" sz="2200" dirty="0" smtClean="0"/>
              <a:t>Habitat (e.g. fishing valued at $US295 million)</a:t>
            </a:r>
          </a:p>
          <a:p>
            <a:pPr lvl="1"/>
            <a:r>
              <a:rPr lang="en-GB" sz="2200" dirty="0" smtClean="0"/>
              <a:t>Coastal protection ($US 0.94-2.8 billion)</a:t>
            </a:r>
          </a:p>
          <a:p>
            <a:pPr lvl="1"/>
            <a:r>
              <a:rPr lang="en-GB" sz="2200" dirty="0" smtClean="0"/>
              <a:t>Sand production ($US 2.7 billion)</a:t>
            </a:r>
          </a:p>
          <a:p>
            <a:pPr lvl="1"/>
            <a:endParaRPr lang="en-GB" sz="2200" dirty="0" smtClean="0"/>
          </a:p>
          <a:p>
            <a:r>
              <a:rPr lang="en-GB" dirty="0" smtClean="0"/>
              <a:t>Carbonate budgets</a:t>
            </a:r>
          </a:p>
          <a:p>
            <a:pPr lvl="1"/>
            <a:r>
              <a:rPr lang="en-GB" dirty="0" smtClean="0"/>
              <a:t>Tool for assessment of reef health</a:t>
            </a:r>
          </a:p>
          <a:p>
            <a:pPr lvl="1"/>
            <a:r>
              <a:rPr lang="en-GB" dirty="0" smtClean="0"/>
              <a:t>Beyond living coral cover/algal cover</a:t>
            </a:r>
          </a:p>
        </p:txBody>
      </p:sp>
      <p:pic>
        <p:nvPicPr>
          <p:cNvPr id="24" name="Picture 23" descr="Alvarez2.jpg"/>
          <p:cNvPicPr>
            <a:picLocks noChangeAspect="1"/>
          </p:cNvPicPr>
          <p:nvPr/>
        </p:nvPicPr>
        <p:blipFill>
          <a:blip r:embed="rId7" cstate="print">
            <a:clrChange>
              <a:clrFrom>
                <a:srgbClr val="FFFFFF"/>
              </a:clrFrom>
              <a:clrTo>
                <a:srgbClr val="FFFFFF">
                  <a:alpha val="0"/>
                </a:srgbClr>
              </a:clrTo>
            </a:clrChange>
          </a:blip>
          <a:stretch>
            <a:fillRect/>
          </a:stretch>
        </p:blipFill>
        <p:spPr>
          <a:xfrm>
            <a:off x="3002910" y="980728"/>
            <a:ext cx="4089370" cy="2441663"/>
          </a:xfrm>
          <a:prstGeom prst="rect">
            <a:avLst/>
          </a:prstGeom>
        </p:spPr>
      </p:pic>
      <p:sp>
        <p:nvSpPr>
          <p:cNvPr id="25" name="Text Box 43"/>
          <p:cNvSpPr txBox="1">
            <a:spLocks noChangeArrowheads="1"/>
          </p:cNvSpPr>
          <p:nvPr/>
        </p:nvSpPr>
        <p:spPr bwMode="auto">
          <a:xfrm>
            <a:off x="3419872" y="5971927"/>
            <a:ext cx="3744416" cy="769441"/>
          </a:xfrm>
          <a:prstGeom prst="rect">
            <a:avLst/>
          </a:prstGeom>
          <a:noFill/>
          <a:ln w="9525">
            <a:noFill/>
            <a:miter lim="800000"/>
            <a:headEnd/>
            <a:tailEnd/>
          </a:ln>
        </p:spPr>
        <p:txBody>
          <a:bodyPr wrap="square">
            <a:spAutoFit/>
          </a:bodyPr>
          <a:lstStyle/>
          <a:p>
            <a:pPr algn="r"/>
            <a:r>
              <a:rPr lang="en-GB" sz="1100" dirty="0" smtClean="0"/>
              <a:t>FORCE project </a:t>
            </a:r>
            <a:r>
              <a:rPr lang="en-GB" sz="1100" dirty="0" smtClean="0">
                <a:hlinkClick r:id="rId8"/>
              </a:rPr>
              <a:t>www.force-project.eu</a:t>
            </a:r>
            <a:endParaRPr lang="en-GB" sz="1100" dirty="0" smtClean="0"/>
          </a:p>
          <a:p>
            <a:pPr algn="r"/>
            <a:r>
              <a:rPr lang="en-GB" sz="1100" dirty="0" smtClean="0"/>
              <a:t>Alvarez-</a:t>
            </a:r>
            <a:r>
              <a:rPr lang="en-GB" sz="1100" dirty="0" err="1" smtClean="0"/>
              <a:t>Filip</a:t>
            </a:r>
            <a:r>
              <a:rPr lang="en-GB" sz="1100" dirty="0" smtClean="0"/>
              <a:t> </a:t>
            </a:r>
            <a:r>
              <a:rPr lang="en-GB" sz="1100" i="1" dirty="0" smtClean="0"/>
              <a:t>et al.</a:t>
            </a:r>
            <a:r>
              <a:rPr lang="en-GB" sz="1100" dirty="0" smtClean="0"/>
              <a:t> 2009</a:t>
            </a:r>
          </a:p>
          <a:p>
            <a:pPr algn="r"/>
            <a:r>
              <a:rPr lang="en-GB" sz="1100" dirty="0" err="1" smtClean="0"/>
              <a:t>Edinger</a:t>
            </a:r>
            <a:r>
              <a:rPr lang="en-GB" sz="1100" dirty="0" smtClean="0"/>
              <a:t> </a:t>
            </a:r>
            <a:r>
              <a:rPr lang="en-GB" sz="1100" i="1" dirty="0" smtClean="0"/>
              <a:t>et al</a:t>
            </a:r>
            <a:r>
              <a:rPr lang="en-GB" sz="1100" dirty="0" smtClean="0"/>
              <a:t>. 2000. </a:t>
            </a:r>
            <a:r>
              <a:rPr lang="en-GB" sz="1100" u="sng" dirty="0" smtClean="0"/>
              <a:t>Marine Pollution Bulletin</a:t>
            </a:r>
            <a:r>
              <a:rPr lang="en-GB" sz="1100" dirty="0" smtClean="0"/>
              <a:t> </a:t>
            </a:r>
            <a:r>
              <a:rPr lang="en-GB" sz="1100" b="1" dirty="0" smtClean="0"/>
              <a:t>40</a:t>
            </a:r>
            <a:r>
              <a:rPr lang="en-GB" sz="1100" dirty="0" smtClean="0"/>
              <a:t>(5): 404-425.</a:t>
            </a:r>
          </a:p>
          <a:p>
            <a:pPr algn="r"/>
            <a:endParaRPr lang="en-GB" sz="1100" dirty="0" smtClean="0"/>
          </a:p>
        </p:txBody>
      </p:sp>
      <p:sp>
        <p:nvSpPr>
          <p:cNvPr id="26" name="TextBox 25"/>
          <p:cNvSpPr txBox="1"/>
          <p:nvPr/>
        </p:nvSpPr>
        <p:spPr>
          <a:xfrm rot="16200000">
            <a:off x="2186154" y="2051267"/>
            <a:ext cx="1944216" cy="523220"/>
          </a:xfrm>
          <a:prstGeom prst="rect">
            <a:avLst/>
          </a:prstGeom>
          <a:solidFill>
            <a:schemeClr val="bg1"/>
          </a:solidFill>
          <a:ln>
            <a:solidFill>
              <a:schemeClr val="bg1"/>
            </a:solidFill>
          </a:ln>
        </p:spPr>
        <p:txBody>
          <a:bodyPr wrap="square" rtlCol="0">
            <a:spAutoFit/>
          </a:bodyPr>
          <a:lstStyle/>
          <a:p>
            <a:pPr algn="ctr"/>
            <a:r>
              <a:rPr lang="en-GB" sz="1400" dirty="0" smtClean="0"/>
              <a:t>Structural complexity</a:t>
            </a:r>
          </a:p>
          <a:p>
            <a:pPr algn="ctr"/>
            <a:r>
              <a:rPr lang="en-GB" sz="1400" dirty="0" smtClean="0"/>
              <a:t> of Caribbean reefs</a:t>
            </a:r>
            <a:endParaRPr lang="en-GB" sz="1400" dirty="0"/>
          </a:p>
        </p:txBody>
      </p:sp>
      <p:sp>
        <p:nvSpPr>
          <p:cNvPr id="14" name="Rectangle 13"/>
          <p:cNvSpPr/>
          <p:nvPr/>
        </p:nvSpPr>
        <p:spPr>
          <a:xfrm>
            <a:off x="251520" y="1052736"/>
            <a:ext cx="595035" cy="584775"/>
          </a:xfrm>
          <a:prstGeom prst="rect">
            <a:avLst/>
          </a:prstGeom>
        </p:spPr>
        <p:txBody>
          <a:bodyPr wrap="none">
            <a:spAutoFit/>
          </a:bodyPr>
          <a:lstStyle/>
          <a:p>
            <a:r>
              <a:rPr lang="en-GB" sz="32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1. </a:t>
            </a:r>
            <a:endParaRPr lang="en-GB" sz="3200" dirty="0"/>
          </a:p>
        </p:txBody>
      </p:sp>
      <p:sp>
        <p:nvSpPr>
          <p:cNvPr id="15" name="Rectangle 14"/>
          <p:cNvSpPr/>
          <p:nvPr/>
        </p:nvSpPr>
        <p:spPr>
          <a:xfrm>
            <a:off x="251520" y="4788441"/>
            <a:ext cx="595035" cy="584775"/>
          </a:xfrm>
          <a:prstGeom prst="rect">
            <a:avLst/>
          </a:prstGeom>
          <a:solidFill>
            <a:schemeClr val="bg1"/>
          </a:solidFill>
        </p:spPr>
        <p:txBody>
          <a:bodyPr wrap="none">
            <a:spAutoFit/>
          </a:bodyPr>
          <a:lstStyle/>
          <a:p>
            <a:r>
              <a:rPr lang="en-GB" sz="32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2. </a:t>
            </a:r>
            <a:endParaRPr lang="en-GB"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3" presetClass="entr" presetSubtype="1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nodeType="with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blinds(horizontal)">
                                      <p:cBhvr>
                                        <p:cTn id="18" dur="500"/>
                                        <p:tgtEl>
                                          <p:spTgt spid="23">
                                            <p:txEl>
                                              <p:pRg st="0" end="0"/>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3">
                                            <p:txEl>
                                              <p:pRg st="1" end="1"/>
                                            </p:txEl>
                                          </p:spTgt>
                                        </p:tgtEl>
                                        <p:attrNameLst>
                                          <p:attrName>style.visibility</p:attrName>
                                        </p:attrNameLst>
                                      </p:cBhvr>
                                      <p:to>
                                        <p:strVal val="visible"/>
                                      </p:to>
                                    </p:set>
                                    <p:animEffect transition="in" filter="blinds(horizontal)">
                                      <p:cBhvr>
                                        <p:cTn id="21" dur="500"/>
                                        <p:tgtEl>
                                          <p:spTgt spid="23">
                                            <p:txEl>
                                              <p:pRg st="1" end="1"/>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3">
                                            <p:txEl>
                                              <p:pRg st="2" end="2"/>
                                            </p:txEl>
                                          </p:spTgt>
                                        </p:tgtEl>
                                        <p:attrNameLst>
                                          <p:attrName>style.visibility</p:attrName>
                                        </p:attrNameLst>
                                      </p:cBhvr>
                                      <p:to>
                                        <p:strVal val="visible"/>
                                      </p:to>
                                    </p:set>
                                    <p:animEffect transition="in" filter="blinds(horizontal)">
                                      <p:cBhvr>
                                        <p:cTn id="24" dur="500"/>
                                        <p:tgtEl>
                                          <p:spTgt spid="23">
                                            <p:txEl>
                                              <p:pRg st="2" end="2"/>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3">
                                            <p:txEl>
                                              <p:pRg st="3" end="3"/>
                                            </p:txEl>
                                          </p:spTgt>
                                        </p:tgtEl>
                                        <p:attrNameLst>
                                          <p:attrName>style.visibility</p:attrName>
                                        </p:attrNameLst>
                                      </p:cBhvr>
                                      <p:to>
                                        <p:strVal val="visible"/>
                                      </p:to>
                                    </p:set>
                                    <p:animEffect transition="in" filter="blinds(horizontal)">
                                      <p:cBhvr>
                                        <p:cTn id="27" dur="500"/>
                                        <p:tgtEl>
                                          <p:spTgt spid="23">
                                            <p:txEl>
                                              <p:pRg st="3" end="3"/>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3">
                                            <p:txEl>
                                              <p:pRg st="4" end="4"/>
                                            </p:txEl>
                                          </p:spTgt>
                                        </p:tgtEl>
                                        <p:attrNameLst>
                                          <p:attrName>style.visibility</p:attrName>
                                        </p:attrNameLst>
                                      </p:cBhvr>
                                      <p:to>
                                        <p:strVal val="visible"/>
                                      </p:to>
                                    </p:set>
                                    <p:animEffect transition="in" filter="blinds(horizontal)">
                                      <p:cBhvr>
                                        <p:cTn id="30" dur="500"/>
                                        <p:tgtEl>
                                          <p:spTgt spid="23">
                                            <p:txEl>
                                              <p:pRg st="4" end="4"/>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23">
                                            <p:txEl>
                                              <p:pRg st="5" end="5"/>
                                            </p:txEl>
                                          </p:spTgt>
                                        </p:tgtEl>
                                        <p:attrNameLst>
                                          <p:attrName>style.visibility</p:attrName>
                                        </p:attrNameLst>
                                      </p:cBhvr>
                                      <p:to>
                                        <p:strVal val="visible"/>
                                      </p:to>
                                    </p:set>
                                    <p:animEffect transition="in" filter="blinds(horizontal)">
                                      <p:cBhvr>
                                        <p:cTn id="33" dur="500"/>
                                        <p:tgtEl>
                                          <p:spTgt spid="23">
                                            <p:txEl>
                                              <p:pRg st="5" end="5"/>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3">
                                            <p:txEl>
                                              <p:pRg st="6" end="6"/>
                                            </p:txEl>
                                          </p:spTgt>
                                        </p:tgtEl>
                                        <p:attrNameLst>
                                          <p:attrName>style.visibility</p:attrName>
                                        </p:attrNameLst>
                                      </p:cBhvr>
                                      <p:to>
                                        <p:strVal val="visible"/>
                                      </p:to>
                                    </p:set>
                                    <p:animEffect transition="in" filter="blinds(horizontal)">
                                      <p:cBhvr>
                                        <p:cTn id="36" dur="500"/>
                                        <p:tgtEl>
                                          <p:spTgt spid="23">
                                            <p:txEl>
                                              <p:pRg st="6" end="6"/>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23">
                                            <p:txEl>
                                              <p:pRg st="7" end="7"/>
                                            </p:txEl>
                                          </p:spTgt>
                                        </p:tgtEl>
                                        <p:attrNameLst>
                                          <p:attrName>style.visibility</p:attrName>
                                        </p:attrNameLst>
                                      </p:cBhvr>
                                      <p:to>
                                        <p:strVal val="visible"/>
                                      </p:to>
                                    </p:set>
                                    <p:animEffect transition="in" filter="blinds(horizontal)">
                                      <p:cBhvr>
                                        <p:cTn id="39" dur="500"/>
                                        <p:tgtEl>
                                          <p:spTgt spid="23">
                                            <p:txEl>
                                              <p:pRg st="7" end="7"/>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25">
                                            <p:txEl>
                                              <p:pRg st="0" end="0"/>
                                            </p:txEl>
                                          </p:spTgt>
                                        </p:tgtEl>
                                        <p:attrNameLst>
                                          <p:attrName>style.visibility</p:attrName>
                                        </p:attrNameLst>
                                      </p:cBhvr>
                                      <p:to>
                                        <p:strVal val="visible"/>
                                      </p:to>
                                    </p:set>
                                    <p:animEffect transition="in" filter="blinds(horizontal)">
                                      <p:cBhvr>
                                        <p:cTn id="42" dur="500"/>
                                        <p:tgtEl>
                                          <p:spTgt spid="2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linds(horizontal)">
                                      <p:cBhvr>
                                        <p:cTn id="47" dur="500"/>
                                        <p:tgtEl>
                                          <p:spTgt spid="24"/>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linds(horizontal)">
                                      <p:cBhvr>
                                        <p:cTn id="50" dur="500"/>
                                        <p:tgtEl>
                                          <p:spTgt spid="26"/>
                                        </p:tgtEl>
                                      </p:cBhvr>
                                    </p:animEffect>
                                  </p:childTnLst>
                                </p:cTn>
                              </p:par>
                              <p:par>
                                <p:cTn id="51" presetID="3" presetClass="entr" presetSubtype="10" fill="hold" nodeType="withEffect">
                                  <p:stCondLst>
                                    <p:cond delay="0"/>
                                  </p:stCondLst>
                                  <p:childTnLst>
                                    <p:set>
                                      <p:cBhvr>
                                        <p:cTn id="52" dur="1" fill="hold">
                                          <p:stCondLst>
                                            <p:cond delay="0"/>
                                          </p:stCondLst>
                                        </p:cTn>
                                        <p:tgtEl>
                                          <p:spTgt spid="25">
                                            <p:txEl>
                                              <p:pRg st="1" end="1"/>
                                            </p:txEl>
                                          </p:spTgt>
                                        </p:tgtEl>
                                        <p:attrNameLst>
                                          <p:attrName>style.visibility</p:attrName>
                                        </p:attrNameLst>
                                      </p:cBhvr>
                                      <p:to>
                                        <p:strVal val="visible"/>
                                      </p:to>
                                    </p:set>
                                    <p:animEffect transition="in" filter="blinds(horizontal)">
                                      <p:cBhvr>
                                        <p:cTn id="53" dur="500"/>
                                        <p:tgtEl>
                                          <p:spTgt spid="25">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23">
                                            <p:txEl>
                                              <p:pRg st="9" end="9"/>
                                            </p:txEl>
                                          </p:spTgt>
                                        </p:tgtEl>
                                        <p:attrNameLst>
                                          <p:attrName>style.visibility</p:attrName>
                                        </p:attrNameLst>
                                      </p:cBhvr>
                                      <p:to>
                                        <p:strVal val="visible"/>
                                      </p:to>
                                    </p:set>
                                    <p:animEffect transition="in" filter="blinds(horizontal)">
                                      <p:cBhvr>
                                        <p:cTn id="58" dur="500"/>
                                        <p:tgtEl>
                                          <p:spTgt spid="23">
                                            <p:txEl>
                                              <p:pRg st="9" end="9"/>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23">
                                            <p:txEl>
                                              <p:pRg st="10" end="10"/>
                                            </p:txEl>
                                          </p:spTgt>
                                        </p:tgtEl>
                                        <p:attrNameLst>
                                          <p:attrName>style.visibility</p:attrName>
                                        </p:attrNameLst>
                                      </p:cBhvr>
                                      <p:to>
                                        <p:strVal val="visible"/>
                                      </p:to>
                                    </p:set>
                                    <p:animEffect transition="in" filter="blinds(horizontal)">
                                      <p:cBhvr>
                                        <p:cTn id="61" dur="500"/>
                                        <p:tgtEl>
                                          <p:spTgt spid="23">
                                            <p:txEl>
                                              <p:pRg st="10" end="10"/>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23">
                                            <p:txEl>
                                              <p:pRg st="11" end="11"/>
                                            </p:txEl>
                                          </p:spTgt>
                                        </p:tgtEl>
                                        <p:attrNameLst>
                                          <p:attrName>style.visibility</p:attrName>
                                        </p:attrNameLst>
                                      </p:cBhvr>
                                      <p:to>
                                        <p:strVal val="visible"/>
                                      </p:to>
                                    </p:set>
                                    <p:animEffect transition="in" filter="blinds(horizontal)">
                                      <p:cBhvr>
                                        <p:cTn id="64" dur="500"/>
                                        <p:tgtEl>
                                          <p:spTgt spid="23">
                                            <p:txEl>
                                              <p:pRg st="11" end="11"/>
                                            </p:txEl>
                                          </p:spTgt>
                                        </p:tgtEl>
                                      </p:cBhvr>
                                    </p:animEffect>
                                  </p:childTnLst>
                                </p:cTn>
                              </p:par>
                              <p:par>
                                <p:cTn id="65" presetID="3" presetClass="entr" presetSubtype="10" fill="hold" nodeType="withEffect">
                                  <p:stCondLst>
                                    <p:cond delay="0"/>
                                  </p:stCondLst>
                                  <p:childTnLst>
                                    <p:set>
                                      <p:cBhvr>
                                        <p:cTn id="66" dur="1" fill="hold">
                                          <p:stCondLst>
                                            <p:cond delay="0"/>
                                          </p:stCondLst>
                                        </p:cTn>
                                        <p:tgtEl>
                                          <p:spTgt spid="23">
                                            <p:txEl>
                                              <p:pRg st="12" end="12"/>
                                            </p:txEl>
                                          </p:spTgt>
                                        </p:tgtEl>
                                        <p:attrNameLst>
                                          <p:attrName>style.visibility</p:attrName>
                                        </p:attrNameLst>
                                      </p:cBhvr>
                                      <p:to>
                                        <p:strVal val="visible"/>
                                      </p:to>
                                    </p:set>
                                    <p:animEffect transition="in" filter="blinds(horizontal)">
                                      <p:cBhvr>
                                        <p:cTn id="67" dur="500"/>
                                        <p:tgtEl>
                                          <p:spTgt spid="2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3">
                                            <p:txEl>
                                              <p:pRg st="14" end="14"/>
                                            </p:txEl>
                                          </p:spTgt>
                                        </p:tgtEl>
                                        <p:attrNameLst>
                                          <p:attrName>style.visibility</p:attrName>
                                        </p:attrNameLst>
                                      </p:cBhvr>
                                      <p:to>
                                        <p:strVal val="visible"/>
                                      </p:to>
                                    </p:set>
                                    <p:animEffect transition="in" filter="blinds(horizontal)">
                                      <p:cBhvr>
                                        <p:cTn id="72" dur="500"/>
                                        <p:tgtEl>
                                          <p:spTgt spid="23">
                                            <p:txEl>
                                              <p:pRg st="14" end="14"/>
                                            </p:txEl>
                                          </p:spTgt>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23">
                                            <p:txEl>
                                              <p:pRg st="15" end="15"/>
                                            </p:txEl>
                                          </p:spTgt>
                                        </p:tgtEl>
                                        <p:attrNameLst>
                                          <p:attrName>style.visibility</p:attrName>
                                        </p:attrNameLst>
                                      </p:cBhvr>
                                      <p:to>
                                        <p:strVal val="visible"/>
                                      </p:to>
                                    </p:set>
                                    <p:animEffect transition="in" filter="blinds(horizontal)">
                                      <p:cBhvr>
                                        <p:cTn id="79" dur="500"/>
                                        <p:tgtEl>
                                          <p:spTgt spid="23">
                                            <p:txEl>
                                              <p:pRg st="15" end="1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nodeType="clickEffect">
                                  <p:stCondLst>
                                    <p:cond delay="0"/>
                                  </p:stCondLst>
                                  <p:childTnLst>
                                    <p:set>
                                      <p:cBhvr>
                                        <p:cTn id="83" dur="1" fill="hold">
                                          <p:stCondLst>
                                            <p:cond delay="0"/>
                                          </p:stCondLst>
                                        </p:cTn>
                                        <p:tgtEl>
                                          <p:spTgt spid="23">
                                            <p:txEl>
                                              <p:pRg st="16" end="16"/>
                                            </p:txEl>
                                          </p:spTgt>
                                        </p:tgtEl>
                                        <p:attrNameLst>
                                          <p:attrName>style.visibility</p:attrName>
                                        </p:attrNameLst>
                                      </p:cBhvr>
                                      <p:to>
                                        <p:strVal val="visible"/>
                                      </p:to>
                                    </p:set>
                                    <p:animEffect transition="in" filter="blinds(horizontal)">
                                      <p:cBhvr>
                                        <p:cTn id="84" dur="500"/>
                                        <p:tgtEl>
                                          <p:spTgt spid="23">
                                            <p:txEl>
                                              <p:pRg st="16" end="16"/>
                                            </p:txEl>
                                          </p:spTgt>
                                        </p:tgtEl>
                                      </p:cBhvr>
                                    </p:animEffect>
                                  </p:childTnLst>
                                </p:cTn>
                              </p:par>
                              <p:par>
                                <p:cTn id="85" presetID="2" presetClass="entr" presetSubtype="4" fill="hold" grpId="0" nodeType="withEffect">
                                  <p:stCondLst>
                                    <p:cond delay="0"/>
                                  </p:stCondLst>
                                  <p:childTnLst>
                                    <p:set>
                                      <p:cBhvr>
                                        <p:cTn id="86" dur="1" fill="hold">
                                          <p:stCondLst>
                                            <p:cond delay="0"/>
                                          </p:stCondLst>
                                        </p:cTn>
                                        <p:tgtEl>
                                          <p:spTgt spid="25">
                                            <p:txEl>
                                              <p:pRg st="0" end="0"/>
                                            </p:txEl>
                                          </p:spTgt>
                                        </p:tgtEl>
                                        <p:attrNameLst>
                                          <p:attrName>style.visibility</p:attrName>
                                        </p:attrNameLst>
                                      </p:cBhvr>
                                      <p:to>
                                        <p:strVal val="visible"/>
                                      </p:to>
                                    </p:set>
                                    <p:anim calcmode="lin" valueType="num">
                                      <p:cBhvr additive="base">
                                        <p:cTn id="8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5">
                                            <p:txEl>
                                              <p:pRg st="1" end="1"/>
                                            </p:txEl>
                                          </p:spTgt>
                                        </p:tgtEl>
                                        <p:attrNameLst>
                                          <p:attrName>style.visibility</p:attrName>
                                        </p:attrNameLst>
                                      </p:cBhvr>
                                      <p:to>
                                        <p:strVal val="visible"/>
                                      </p:to>
                                    </p:set>
                                    <p:anim calcmode="lin" valueType="num">
                                      <p:cBhvr additive="base">
                                        <p:cTn id="91"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5">
                                            <p:txEl>
                                              <p:pRg st="1" end="1"/>
                                            </p:txEl>
                                          </p:spTgt>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5">
                                            <p:txEl>
                                              <p:pRg st="2" end="2"/>
                                            </p:txEl>
                                          </p:spTgt>
                                        </p:tgtEl>
                                        <p:attrNameLst>
                                          <p:attrName>style.visibility</p:attrName>
                                        </p:attrNameLst>
                                      </p:cBhvr>
                                      <p:to>
                                        <p:strVal val="visible"/>
                                      </p:to>
                                    </p:set>
                                    <p:anim calcmode="lin" valueType="num">
                                      <p:cBhvr additive="base">
                                        <p:cTn id="95" dur="5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5" grpId="0" build="allAtOnce"/>
      <p:bldP spid="26" grpId="0" animBg="1"/>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9512" y="2197596"/>
            <a:ext cx="8784976" cy="43924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2"/>
          <p:cNvSpPr txBox="1">
            <a:spLocks noChangeArrowheads="1"/>
          </p:cNvSpPr>
          <p:nvPr/>
        </p:nvSpPr>
        <p:spPr>
          <a:xfrm>
            <a:off x="2194844" y="1844823"/>
            <a:ext cx="4824536" cy="648073"/>
          </a:xfrm>
          <a:prstGeom prst="rect">
            <a:avLst/>
          </a:prstGeom>
          <a:solidFill>
            <a:srgbClr val="FFFFFF"/>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0" i="0" u="none" strike="noStrike" kern="1200" cap="none" spc="0" normalizeH="0" baseline="0" noProof="0" dirty="0" smtClean="0">
                <a:ln>
                  <a:noFill/>
                </a:ln>
                <a:solidFill>
                  <a:schemeClr val="accent1">
                    <a:lumMod val="75000"/>
                  </a:schemeClr>
                </a:solidFill>
                <a:effectLst/>
                <a:uLnTx/>
                <a:uFillTx/>
                <a:latin typeface="+mj-lt"/>
                <a:ea typeface="+mj-ea"/>
                <a:cs typeface="+mj-cs"/>
              </a:rPr>
              <a:t>Real world carbonate budgets</a:t>
            </a:r>
          </a:p>
        </p:txBody>
      </p:sp>
      <p:sp>
        <p:nvSpPr>
          <p:cNvPr id="44" name="Rectangle 2"/>
          <p:cNvSpPr>
            <a:spLocks noGrp="1" noChangeArrowheads="1"/>
          </p:cNvSpPr>
          <p:nvPr>
            <p:ph type="title"/>
          </p:nvPr>
        </p:nvSpPr>
        <p:spPr>
          <a:xfrm>
            <a:off x="251520" y="72009"/>
            <a:ext cx="8892480" cy="908719"/>
          </a:xfrm>
        </p:spPr>
        <p:txBody>
          <a:bodyPr/>
          <a:lstStyle/>
          <a:p>
            <a:pPr algn="l" eaLnBrk="1" hangingPunct="1">
              <a:defRPr/>
            </a:pPr>
            <a:r>
              <a:rPr lang="en-GB" sz="4000" dirty="0" smtClean="0"/>
              <a:t>Why use modelling?</a:t>
            </a:r>
          </a:p>
        </p:txBody>
      </p:sp>
      <p:pic>
        <p:nvPicPr>
          <p:cNvPr id="45" name="Picture 4" descr="world3"/>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a:off x="465262" y="2215852"/>
            <a:ext cx="8642350" cy="4381500"/>
          </a:xfrm>
          <a:prstGeom prst="rect">
            <a:avLst/>
          </a:prstGeom>
          <a:ln>
            <a:noFill/>
          </a:ln>
          <a:effectLst>
            <a:outerShdw blurRad="292100" dist="139700" dir="2700000" algn="tl" rotWithShape="0">
              <a:srgbClr val="333333">
                <a:alpha val="65000"/>
              </a:srgbClr>
            </a:outerShdw>
          </a:effectLst>
        </p:spPr>
      </p:pic>
      <p:sp>
        <p:nvSpPr>
          <p:cNvPr id="46" name="Text Box 5"/>
          <p:cNvSpPr txBox="1">
            <a:spLocks noChangeArrowheads="1"/>
          </p:cNvSpPr>
          <p:nvPr/>
        </p:nvSpPr>
        <p:spPr bwMode="auto">
          <a:xfrm>
            <a:off x="7308279" y="4296861"/>
            <a:ext cx="1800225" cy="276999"/>
          </a:xfrm>
          <a:prstGeom prst="rect">
            <a:avLst/>
          </a:prstGeom>
          <a:noFill/>
          <a:ln w="9525">
            <a:noFill/>
            <a:miter lim="800000"/>
            <a:headEnd/>
            <a:tailEnd/>
          </a:ln>
        </p:spPr>
        <p:txBody>
          <a:bodyPr>
            <a:spAutoFit/>
          </a:bodyPr>
          <a:lstStyle/>
          <a:p>
            <a:pPr>
              <a:spcBef>
                <a:spcPct val="50000"/>
              </a:spcBef>
            </a:pPr>
            <a:r>
              <a:rPr lang="en-GB" sz="1200" dirty="0" err="1"/>
              <a:t>Edinger</a:t>
            </a:r>
            <a:r>
              <a:rPr lang="en-GB" sz="1200" dirty="0"/>
              <a:t> </a:t>
            </a:r>
            <a:r>
              <a:rPr lang="en-GB" sz="1200" i="1" dirty="0"/>
              <a:t>et al</a:t>
            </a:r>
            <a:r>
              <a:rPr lang="en-GB" sz="1200" dirty="0"/>
              <a:t>. 2000</a:t>
            </a:r>
          </a:p>
        </p:txBody>
      </p:sp>
      <p:sp>
        <p:nvSpPr>
          <p:cNvPr id="47" name="Text Box 6"/>
          <p:cNvSpPr txBox="1">
            <a:spLocks noChangeArrowheads="1"/>
          </p:cNvSpPr>
          <p:nvPr/>
        </p:nvSpPr>
        <p:spPr bwMode="auto">
          <a:xfrm>
            <a:off x="863725" y="4474195"/>
            <a:ext cx="1439862" cy="276999"/>
          </a:xfrm>
          <a:prstGeom prst="rect">
            <a:avLst/>
          </a:prstGeom>
          <a:noFill/>
          <a:ln w="9525">
            <a:noFill/>
            <a:miter lim="800000"/>
            <a:headEnd/>
            <a:tailEnd/>
          </a:ln>
        </p:spPr>
        <p:txBody>
          <a:bodyPr>
            <a:spAutoFit/>
          </a:bodyPr>
          <a:lstStyle/>
          <a:p>
            <a:pPr>
              <a:spcBef>
                <a:spcPct val="50000"/>
              </a:spcBef>
            </a:pPr>
            <a:r>
              <a:rPr lang="en-GB" sz="1200" dirty="0" err="1"/>
              <a:t>Eakin</a:t>
            </a:r>
            <a:r>
              <a:rPr lang="en-GB" sz="1200" dirty="0"/>
              <a:t>, 1996</a:t>
            </a:r>
          </a:p>
        </p:txBody>
      </p:sp>
      <p:sp>
        <p:nvSpPr>
          <p:cNvPr id="48" name="Text Box 7"/>
          <p:cNvSpPr txBox="1">
            <a:spLocks noChangeArrowheads="1"/>
          </p:cNvSpPr>
          <p:nvPr/>
        </p:nvSpPr>
        <p:spPr bwMode="auto">
          <a:xfrm>
            <a:off x="3276154" y="3717032"/>
            <a:ext cx="1439862" cy="461665"/>
          </a:xfrm>
          <a:prstGeom prst="rect">
            <a:avLst/>
          </a:prstGeom>
          <a:noFill/>
          <a:ln w="9525">
            <a:noFill/>
            <a:miter lim="800000"/>
            <a:headEnd/>
            <a:tailEnd/>
          </a:ln>
        </p:spPr>
        <p:txBody>
          <a:bodyPr>
            <a:spAutoFit/>
          </a:bodyPr>
          <a:lstStyle/>
          <a:p>
            <a:r>
              <a:rPr lang="en-GB" sz="1200" dirty="0" err="1"/>
              <a:t>Mallela</a:t>
            </a:r>
            <a:r>
              <a:rPr lang="en-GB" sz="1200" dirty="0"/>
              <a:t> &amp; </a:t>
            </a:r>
          </a:p>
          <a:p>
            <a:r>
              <a:rPr lang="en-GB" sz="1200" dirty="0"/>
              <a:t>Perry, 2007</a:t>
            </a:r>
          </a:p>
        </p:txBody>
      </p:sp>
      <p:sp>
        <p:nvSpPr>
          <p:cNvPr id="49" name="Oval 8"/>
          <p:cNvSpPr>
            <a:spLocks noChangeArrowheads="1"/>
          </p:cNvSpPr>
          <p:nvPr/>
        </p:nvSpPr>
        <p:spPr bwMode="auto">
          <a:xfrm>
            <a:off x="647825" y="3913807"/>
            <a:ext cx="144462"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p>
        </p:txBody>
      </p:sp>
      <p:sp>
        <p:nvSpPr>
          <p:cNvPr id="50" name="Text Box 9"/>
          <p:cNvSpPr txBox="1">
            <a:spLocks noChangeArrowheads="1"/>
          </p:cNvSpPr>
          <p:nvPr/>
        </p:nvSpPr>
        <p:spPr bwMode="auto">
          <a:xfrm>
            <a:off x="179512" y="3183557"/>
            <a:ext cx="971550" cy="646331"/>
          </a:xfrm>
          <a:prstGeom prst="rect">
            <a:avLst/>
          </a:prstGeom>
          <a:noFill/>
          <a:ln w="9525">
            <a:noFill/>
            <a:miter lim="800000"/>
            <a:headEnd/>
            <a:tailEnd/>
          </a:ln>
        </p:spPr>
        <p:txBody>
          <a:bodyPr>
            <a:spAutoFit/>
          </a:bodyPr>
          <a:lstStyle/>
          <a:p>
            <a:pPr>
              <a:spcBef>
                <a:spcPct val="50000"/>
              </a:spcBef>
            </a:pPr>
            <a:r>
              <a:rPr lang="en-GB" sz="1200" dirty="0" err="1"/>
              <a:t>Harney</a:t>
            </a:r>
            <a:r>
              <a:rPr lang="en-GB" sz="1200" dirty="0"/>
              <a:t> &amp; Fletcher, 2003</a:t>
            </a:r>
          </a:p>
        </p:txBody>
      </p:sp>
      <p:sp>
        <p:nvSpPr>
          <p:cNvPr id="52" name="Text Box 11"/>
          <p:cNvSpPr txBox="1">
            <a:spLocks noChangeArrowheads="1"/>
          </p:cNvSpPr>
          <p:nvPr/>
        </p:nvSpPr>
        <p:spPr bwMode="auto">
          <a:xfrm>
            <a:off x="3060130" y="3007985"/>
            <a:ext cx="1439862" cy="276999"/>
          </a:xfrm>
          <a:prstGeom prst="rect">
            <a:avLst/>
          </a:prstGeom>
          <a:noFill/>
          <a:ln w="9525">
            <a:noFill/>
            <a:miter lim="800000"/>
            <a:headEnd/>
            <a:tailEnd/>
          </a:ln>
        </p:spPr>
        <p:txBody>
          <a:bodyPr>
            <a:spAutoFit/>
          </a:bodyPr>
          <a:lstStyle/>
          <a:p>
            <a:pPr>
              <a:spcBef>
                <a:spcPct val="50000"/>
              </a:spcBef>
            </a:pPr>
            <a:r>
              <a:rPr lang="en-GB" sz="1200" dirty="0"/>
              <a:t>Land, 1979</a:t>
            </a:r>
          </a:p>
        </p:txBody>
      </p:sp>
      <p:sp>
        <p:nvSpPr>
          <p:cNvPr id="53" name="Text Box 12"/>
          <p:cNvSpPr txBox="1">
            <a:spLocks noChangeArrowheads="1"/>
          </p:cNvSpPr>
          <p:nvPr/>
        </p:nvSpPr>
        <p:spPr bwMode="auto">
          <a:xfrm>
            <a:off x="5364088" y="4789884"/>
            <a:ext cx="1298575" cy="461665"/>
          </a:xfrm>
          <a:prstGeom prst="rect">
            <a:avLst/>
          </a:prstGeom>
          <a:noFill/>
          <a:ln w="9525">
            <a:noFill/>
            <a:miter lim="800000"/>
            <a:headEnd/>
            <a:tailEnd/>
          </a:ln>
        </p:spPr>
        <p:txBody>
          <a:bodyPr>
            <a:spAutoFit/>
          </a:bodyPr>
          <a:lstStyle/>
          <a:p>
            <a:pPr algn="r">
              <a:spcBef>
                <a:spcPct val="50000"/>
              </a:spcBef>
            </a:pPr>
            <a:r>
              <a:rPr lang="en-GB" sz="1200" dirty="0" err="1"/>
              <a:t>Conand</a:t>
            </a:r>
            <a:r>
              <a:rPr lang="en-GB" sz="1200" dirty="0"/>
              <a:t> </a:t>
            </a:r>
            <a:r>
              <a:rPr lang="en-GB" sz="1200" i="1" dirty="0"/>
              <a:t>et al</a:t>
            </a:r>
            <a:r>
              <a:rPr lang="en-GB" sz="1200" dirty="0"/>
              <a:t>. 1997</a:t>
            </a:r>
          </a:p>
        </p:txBody>
      </p:sp>
      <p:sp>
        <p:nvSpPr>
          <p:cNvPr id="54" name="Text Box 13"/>
          <p:cNvSpPr txBox="1">
            <a:spLocks noChangeArrowheads="1"/>
          </p:cNvSpPr>
          <p:nvPr/>
        </p:nvSpPr>
        <p:spPr bwMode="auto">
          <a:xfrm>
            <a:off x="3203898" y="4293096"/>
            <a:ext cx="1008062" cy="461665"/>
          </a:xfrm>
          <a:prstGeom prst="rect">
            <a:avLst/>
          </a:prstGeom>
          <a:noFill/>
          <a:ln w="9525">
            <a:noFill/>
            <a:miter lim="800000"/>
            <a:headEnd/>
            <a:tailEnd/>
          </a:ln>
        </p:spPr>
        <p:txBody>
          <a:bodyPr>
            <a:spAutoFit/>
          </a:bodyPr>
          <a:lstStyle/>
          <a:p>
            <a:pPr>
              <a:spcBef>
                <a:spcPct val="50000"/>
              </a:spcBef>
            </a:pPr>
            <a:r>
              <a:rPr lang="en-GB" sz="1200" dirty="0" err="1"/>
              <a:t>Stearn</a:t>
            </a:r>
            <a:r>
              <a:rPr lang="en-GB" sz="1200" dirty="0"/>
              <a:t> &amp; </a:t>
            </a:r>
            <a:r>
              <a:rPr lang="en-GB" sz="1200" dirty="0" err="1"/>
              <a:t>Scoffin</a:t>
            </a:r>
            <a:r>
              <a:rPr lang="en-GB" sz="1200" dirty="0"/>
              <a:t>, 1977</a:t>
            </a:r>
          </a:p>
        </p:txBody>
      </p:sp>
      <p:sp>
        <p:nvSpPr>
          <p:cNvPr id="55" name="Line 14"/>
          <p:cNvSpPr>
            <a:spLocks noChangeShapeType="1"/>
          </p:cNvSpPr>
          <p:nvPr/>
        </p:nvSpPr>
        <p:spPr bwMode="auto">
          <a:xfrm>
            <a:off x="719262" y="3626470"/>
            <a:ext cx="0" cy="287337"/>
          </a:xfrm>
          <a:prstGeom prst="line">
            <a:avLst/>
          </a:prstGeom>
          <a:noFill/>
          <a:ln w="9525">
            <a:solidFill>
              <a:schemeClr val="tx1"/>
            </a:solidFill>
            <a:round/>
            <a:headEnd/>
            <a:tailEnd/>
          </a:ln>
        </p:spPr>
        <p:txBody>
          <a:bodyPr/>
          <a:lstStyle/>
          <a:p>
            <a:endParaRPr lang="en-GB"/>
          </a:p>
        </p:txBody>
      </p:sp>
      <p:sp>
        <p:nvSpPr>
          <p:cNvPr id="56" name="Line 15"/>
          <p:cNvSpPr>
            <a:spLocks noChangeShapeType="1"/>
          </p:cNvSpPr>
          <p:nvPr/>
        </p:nvSpPr>
        <p:spPr bwMode="auto">
          <a:xfrm flipV="1">
            <a:off x="7128000" y="4490070"/>
            <a:ext cx="215900" cy="215900"/>
          </a:xfrm>
          <a:prstGeom prst="line">
            <a:avLst/>
          </a:prstGeom>
          <a:noFill/>
          <a:ln w="9525">
            <a:solidFill>
              <a:schemeClr val="tx1"/>
            </a:solidFill>
            <a:round/>
            <a:headEnd/>
            <a:tailEnd/>
          </a:ln>
        </p:spPr>
        <p:txBody>
          <a:bodyPr/>
          <a:lstStyle/>
          <a:p>
            <a:endParaRPr lang="en-GB"/>
          </a:p>
        </p:txBody>
      </p:sp>
      <p:sp>
        <p:nvSpPr>
          <p:cNvPr id="57" name="Oval 16"/>
          <p:cNvSpPr>
            <a:spLocks noChangeArrowheads="1"/>
          </p:cNvSpPr>
          <p:nvPr/>
        </p:nvSpPr>
        <p:spPr bwMode="auto">
          <a:xfrm>
            <a:off x="7056562" y="4634532"/>
            <a:ext cx="144463"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p>
        </p:txBody>
      </p:sp>
      <p:sp>
        <p:nvSpPr>
          <p:cNvPr id="58" name="Line 17"/>
          <p:cNvSpPr>
            <a:spLocks noChangeShapeType="1"/>
          </p:cNvSpPr>
          <p:nvPr/>
        </p:nvSpPr>
        <p:spPr bwMode="auto">
          <a:xfrm flipH="1">
            <a:off x="5759575" y="5066332"/>
            <a:ext cx="361950" cy="144463"/>
          </a:xfrm>
          <a:prstGeom prst="line">
            <a:avLst/>
          </a:prstGeom>
          <a:noFill/>
          <a:ln w="9525">
            <a:solidFill>
              <a:schemeClr val="tx1"/>
            </a:solidFill>
            <a:round/>
            <a:headEnd/>
            <a:tailEnd/>
          </a:ln>
        </p:spPr>
        <p:txBody>
          <a:bodyPr/>
          <a:lstStyle/>
          <a:p>
            <a:endParaRPr lang="en-GB"/>
          </a:p>
        </p:txBody>
      </p:sp>
      <p:sp>
        <p:nvSpPr>
          <p:cNvPr id="59" name="Oval 18"/>
          <p:cNvSpPr>
            <a:spLocks noChangeArrowheads="1"/>
          </p:cNvSpPr>
          <p:nvPr/>
        </p:nvSpPr>
        <p:spPr bwMode="auto">
          <a:xfrm>
            <a:off x="5688137" y="5137770"/>
            <a:ext cx="144463"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p>
        </p:txBody>
      </p:sp>
      <p:sp>
        <p:nvSpPr>
          <p:cNvPr id="60" name="Line 19"/>
          <p:cNvSpPr>
            <a:spLocks noChangeShapeType="1"/>
          </p:cNvSpPr>
          <p:nvPr/>
        </p:nvSpPr>
        <p:spPr bwMode="auto">
          <a:xfrm flipH="1">
            <a:off x="1943225" y="4418632"/>
            <a:ext cx="360362" cy="144463"/>
          </a:xfrm>
          <a:prstGeom prst="line">
            <a:avLst/>
          </a:prstGeom>
          <a:noFill/>
          <a:ln w="9525">
            <a:solidFill>
              <a:schemeClr val="tx1"/>
            </a:solidFill>
            <a:round/>
            <a:headEnd/>
            <a:tailEnd/>
          </a:ln>
        </p:spPr>
        <p:txBody>
          <a:bodyPr/>
          <a:lstStyle/>
          <a:p>
            <a:endParaRPr lang="en-GB"/>
          </a:p>
        </p:txBody>
      </p:sp>
      <p:sp>
        <p:nvSpPr>
          <p:cNvPr id="61" name="Oval 20"/>
          <p:cNvSpPr>
            <a:spLocks noChangeArrowheads="1"/>
          </p:cNvSpPr>
          <p:nvPr/>
        </p:nvSpPr>
        <p:spPr bwMode="auto">
          <a:xfrm>
            <a:off x="2230562" y="4345607"/>
            <a:ext cx="144463"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p>
        </p:txBody>
      </p:sp>
      <p:sp>
        <p:nvSpPr>
          <p:cNvPr id="62" name="Line 21"/>
          <p:cNvSpPr>
            <a:spLocks noChangeShapeType="1"/>
          </p:cNvSpPr>
          <p:nvPr/>
        </p:nvSpPr>
        <p:spPr bwMode="auto">
          <a:xfrm flipH="1">
            <a:off x="2448046" y="4005064"/>
            <a:ext cx="323753" cy="124643"/>
          </a:xfrm>
          <a:prstGeom prst="line">
            <a:avLst/>
          </a:prstGeom>
          <a:noFill/>
          <a:ln w="9525">
            <a:solidFill>
              <a:schemeClr val="tx1"/>
            </a:solidFill>
            <a:round/>
            <a:headEnd/>
            <a:tailEnd/>
          </a:ln>
        </p:spPr>
        <p:txBody>
          <a:bodyPr/>
          <a:lstStyle/>
          <a:p>
            <a:endParaRPr lang="en-GB"/>
          </a:p>
        </p:txBody>
      </p:sp>
      <p:sp>
        <p:nvSpPr>
          <p:cNvPr id="63" name="Oval 22"/>
          <p:cNvSpPr>
            <a:spLocks noChangeArrowheads="1"/>
          </p:cNvSpPr>
          <p:nvPr/>
        </p:nvSpPr>
        <p:spPr bwMode="auto">
          <a:xfrm>
            <a:off x="2375025" y="4058270"/>
            <a:ext cx="144462"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solidFill>
                <a:schemeClr val="tx2">
                  <a:lumMod val="60000"/>
                  <a:lumOff val="40000"/>
                </a:schemeClr>
              </a:solidFill>
            </a:endParaRPr>
          </a:p>
        </p:txBody>
      </p:sp>
      <p:sp>
        <p:nvSpPr>
          <p:cNvPr id="64" name="Line 23"/>
          <p:cNvSpPr>
            <a:spLocks noChangeShapeType="1"/>
          </p:cNvSpPr>
          <p:nvPr/>
        </p:nvSpPr>
        <p:spPr bwMode="auto">
          <a:xfrm>
            <a:off x="2590925" y="4202732"/>
            <a:ext cx="540915" cy="11088"/>
          </a:xfrm>
          <a:prstGeom prst="line">
            <a:avLst/>
          </a:prstGeom>
          <a:noFill/>
          <a:ln w="9525">
            <a:solidFill>
              <a:schemeClr val="tx1"/>
            </a:solidFill>
            <a:round/>
            <a:headEnd/>
            <a:tailEnd/>
          </a:ln>
        </p:spPr>
        <p:txBody>
          <a:bodyPr/>
          <a:lstStyle/>
          <a:p>
            <a:endParaRPr lang="en-GB"/>
          </a:p>
        </p:txBody>
      </p:sp>
      <p:sp>
        <p:nvSpPr>
          <p:cNvPr id="65" name="Line 24"/>
          <p:cNvSpPr>
            <a:spLocks noChangeShapeType="1"/>
          </p:cNvSpPr>
          <p:nvPr/>
        </p:nvSpPr>
        <p:spPr bwMode="auto">
          <a:xfrm flipH="1" flipV="1">
            <a:off x="2590925" y="4202732"/>
            <a:ext cx="936625" cy="1008063"/>
          </a:xfrm>
          <a:prstGeom prst="line">
            <a:avLst/>
          </a:prstGeom>
          <a:noFill/>
          <a:ln w="9525">
            <a:solidFill>
              <a:schemeClr val="tx1"/>
            </a:solidFill>
            <a:round/>
            <a:headEnd/>
            <a:tailEnd/>
          </a:ln>
        </p:spPr>
        <p:txBody>
          <a:bodyPr/>
          <a:lstStyle/>
          <a:p>
            <a:endParaRPr lang="en-GB"/>
          </a:p>
        </p:txBody>
      </p:sp>
      <p:sp>
        <p:nvSpPr>
          <p:cNvPr id="66" name="Oval 25"/>
          <p:cNvSpPr>
            <a:spLocks noChangeArrowheads="1"/>
          </p:cNvSpPr>
          <p:nvPr/>
        </p:nvSpPr>
        <p:spPr bwMode="auto">
          <a:xfrm>
            <a:off x="2519487" y="4129707"/>
            <a:ext cx="144463"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solidFill>
                <a:schemeClr val="tx2">
                  <a:lumMod val="60000"/>
                  <a:lumOff val="40000"/>
                </a:schemeClr>
              </a:solidFill>
            </a:endParaRPr>
          </a:p>
        </p:txBody>
      </p:sp>
      <p:sp>
        <p:nvSpPr>
          <p:cNvPr id="67" name="Oval 26"/>
          <p:cNvSpPr>
            <a:spLocks noChangeArrowheads="1"/>
          </p:cNvSpPr>
          <p:nvPr/>
        </p:nvSpPr>
        <p:spPr bwMode="auto">
          <a:xfrm>
            <a:off x="2448050" y="4129707"/>
            <a:ext cx="144462" cy="142875"/>
          </a:xfrm>
          <a:prstGeom prst="ellipse">
            <a:avLst/>
          </a:prstGeom>
          <a:solidFill>
            <a:schemeClr val="accent5">
              <a:lumMod val="20000"/>
              <a:lumOff val="80000"/>
            </a:schemeClr>
          </a:solidFill>
          <a:ln w="9525">
            <a:solidFill>
              <a:schemeClr val="tx1"/>
            </a:solidFill>
            <a:round/>
            <a:headEnd/>
            <a:tailEnd/>
          </a:ln>
        </p:spPr>
        <p:txBody>
          <a:bodyPr wrap="none" anchor="ctr"/>
          <a:lstStyle/>
          <a:p>
            <a:endParaRPr lang="en-US"/>
          </a:p>
        </p:txBody>
      </p:sp>
      <p:sp>
        <p:nvSpPr>
          <p:cNvPr id="68" name="Line 27"/>
          <p:cNvSpPr>
            <a:spLocks noChangeShapeType="1"/>
          </p:cNvSpPr>
          <p:nvPr/>
        </p:nvSpPr>
        <p:spPr bwMode="auto">
          <a:xfrm flipH="1">
            <a:off x="2448048" y="3068960"/>
            <a:ext cx="683791" cy="989311"/>
          </a:xfrm>
          <a:prstGeom prst="line">
            <a:avLst/>
          </a:prstGeom>
          <a:noFill/>
          <a:ln w="9525">
            <a:solidFill>
              <a:schemeClr val="tx1"/>
            </a:solidFill>
            <a:round/>
            <a:headEnd/>
            <a:tailEnd/>
          </a:ln>
        </p:spPr>
        <p:txBody>
          <a:bodyPr/>
          <a:lstStyle/>
          <a:p>
            <a:endParaRPr lang="en-GB"/>
          </a:p>
        </p:txBody>
      </p:sp>
      <p:sp>
        <p:nvSpPr>
          <p:cNvPr id="69" name="Text Box 28"/>
          <p:cNvSpPr txBox="1">
            <a:spLocks noChangeArrowheads="1"/>
          </p:cNvSpPr>
          <p:nvPr/>
        </p:nvSpPr>
        <p:spPr bwMode="auto">
          <a:xfrm>
            <a:off x="179512" y="2905745"/>
            <a:ext cx="792163" cy="366712"/>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+0.89</a:t>
            </a:r>
          </a:p>
        </p:txBody>
      </p:sp>
      <p:sp>
        <p:nvSpPr>
          <p:cNvPr id="70" name="Text Box 29"/>
          <p:cNvSpPr txBox="1">
            <a:spLocks noChangeArrowheads="1"/>
          </p:cNvSpPr>
          <p:nvPr/>
        </p:nvSpPr>
        <p:spPr bwMode="auto">
          <a:xfrm>
            <a:off x="863725" y="4202732"/>
            <a:ext cx="792162" cy="366713"/>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-0.19</a:t>
            </a:r>
          </a:p>
        </p:txBody>
      </p:sp>
      <p:sp>
        <p:nvSpPr>
          <p:cNvPr id="71" name="Text Box 30"/>
          <p:cNvSpPr txBox="1">
            <a:spLocks noChangeArrowheads="1"/>
          </p:cNvSpPr>
          <p:nvPr/>
        </p:nvSpPr>
        <p:spPr bwMode="auto">
          <a:xfrm>
            <a:off x="3527550" y="4921870"/>
            <a:ext cx="792162" cy="366712"/>
          </a:xfrm>
          <a:prstGeom prst="rect">
            <a:avLst/>
          </a:prstGeom>
          <a:noFill/>
          <a:ln w="9525">
            <a:noFill/>
            <a:miter lim="800000"/>
            <a:headEnd/>
            <a:tailEnd/>
          </a:ln>
        </p:spPr>
        <p:txBody>
          <a:bodyPr>
            <a:spAutoFit/>
          </a:bodyPr>
          <a:lstStyle/>
          <a:p>
            <a:pPr>
              <a:spcBef>
                <a:spcPct val="50000"/>
              </a:spcBef>
            </a:pPr>
            <a:r>
              <a:rPr lang="en-GB" b="1">
                <a:solidFill>
                  <a:schemeClr val="tx2">
                    <a:lumMod val="60000"/>
                    <a:lumOff val="40000"/>
                  </a:schemeClr>
                </a:solidFill>
              </a:rPr>
              <a:t>+0.91</a:t>
            </a:r>
          </a:p>
        </p:txBody>
      </p:sp>
      <p:sp>
        <p:nvSpPr>
          <p:cNvPr id="72" name="Text Box 31"/>
          <p:cNvSpPr txBox="1">
            <a:spLocks noChangeArrowheads="1"/>
          </p:cNvSpPr>
          <p:nvPr/>
        </p:nvSpPr>
        <p:spPr bwMode="auto">
          <a:xfrm>
            <a:off x="5868069" y="4567188"/>
            <a:ext cx="792163" cy="366712"/>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+8.3</a:t>
            </a:r>
          </a:p>
        </p:txBody>
      </p:sp>
      <p:sp>
        <p:nvSpPr>
          <p:cNvPr id="73" name="Text Box 32"/>
          <p:cNvSpPr txBox="1">
            <a:spLocks noChangeArrowheads="1"/>
          </p:cNvSpPr>
          <p:nvPr/>
        </p:nvSpPr>
        <p:spPr bwMode="auto">
          <a:xfrm>
            <a:off x="7379717" y="4073024"/>
            <a:ext cx="863600" cy="366712"/>
          </a:xfrm>
          <a:prstGeom prst="rect">
            <a:avLst/>
          </a:prstGeom>
          <a:noFill/>
          <a:ln w="9525">
            <a:noFill/>
            <a:miter lim="800000"/>
            <a:headEnd/>
            <a:tailEnd/>
          </a:ln>
        </p:spPr>
        <p:txBody>
          <a:bodyPr>
            <a:spAutoFit/>
          </a:bodyPr>
          <a:lstStyle/>
          <a:p>
            <a:pPr>
              <a:spcBef>
                <a:spcPct val="50000"/>
              </a:spcBef>
            </a:pPr>
            <a:r>
              <a:rPr lang="en-GB" b="1">
                <a:solidFill>
                  <a:schemeClr val="tx2">
                    <a:lumMod val="60000"/>
                    <a:lumOff val="40000"/>
                  </a:schemeClr>
                </a:solidFill>
              </a:rPr>
              <a:t>+11.2</a:t>
            </a:r>
          </a:p>
        </p:txBody>
      </p:sp>
      <p:sp>
        <p:nvSpPr>
          <p:cNvPr id="74" name="Text Box 38"/>
          <p:cNvSpPr txBox="1">
            <a:spLocks noChangeArrowheads="1"/>
          </p:cNvSpPr>
          <p:nvPr/>
        </p:nvSpPr>
        <p:spPr bwMode="auto">
          <a:xfrm>
            <a:off x="2699792" y="3739977"/>
            <a:ext cx="792162" cy="366712"/>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+1.24</a:t>
            </a:r>
          </a:p>
        </p:txBody>
      </p:sp>
      <p:sp>
        <p:nvSpPr>
          <p:cNvPr id="75" name="Text Box 39"/>
          <p:cNvSpPr txBox="1">
            <a:spLocks noChangeArrowheads="1"/>
          </p:cNvSpPr>
          <p:nvPr/>
        </p:nvSpPr>
        <p:spPr bwMode="auto">
          <a:xfrm>
            <a:off x="3059832" y="2780928"/>
            <a:ext cx="792162" cy="366713"/>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+1.10</a:t>
            </a:r>
          </a:p>
        </p:txBody>
      </p:sp>
      <p:sp>
        <p:nvSpPr>
          <p:cNvPr id="76" name="Text Box 40"/>
          <p:cNvSpPr txBox="1">
            <a:spLocks noChangeArrowheads="1"/>
          </p:cNvSpPr>
          <p:nvPr/>
        </p:nvSpPr>
        <p:spPr bwMode="auto">
          <a:xfrm>
            <a:off x="3095750" y="4070399"/>
            <a:ext cx="863600" cy="366713"/>
          </a:xfrm>
          <a:prstGeom prst="rect">
            <a:avLst/>
          </a:prstGeom>
          <a:noFill/>
          <a:ln w="9525">
            <a:noFill/>
            <a:miter lim="800000"/>
            <a:headEnd/>
            <a:tailEnd/>
          </a:ln>
        </p:spPr>
        <p:txBody>
          <a:bodyPr>
            <a:spAutoFit/>
          </a:bodyPr>
          <a:lstStyle/>
          <a:p>
            <a:pPr>
              <a:spcBef>
                <a:spcPct val="50000"/>
              </a:spcBef>
            </a:pPr>
            <a:r>
              <a:rPr lang="en-GB" b="1" dirty="0">
                <a:solidFill>
                  <a:schemeClr val="tx2">
                    <a:lumMod val="60000"/>
                    <a:lumOff val="40000"/>
                  </a:schemeClr>
                </a:solidFill>
              </a:rPr>
              <a:t>+4.20</a:t>
            </a:r>
          </a:p>
        </p:txBody>
      </p:sp>
      <p:sp>
        <p:nvSpPr>
          <p:cNvPr id="77" name="Text Box 41"/>
          <p:cNvSpPr txBox="1">
            <a:spLocks noChangeArrowheads="1"/>
          </p:cNvSpPr>
          <p:nvPr/>
        </p:nvSpPr>
        <p:spPr bwMode="auto">
          <a:xfrm>
            <a:off x="179512" y="6230044"/>
            <a:ext cx="7957641" cy="353943"/>
          </a:xfrm>
          <a:prstGeom prst="rect">
            <a:avLst/>
          </a:prstGeom>
          <a:noFill/>
          <a:ln w="9525">
            <a:noFill/>
            <a:miter lim="800000"/>
            <a:headEnd/>
            <a:tailEnd/>
          </a:ln>
        </p:spPr>
        <p:txBody>
          <a:bodyPr wrap="square">
            <a:spAutoFit/>
          </a:bodyPr>
          <a:lstStyle/>
          <a:p>
            <a:pPr defTabSz="2952750"/>
            <a:r>
              <a:rPr lang="en-GB" sz="1700" dirty="0"/>
              <a:t>Net accumulation of reef framework </a:t>
            </a:r>
            <a:r>
              <a:rPr lang="en-GB" sz="1700" dirty="0" smtClean="0"/>
              <a:t>(</a:t>
            </a:r>
            <a:r>
              <a:rPr lang="en-GB" sz="1700" dirty="0"/>
              <a:t>in </a:t>
            </a:r>
            <a:r>
              <a:rPr lang="en-GB" sz="1700" dirty="0" smtClean="0"/>
              <a:t>Kg </a:t>
            </a:r>
            <a:r>
              <a:rPr lang="en-GB" sz="1700" dirty="0"/>
              <a:t>CaCO</a:t>
            </a:r>
            <a:r>
              <a:rPr lang="en-GB" sz="1700" baseline="-25000" dirty="0"/>
              <a:t>3 </a:t>
            </a:r>
            <a:r>
              <a:rPr lang="en-GB" sz="1700" dirty="0"/>
              <a:t>per m</a:t>
            </a:r>
            <a:r>
              <a:rPr lang="en-GB" sz="1700" baseline="30000" dirty="0"/>
              <a:t>2</a:t>
            </a:r>
            <a:r>
              <a:rPr lang="en-GB" sz="1700" dirty="0"/>
              <a:t> per year)</a:t>
            </a:r>
          </a:p>
        </p:txBody>
      </p:sp>
      <p:sp>
        <p:nvSpPr>
          <p:cNvPr id="80" name="Oval 44"/>
          <p:cNvSpPr>
            <a:spLocks noChangeArrowheads="1"/>
          </p:cNvSpPr>
          <p:nvPr/>
        </p:nvSpPr>
        <p:spPr bwMode="auto">
          <a:xfrm>
            <a:off x="863725" y="2504107"/>
            <a:ext cx="3743325" cy="3600450"/>
          </a:xfrm>
          <a:prstGeom prst="ellipse">
            <a:avLst/>
          </a:prstGeom>
          <a:noFill/>
          <a:ln w="9525">
            <a:solidFill>
              <a:srgbClr val="00B0F0"/>
            </a:solidFill>
            <a:round/>
            <a:headEnd/>
            <a:tailEnd/>
          </a:ln>
        </p:spPr>
        <p:txBody>
          <a:bodyPr wrap="none" anchor="ctr"/>
          <a:lstStyle/>
          <a:p>
            <a:endParaRPr lang="en-US"/>
          </a:p>
        </p:txBody>
      </p:sp>
      <p:sp>
        <p:nvSpPr>
          <p:cNvPr id="51" name="Text Box 10"/>
          <p:cNvSpPr txBox="1">
            <a:spLocks noChangeArrowheads="1"/>
          </p:cNvSpPr>
          <p:nvPr/>
        </p:nvSpPr>
        <p:spPr bwMode="auto">
          <a:xfrm>
            <a:off x="3311650" y="5210795"/>
            <a:ext cx="1439862" cy="276999"/>
          </a:xfrm>
          <a:prstGeom prst="rect">
            <a:avLst/>
          </a:prstGeom>
          <a:noFill/>
          <a:ln w="9525">
            <a:noFill/>
            <a:miter lim="800000"/>
            <a:headEnd/>
            <a:tailEnd/>
          </a:ln>
        </p:spPr>
        <p:txBody>
          <a:bodyPr>
            <a:spAutoFit/>
          </a:bodyPr>
          <a:lstStyle/>
          <a:p>
            <a:pPr>
              <a:spcBef>
                <a:spcPct val="50000"/>
              </a:spcBef>
            </a:pPr>
            <a:r>
              <a:rPr lang="en-GB" sz="1200" dirty="0"/>
              <a:t>Hubbard </a:t>
            </a:r>
            <a:r>
              <a:rPr lang="en-GB" sz="1200" i="1" dirty="0"/>
              <a:t>et al</a:t>
            </a:r>
            <a:r>
              <a:rPr lang="en-GB" sz="1200" dirty="0"/>
              <a:t>. 1990</a:t>
            </a:r>
          </a:p>
        </p:txBody>
      </p:sp>
      <p:sp>
        <p:nvSpPr>
          <p:cNvPr id="81" name="TextBox 80"/>
          <p:cNvSpPr txBox="1"/>
          <p:nvPr/>
        </p:nvSpPr>
        <p:spPr>
          <a:xfrm>
            <a:off x="6587716" y="7461448"/>
            <a:ext cx="5112568" cy="369332"/>
          </a:xfrm>
          <a:prstGeom prst="rect">
            <a:avLst/>
          </a:prstGeom>
          <a:noFill/>
        </p:spPr>
        <p:txBody>
          <a:bodyPr wrap="square" rtlCol="0">
            <a:spAutoFit/>
          </a:bodyPr>
          <a:lstStyle/>
          <a:p>
            <a:pPr algn="r"/>
            <a:r>
              <a:rPr lang="en-GB" dirty="0" err="1" smtClean="0">
                <a:solidFill>
                  <a:schemeClr val="tx2">
                    <a:lumMod val="60000"/>
                    <a:lumOff val="40000"/>
                  </a:schemeClr>
                </a:solidFill>
              </a:rPr>
              <a:t>ReefBudget</a:t>
            </a:r>
            <a:r>
              <a:rPr lang="en-GB" dirty="0" smtClean="0"/>
              <a:t> (Chris Perry and Gary Murphy)</a:t>
            </a:r>
            <a:endParaRPr lang="en-GB" dirty="0"/>
          </a:p>
        </p:txBody>
      </p:sp>
      <p:sp>
        <p:nvSpPr>
          <p:cNvPr id="40" name="Rectangle 2"/>
          <p:cNvSpPr txBox="1">
            <a:spLocks noChangeArrowheads="1"/>
          </p:cNvSpPr>
          <p:nvPr/>
        </p:nvSpPr>
        <p:spPr>
          <a:xfrm>
            <a:off x="-1404664" y="7173416"/>
            <a:ext cx="8640960" cy="648073"/>
          </a:xfrm>
          <a:prstGeom prst="rect">
            <a:avLst/>
          </a:prstGeom>
          <a:solidFill>
            <a:srgbClr val="FFFFFF"/>
          </a:solidFill>
        </p:spPr>
        <p:txBody>
          <a:bodyPr vert="horz" lIns="91440" tIns="45720" rIns="91440" bIns="45720" rtlCol="0" anchor="ctr">
            <a:normAutofit fontScale="70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3000" b="0" i="0" u="none" strike="noStrike" kern="1200" cap="none" spc="0" normalizeH="0" baseline="0" noProof="0" dirty="0" smtClean="0">
                <a:ln>
                  <a:noFill/>
                </a:ln>
                <a:solidFill>
                  <a:schemeClr val="accent1">
                    <a:lumMod val="75000"/>
                  </a:schemeClr>
                </a:solidFill>
                <a:effectLst/>
                <a:uLnTx/>
                <a:uFillTx/>
                <a:latin typeface="+mj-lt"/>
                <a:ea typeface="+mj-ea"/>
                <a:cs typeface="+mj-cs"/>
              </a:rPr>
              <a:t>How have budgets across the Caribbean been responding to drivers of reef change?</a:t>
            </a:r>
          </a:p>
        </p:txBody>
      </p:sp>
      <p:sp>
        <p:nvSpPr>
          <p:cNvPr id="41" name="Text Box 38"/>
          <p:cNvSpPr txBox="1">
            <a:spLocks noChangeArrowheads="1"/>
          </p:cNvSpPr>
          <p:nvPr/>
        </p:nvSpPr>
        <p:spPr bwMode="auto">
          <a:xfrm>
            <a:off x="3131840" y="3212976"/>
            <a:ext cx="1008112" cy="369332"/>
          </a:xfrm>
          <a:prstGeom prst="rect">
            <a:avLst/>
          </a:prstGeom>
          <a:noFill/>
          <a:ln w="9525">
            <a:noFill/>
            <a:miter lim="800000"/>
            <a:headEnd/>
            <a:tailEnd/>
          </a:ln>
        </p:spPr>
        <p:txBody>
          <a:bodyPr wrap="square">
            <a:spAutoFit/>
          </a:bodyPr>
          <a:lstStyle/>
          <a:p>
            <a:r>
              <a:rPr lang="en-GB" b="1" dirty="0" smtClean="0">
                <a:solidFill>
                  <a:schemeClr val="tx2">
                    <a:lumMod val="60000"/>
                    <a:lumOff val="40000"/>
                  </a:schemeClr>
                </a:solidFill>
              </a:rPr>
              <a:t>+9.52</a:t>
            </a:r>
          </a:p>
        </p:txBody>
      </p:sp>
      <p:sp>
        <p:nvSpPr>
          <p:cNvPr id="42" name="Text Box 7"/>
          <p:cNvSpPr txBox="1">
            <a:spLocks noChangeArrowheads="1"/>
          </p:cNvSpPr>
          <p:nvPr/>
        </p:nvSpPr>
        <p:spPr bwMode="auto">
          <a:xfrm>
            <a:off x="3131840" y="3429000"/>
            <a:ext cx="1368152" cy="276999"/>
          </a:xfrm>
          <a:prstGeom prst="rect">
            <a:avLst/>
          </a:prstGeom>
          <a:noFill/>
          <a:ln w="9525">
            <a:noFill/>
            <a:miter lim="800000"/>
            <a:headEnd/>
            <a:tailEnd/>
          </a:ln>
        </p:spPr>
        <p:txBody>
          <a:bodyPr wrap="square">
            <a:spAutoFit/>
          </a:bodyPr>
          <a:lstStyle/>
          <a:p>
            <a:r>
              <a:rPr lang="en-GB" sz="1200" dirty="0" smtClean="0"/>
              <a:t>Perry </a:t>
            </a:r>
            <a:r>
              <a:rPr lang="en-GB" sz="1200" i="1" dirty="0" smtClean="0"/>
              <a:t>et al</a:t>
            </a:r>
            <a:r>
              <a:rPr lang="en-GB" sz="1200" dirty="0" smtClean="0"/>
              <a:t>. 2012</a:t>
            </a:r>
            <a:endParaRPr lang="en-GB" sz="1200" dirty="0"/>
          </a:p>
        </p:txBody>
      </p:sp>
      <p:sp>
        <p:nvSpPr>
          <p:cNvPr id="43" name="Line 27"/>
          <p:cNvSpPr>
            <a:spLocks noChangeShapeType="1"/>
          </p:cNvSpPr>
          <p:nvPr/>
        </p:nvSpPr>
        <p:spPr bwMode="auto">
          <a:xfrm flipH="1">
            <a:off x="2483766" y="3501008"/>
            <a:ext cx="720082" cy="640804"/>
          </a:xfrm>
          <a:prstGeom prst="line">
            <a:avLst/>
          </a:prstGeom>
          <a:noFill/>
          <a:ln w="9525">
            <a:solidFill>
              <a:schemeClr val="tx1"/>
            </a:solidFill>
            <a:round/>
            <a:headEnd/>
            <a:tailEnd/>
          </a:ln>
        </p:spPr>
        <p:txBody>
          <a:bodyPr/>
          <a:lstStyle/>
          <a:p>
            <a:endParaRPr lang="en-GB"/>
          </a:p>
        </p:txBody>
      </p:sp>
      <p:sp>
        <p:nvSpPr>
          <p:cNvPr id="79" name="TextBox 78"/>
          <p:cNvSpPr txBox="1"/>
          <p:nvPr/>
        </p:nvSpPr>
        <p:spPr>
          <a:xfrm>
            <a:off x="539552" y="764704"/>
            <a:ext cx="8784976" cy="1200329"/>
          </a:xfrm>
          <a:prstGeom prst="rect">
            <a:avLst/>
          </a:prstGeom>
          <a:noFill/>
        </p:spPr>
        <p:txBody>
          <a:bodyPr wrap="square" rtlCol="0">
            <a:spAutoFit/>
          </a:bodyPr>
          <a:lstStyle/>
          <a:p>
            <a:pPr>
              <a:buFont typeface="Arial" pitchFamily="34" charset="0"/>
              <a:buChar char="•"/>
            </a:pPr>
            <a:r>
              <a:rPr lang="en-GB" sz="2400" dirty="0" smtClean="0"/>
              <a:t>  Few published attempts</a:t>
            </a:r>
          </a:p>
          <a:p>
            <a:pPr>
              <a:buFont typeface="Arial" pitchFamily="34" charset="0"/>
              <a:buChar char="•"/>
            </a:pPr>
            <a:r>
              <a:rPr lang="en-GB" sz="2400" dirty="0" smtClean="0"/>
              <a:t>  No standardised methodology → a variety of approaches</a:t>
            </a:r>
          </a:p>
          <a:p>
            <a:pPr>
              <a:buFont typeface="Arial" pitchFamily="34" charset="0"/>
              <a:buChar char="•"/>
            </a:pPr>
            <a:r>
              <a:rPr lang="en-GB" sz="2400" dirty="0" smtClean="0"/>
              <a:t>  </a:t>
            </a:r>
            <a:r>
              <a:rPr lang="en-GB" sz="2400" dirty="0" err="1" smtClean="0"/>
              <a:t>ReefBudget</a:t>
            </a:r>
            <a:r>
              <a:rPr lang="en-GB" sz="2400" dirty="0" smtClean="0"/>
              <a:t> </a:t>
            </a:r>
            <a:r>
              <a:rPr lang="en-GB" sz="2400" dirty="0" smtClean="0"/>
              <a:t>(</a:t>
            </a:r>
            <a:r>
              <a:rPr lang="en-GB" sz="2400" dirty="0" smtClean="0">
                <a:solidFill>
                  <a:schemeClr val="tx2"/>
                </a:solidFill>
              </a:rPr>
              <a:t>www.exeter.ac.uk/geography/reefbudget</a:t>
            </a:r>
            <a:r>
              <a:rPr lang="en-GB" sz="2400" dirty="0" smtClean="0"/>
              <a:t>)</a:t>
            </a: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pPr algn="l"/>
            <a:r>
              <a:rPr lang="en-GB" dirty="0" smtClean="0"/>
              <a:t>Questions:</a:t>
            </a:r>
            <a:endParaRPr lang="en-GB" dirty="0"/>
          </a:p>
        </p:txBody>
      </p:sp>
      <p:sp>
        <p:nvSpPr>
          <p:cNvPr id="3" name="Content Placeholder 2"/>
          <p:cNvSpPr>
            <a:spLocks noGrp="1"/>
          </p:cNvSpPr>
          <p:nvPr>
            <p:ph idx="1"/>
          </p:nvPr>
        </p:nvSpPr>
        <p:spPr>
          <a:xfrm>
            <a:off x="611560" y="1268760"/>
            <a:ext cx="8208912" cy="4857403"/>
          </a:xfrm>
        </p:spPr>
        <p:txBody>
          <a:bodyPr>
            <a:normAutofit fontScale="92500" lnSpcReduction="20000"/>
          </a:bodyPr>
          <a:lstStyle/>
          <a:p>
            <a:pPr>
              <a:buNone/>
            </a:pPr>
            <a:r>
              <a:rPr lang="en-GB"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Q1. </a:t>
            </a:r>
            <a:r>
              <a:rPr lang="en-GB" dirty="0" smtClean="0">
                <a:solidFill>
                  <a:schemeClr val="tx2">
                    <a:lumMod val="60000"/>
                    <a:lumOff val="40000"/>
                  </a:schemeClr>
                </a:solidFill>
              </a:rPr>
              <a:t>	</a:t>
            </a:r>
            <a:r>
              <a:rPr lang="en-GB" sz="2700" dirty="0" smtClean="0"/>
              <a:t>Have Caribbean carbonate budgets                                                                                        	responded (if at all) to ecological disturbance                         	over the last 50 years?</a:t>
            </a:r>
          </a:p>
          <a:p>
            <a:pPr>
              <a:buNone/>
            </a:pPr>
            <a:endParaRPr lang="en-GB" sz="1100" dirty="0" smtClean="0"/>
          </a:p>
          <a:p>
            <a:pPr>
              <a:buNone/>
            </a:pPr>
            <a:r>
              <a:rPr lang="en-GB" sz="35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Q2. </a:t>
            </a:r>
            <a:r>
              <a:rPr lang="en-GB" sz="3500" dirty="0" smtClean="0">
                <a:solidFill>
                  <a:schemeClr val="tx2">
                    <a:lumMod val="60000"/>
                    <a:lumOff val="40000"/>
                  </a:schemeClr>
                </a:solidFill>
              </a:rPr>
              <a:t>	</a:t>
            </a:r>
            <a:r>
              <a:rPr lang="en-GB" sz="3800" dirty="0" smtClean="0"/>
              <a:t>Which factors are important in driving 	carbonate budget changes?</a:t>
            </a:r>
          </a:p>
          <a:p>
            <a:pPr>
              <a:buNone/>
            </a:pPr>
            <a:endParaRPr lang="en-GB" sz="1200" dirty="0" smtClean="0"/>
          </a:p>
          <a:p>
            <a:pPr>
              <a:buNone/>
            </a:pPr>
            <a:r>
              <a:rPr lang="en-GB" sz="45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Q3. </a:t>
            </a:r>
            <a:r>
              <a:rPr lang="en-GB" sz="4900" dirty="0" smtClean="0"/>
              <a:t>At what point does a reef 	switch from phases of net 	carbonate production to net 	destruction?</a:t>
            </a:r>
            <a:endParaRPr lang="en-GB" sz="4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95536" y="3855412"/>
            <a:ext cx="1080120" cy="1589812"/>
            <a:chOff x="395536" y="3855412"/>
            <a:chExt cx="1080120" cy="1589812"/>
          </a:xfrm>
        </p:grpSpPr>
        <p:sp>
          <p:nvSpPr>
            <p:cNvPr id="19" name="Right Arrow 18"/>
            <p:cNvSpPr/>
            <p:nvPr/>
          </p:nvSpPr>
          <p:spPr>
            <a:xfrm rot="5400000" flipV="1">
              <a:off x="356714" y="4254274"/>
              <a:ext cx="1157764" cy="3600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rot="5400000">
              <a:off x="748894" y="4718463"/>
              <a:ext cx="447089" cy="1006434"/>
            </a:xfrm>
            <a:prstGeom prst="roundRect">
              <a:avLst/>
            </a:prstGeom>
            <a:solidFill>
              <a:schemeClr val="bg1"/>
            </a:solidFill>
            <a:ln w="3492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6" name="TextBox 15"/>
            <p:cNvSpPr txBox="1"/>
            <p:nvPr/>
          </p:nvSpPr>
          <p:spPr>
            <a:xfrm>
              <a:off x="395536" y="5013176"/>
              <a:ext cx="1078442" cy="400110"/>
            </a:xfrm>
            <a:prstGeom prst="rect">
              <a:avLst/>
            </a:prstGeom>
            <a:noFill/>
            <a:ln>
              <a:noFill/>
            </a:ln>
          </p:spPr>
          <p:txBody>
            <a:bodyPr wrap="square" rtlCol="0">
              <a:spAutoFit/>
            </a:bodyPr>
            <a:lstStyle/>
            <a:p>
              <a:pPr algn="ctr"/>
              <a:r>
                <a:rPr lang="en-GB" sz="2000" dirty="0" smtClean="0"/>
                <a:t>Output</a:t>
              </a:r>
              <a:endParaRPr lang="en-GB" sz="2000" dirty="0"/>
            </a:p>
          </p:txBody>
        </p:sp>
      </p:grpSp>
      <p:grpSp>
        <p:nvGrpSpPr>
          <p:cNvPr id="20" name="Group 19"/>
          <p:cNvGrpSpPr/>
          <p:nvPr/>
        </p:nvGrpSpPr>
        <p:grpSpPr>
          <a:xfrm>
            <a:off x="323528" y="2055212"/>
            <a:ext cx="1261712" cy="2002624"/>
            <a:chOff x="323528" y="2055212"/>
            <a:chExt cx="1261712" cy="2002624"/>
          </a:xfrm>
        </p:grpSpPr>
        <p:sp>
          <p:nvSpPr>
            <p:cNvPr id="10" name="Right Arrow 9"/>
            <p:cNvSpPr/>
            <p:nvPr/>
          </p:nvSpPr>
          <p:spPr>
            <a:xfrm rot="5400000" flipV="1">
              <a:off x="356715" y="2454074"/>
              <a:ext cx="1157764" cy="3600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486780" y="3140968"/>
              <a:ext cx="916868" cy="916868"/>
            </a:xfrm>
            <a:prstGeom prst="ellipse">
              <a:avLst/>
            </a:prstGeom>
            <a:solidFill>
              <a:srgbClr val="FFFF66"/>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323528" y="3376228"/>
              <a:ext cx="1261712" cy="415498"/>
            </a:xfrm>
            <a:prstGeom prst="rect">
              <a:avLst/>
            </a:prstGeom>
            <a:noFill/>
            <a:ln>
              <a:noFill/>
            </a:ln>
          </p:spPr>
          <p:txBody>
            <a:bodyPr wrap="square" rtlCol="0">
              <a:spAutoFit/>
            </a:bodyPr>
            <a:lstStyle/>
            <a:p>
              <a:pPr algn="ctr"/>
              <a:r>
                <a:rPr lang="en-GB" sz="2000" dirty="0" smtClean="0"/>
                <a:t>Process</a:t>
              </a:r>
              <a:endParaRPr lang="en-GB" sz="2000" dirty="0"/>
            </a:p>
          </p:txBody>
        </p:sp>
      </p:grpSp>
      <p:sp>
        <p:nvSpPr>
          <p:cNvPr id="2" name="Title 1"/>
          <p:cNvSpPr>
            <a:spLocks noGrp="1"/>
          </p:cNvSpPr>
          <p:nvPr>
            <p:ph type="title"/>
          </p:nvPr>
        </p:nvSpPr>
        <p:spPr>
          <a:xfrm>
            <a:off x="395536" y="332656"/>
            <a:ext cx="3538736" cy="1143000"/>
          </a:xfrm>
        </p:spPr>
        <p:txBody>
          <a:bodyPr>
            <a:normAutofit fontScale="90000"/>
          </a:bodyPr>
          <a:lstStyle/>
          <a:p>
            <a:pPr algn="l"/>
            <a:r>
              <a:rPr lang="en-GB" dirty="0" smtClean="0"/>
              <a:t>Carbonate Budget Model</a:t>
            </a:r>
            <a:endParaRPr lang="en-GB" dirty="0"/>
          </a:p>
        </p:txBody>
      </p:sp>
      <p:pic>
        <p:nvPicPr>
          <p:cNvPr id="4" name="Picture 3" descr="Model4.jpg"/>
          <p:cNvPicPr>
            <a:picLocks noChangeAspect="1"/>
          </p:cNvPicPr>
          <p:nvPr/>
        </p:nvPicPr>
        <p:blipFill>
          <a:blip r:embed="rId3" cstate="print">
            <a:clrChange>
              <a:clrFrom>
                <a:srgbClr val="FFFFFF"/>
              </a:clrFrom>
              <a:clrTo>
                <a:srgbClr val="FFFFFF">
                  <a:alpha val="0"/>
                </a:srgbClr>
              </a:clrTo>
            </a:clrChange>
          </a:blip>
          <a:stretch>
            <a:fillRect/>
          </a:stretch>
        </p:blipFill>
        <p:spPr>
          <a:xfrm rot="5400000">
            <a:off x="3247420" y="952292"/>
            <a:ext cx="6480720" cy="4953416"/>
          </a:xfrm>
          <a:prstGeom prst="rect">
            <a:avLst/>
          </a:prstGeom>
          <a:ln>
            <a:noFill/>
          </a:ln>
          <a:effectLst/>
        </p:spPr>
      </p:pic>
      <p:sp>
        <p:nvSpPr>
          <p:cNvPr id="5" name="Content Placeholder 2"/>
          <p:cNvSpPr>
            <a:spLocks noGrp="1"/>
          </p:cNvSpPr>
          <p:nvPr>
            <p:ph idx="1"/>
          </p:nvPr>
        </p:nvSpPr>
        <p:spPr>
          <a:xfrm>
            <a:off x="1403648" y="1772816"/>
            <a:ext cx="2448272" cy="4176464"/>
          </a:xfrm>
        </p:spPr>
        <p:txBody>
          <a:bodyPr>
            <a:normAutofit fontScale="92500" lnSpcReduction="10000"/>
          </a:bodyPr>
          <a:lstStyle/>
          <a:p>
            <a:pPr>
              <a:buNone/>
            </a:pPr>
            <a:r>
              <a:rPr lang="en-GB" sz="2000" dirty="0" smtClean="0"/>
              <a:t>	Takes 116 input parameters (e.g. urchin test size, coral cover, SST)</a:t>
            </a:r>
          </a:p>
          <a:p>
            <a:pPr>
              <a:buNone/>
            </a:pPr>
            <a:r>
              <a:rPr lang="en-GB" sz="2000" dirty="0" smtClean="0"/>
              <a:t>	Processes (e.g. effect of SST on coral calcification, </a:t>
            </a:r>
            <a:r>
              <a:rPr lang="en-GB" sz="2000" dirty="0" err="1" smtClean="0"/>
              <a:t>polychate</a:t>
            </a:r>
            <a:r>
              <a:rPr lang="en-GB" sz="2000" dirty="0" smtClean="0"/>
              <a:t> burrowing rate) derived from published work</a:t>
            </a:r>
          </a:p>
          <a:p>
            <a:pPr>
              <a:buNone/>
            </a:pPr>
            <a:r>
              <a:rPr lang="en-GB" sz="2000" dirty="0" smtClean="0"/>
              <a:t>	Output: framework accretion/erosion rate (kg CaCO</a:t>
            </a:r>
            <a:r>
              <a:rPr lang="en-GB" sz="2000" baseline="-25000" dirty="0" smtClean="0"/>
              <a:t>3 </a:t>
            </a:r>
            <a:r>
              <a:rPr lang="en-GB" sz="2000" dirty="0" smtClean="0"/>
              <a:t>m</a:t>
            </a:r>
            <a:r>
              <a:rPr lang="en-GB" sz="2000" baseline="30000" dirty="0" smtClean="0"/>
              <a:t>-2</a:t>
            </a:r>
            <a:r>
              <a:rPr lang="en-GB" sz="2000" dirty="0" smtClean="0"/>
              <a:t> year</a:t>
            </a:r>
            <a:r>
              <a:rPr lang="en-GB" sz="2000" baseline="30000" dirty="0" smtClean="0"/>
              <a:t>-1</a:t>
            </a:r>
            <a:r>
              <a:rPr lang="en-GB" sz="2000" dirty="0" smtClean="0"/>
              <a:t>)</a:t>
            </a:r>
          </a:p>
          <a:p>
            <a:endParaRPr lang="en-GB" sz="2200" dirty="0"/>
          </a:p>
        </p:txBody>
      </p:sp>
      <p:sp>
        <p:nvSpPr>
          <p:cNvPr id="6" name="Rectangle 5"/>
          <p:cNvSpPr/>
          <p:nvPr/>
        </p:nvSpPr>
        <p:spPr>
          <a:xfrm>
            <a:off x="395536" y="5805264"/>
            <a:ext cx="3384376" cy="646331"/>
          </a:xfrm>
          <a:prstGeom prst="rect">
            <a:avLst/>
          </a:prstGeom>
        </p:spPr>
        <p:txBody>
          <a:bodyPr wrap="square">
            <a:spAutoFit/>
          </a:bodyPr>
          <a:lstStyle/>
          <a:p>
            <a:r>
              <a:rPr lang="en-GB" i="1" dirty="0" smtClean="0"/>
              <a:t>Data flow diagram representing</a:t>
            </a:r>
          </a:p>
          <a:p>
            <a:r>
              <a:rPr lang="en-GB" i="1" dirty="0" smtClean="0"/>
              <a:t>carbonate budget algorithm</a:t>
            </a:r>
            <a:endParaRPr lang="en-GB" dirty="0"/>
          </a:p>
        </p:txBody>
      </p:sp>
      <p:cxnSp>
        <p:nvCxnSpPr>
          <p:cNvPr id="8" name="Straight Arrow Connector 7"/>
          <p:cNvCxnSpPr/>
          <p:nvPr/>
        </p:nvCxnSpPr>
        <p:spPr>
          <a:xfrm flipV="1">
            <a:off x="3635896" y="5445224"/>
            <a:ext cx="64807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9552" y="1852572"/>
            <a:ext cx="827585" cy="496307"/>
            <a:chOff x="539552" y="1852572"/>
            <a:chExt cx="827585" cy="496307"/>
          </a:xfrm>
        </p:grpSpPr>
        <p:sp>
          <p:nvSpPr>
            <p:cNvPr id="12" name="Rectangle 11"/>
            <p:cNvSpPr/>
            <p:nvPr/>
          </p:nvSpPr>
          <p:spPr>
            <a:xfrm rot="5400000">
              <a:off x="705190" y="1686934"/>
              <a:ext cx="496307" cy="827583"/>
            </a:xfrm>
            <a:prstGeom prst="rect">
              <a:avLst/>
            </a:prstGeom>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539553" y="1916832"/>
              <a:ext cx="827584" cy="415498"/>
            </a:xfrm>
            <a:prstGeom prst="rect">
              <a:avLst/>
            </a:prstGeom>
            <a:noFill/>
            <a:ln>
              <a:noFill/>
            </a:ln>
          </p:spPr>
          <p:txBody>
            <a:bodyPr wrap="square" rtlCol="0">
              <a:spAutoFit/>
            </a:bodyPr>
            <a:lstStyle/>
            <a:p>
              <a:pPr algn="ctr"/>
              <a:r>
                <a:rPr lang="en-GB" sz="2000" dirty="0" smtClean="0"/>
                <a:t>Input</a:t>
              </a:r>
              <a:endParaRPr lang="en-GB" sz="2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linds(horizontal)">
                                      <p:cBhvr>
                                        <p:cTn id="15" dur="500"/>
                                        <p:tgtEl>
                                          <p:spTgt spid="5">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linds(horizontal)">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blinds(horizontal)">
                                      <p:cBhvr>
                                        <p:cTn id="23" dur="500"/>
                                        <p:tgtEl>
                                          <p:spTgt spid="5">
                                            <p:txEl>
                                              <p:pRg st="2" end="2"/>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 name="Picture 234" descr="for powerpoint.jpg"/>
          <p:cNvPicPr>
            <a:picLocks noChangeAspect="1"/>
          </p:cNvPicPr>
          <p:nvPr/>
        </p:nvPicPr>
        <p:blipFill>
          <a:blip r:embed="rId3" cstate="print"/>
          <a:srcRect l="7019" r="7129"/>
          <a:stretch>
            <a:fillRect/>
          </a:stretch>
        </p:blipFill>
        <p:spPr>
          <a:xfrm>
            <a:off x="395536" y="366257"/>
            <a:ext cx="6840760" cy="6303103"/>
          </a:xfrm>
          <a:prstGeom prst="rect">
            <a:avLst/>
          </a:prstGeom>
        </p:spPr>
      </p:pic>
      <p:grpSp>
        <p:nvGrpSpPr>
          <p:cNvPr id="344" name="Group 343"/>
          <p:cNvGrpSpPr/>
          <p:nvPr/>
        </p:nvGrpSpPr>
        <p:grpSpPr>
          <a:xfrm>
            <a:off x="971600" y="2564904"/>
            <a:ext cx="3168352" cy="1368152"/>
            <a:chOff x="971600" y="2564904"/>
            <a:chExt cx="3168352" cy="1368152"/>
          </a:xfrm>
        </p:grpSpPr>
        <p:pic>
          <p:nvPicPr>
            <p:cNvPr id="320" name="Picture 319" descr="for powerpoint.jpg"/>
            <p:cNvPicPr>
              <a:picLocks noChangeAspect="1"/>
            </p:cNvPicPr>
            <p:nvPr/>
          </p:nvPicPr>
          <p:blipFill>
            <a:blip r:embed="rId3" cstate="print"/>
            <a:srcRect l="48798" t="65594" r="18687" b="18412"/>
            <a:stretch>
              <a:fillRect/>
            </a:stretch>
          </p:blipFill>
          <p:spPr>
            <a:xfrm>
              <a:off x="971600" y="2708920"/>
              <a:ext cx="3096344" cy="1224136"/>
            </a:xfrm>
            <a:prstGeom prst="rect">
              <a:avLst/>
            </a:prstGeom>
          </p:spPr>
        </p:pic>
        <p:sp>
          <p:nvSpPr>
            <p:cNvPr id="321" name="Freeform 320"/>
            <p:cNvSpPr/>
            <p:nvPr/>
          </p:nvSpPr>
          <p:spPr>
            <a:xfrm>
              <a:off x="3048000" y="2699657"/>
              <a:ext cx="1091952" cy="638629"/>
            </a:xfrm>
            <a:custGeom>
              <a:avLst/>
              <a:gdLst>
                <a:gd name="connsiteX0" fmla="*/ 0 w 899886"/>
                <a:gd name="connsiteY0" fmla="*/ 14514 h 638629"/>
                <a:gd name="connsiteX1" fmla="*/ 899886 w 899886"/>
                <a:gd name="connsiteY1" fmla="*/ 0 h 638629"/>
                <a:gd name="connsiteX2" fmla="*/ 899886 w 899886"/>
                <a:gd name="connsiteY2" fmla="*/ 638629 h 638629"/>
                <a:gd name="connsiteX3" fmla="*/ 333829 w 899886"/>
                <a:gd name="connsiteY3" fmla="*/ 522514 h 638629"/>
                <a:gd name="connsiteX4" fmla="*/ 0 w 899886"/>
                <a:gd name="connsiteY4" fmla="*/ 14514 h 638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886" h="638629">
                  <a:moveTo>
                    <a:pt x="0" y="14514"/>
                  </a:moveTo>
                  <a:lnTo>
                    <a:pt x="899886" y="0"/>
                  </a:lnTo>
                  <a:lnTo>
                    <a:pt x="899886" y="638629"/>
                  </a:lnTo>
                  <a:lnTo>
                    <a:pt x="333829" y="522514"/>
                  </a:lnTo>
                  <a:lnTo>
                    <a:pt x="0" y="1451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3" name="Picture 342" descr="for powerpoint.jpg"/>
            <p:cNvPicPr>
              <a:picLocks noChangeAspect="1"/>
            </p:cNvPicPr>
            <p:nvPr/>
          </p:nvPicPr>
          <p:blipFill>
            <a:blip r:embed="rId3" cstate="print"/>
            <a:srcRect l="24988" t="65594" r="67783" b="24124"/>
            <a:stretch>
              <a:fillRect/>
            </a:stretch>
          </p:blipFill>
          <p:spPr>
            <a:xfrm>
              <a:off x="1619672" y="2564904"/>
              <a:ext cx="576064" cy="648072"/>
            </a:xfrm>
            <a:prstGeom prst="rect">
              <a:avLst/>
            </a:prstGeom>
          </p:spPr>
        </p:pic>
      </p:grpSp>
      <p:grpSp>
        <p:nvGrpSpPr>
          <p:cNvPr id="339" name="Group 338"/>
          <p:cNvGrpSpPr/>
          <p:nvPr/>
        </p:nvGrpSpPr>
        <p:grpSpPr>
          <a:xfrm>
            <a:off x="1043608" y="3356992"/>
            <a:ext cx="4464496" cy="1440160"/>
            <a:chOff x="1043608" y="3356992"/>
            <a:chExt cx="4464496" cy="1440160"/>
          </a:xfrm>
        </p:grpSpPr>
        <p:pic>
          <p:nvPicPr>
            <p:cNvPr id="336" name="Picture 335" descr="for powerpoint.jpg"/>
            <p:cNvPicPr>
              <a:picLocks noChangeAspect="1"/>
            </p:cNvPicPr>
            <p:nvPr/>
          </p:nvPicPr>
          <p:blipFill>
            <a:blip r:embed="rId3" cstate="print"/>
            <a:srcRect l="45773" t="72589" r="17175" b="18412"/>
            <a:stretch>
              <a:fillRect/>
            </a:stretch>
          </p:blipFill>
          <p:spPr>
            <a:xfrm>
              <a:off x="1043608" y="3933056"/>
              <a:ext cx="4392488" cy="864096"/>
            </a:xfrm>
            <a:prstGeom prst="rect">
              <a:avLst/>
            </a:prstGeom>
          </p:spPr>
        </p:pic>
        <p:sp>
          <p:nvSpPr>
            <p:cNvPr id="337" name="Freeform 336"/>
            <p:cNvSpPr/>
            <p:nvPr/>
          </p:nvSpPr>
          <p:spPr>
            <a:xfrm>
              <a:off x="4139952" y="3356992"/>
              <a:ext cx="1368152" cy="792088"/>
            </a:xfrm>
            <a:custGeom>
              <a:avLst/>
              <a:gdLst>
                <a:gd name="connsiteX0" fmla="*/ 0 w 899886"/>
                <a:gd name="connsiteY0" fmla="*/ 14514 h 638629"/>
                <a:gd name="connsiteX1" fmla="*/ 899886 w 899886"/>
                <a:gd name="connsiteY1" fmla="*/ 0 h 638629"/>
                <a:gd name="connsiteX2" fmla="*/ 899886 w 899886"/>
                <a:gd name="connsiteY2" fmla="*/ 638629 h 638629"/>
                <a:gd name="connsiteX3" fmla="*/ 333829 w 899886"/>
                <a:gd name="connsiteY3" fmla="*/ 522514 h 638629"/>
                <a:gd name="connsiteX4" fmla="*/ 0 w 899886"/>
                <a:gd name="connsiteY4" fmla="*/ 14514 h 638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886" h="638629">
                  <a:moveTo>
                    <a:pt x="0" y="14514"/>
                  </a:moveTo>
                  <a:lnTo>
                    <a:pt x="899886" y="0"/>
                  </a:lnTo>
                  <a:lnTo>
                    <a:pt x="899886" y="638629"/>
                  </a:lnTo>
                  <a:lnTo>
                    <a:pt x="333829" y="522514"/>
                  </a:lnTo>
                  <a:lnTo>
                    <a:pt x="0" y="1451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31" name="Rectangle 330"/>
          <p:cNvSpPr/>
          <p:nvPr/>
        </p:nvSpPr>
        <p:spPr>
          <a:xfrm>
            <a:off x="5364088" y="4005064"/>
            <a:ext cx="1512168" cy="648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2" name="Rectangle 331"/>
          <p:cNvSpPr/>
          <p:nvPr/>
        </p:nvSpPr>
        <p:spPr>
          <a:xfrm>
            <a:off x="5868144" y="4437112"/>
            <a:ext cx="1512168" cy="648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6" name="Group 325"/>
          <p:cNvGrpSpPr/>
          <p:nvPr/>
        </p:nvGrpSpPr>
        <p:grpSpPr>
          <a:xfrm>
            <a:off x="3923928" y="3717032"/>
            <a:ext cx="1440160" cy="1017375"/>
            <a:chOff x="3923928" y="3717032"/>
            <a:chExt cx="1440160" cy="1017375"/>
          </a:xfrm>
        </p:grpSpPr>
        <p:pic>
          <p:nvPicPr>
            <p:cNvPr id="324" name="Picture 323" descr="for powerpoint.jpg"/>
            <p:cNvPicPr>
              <a:picLocks noChangeAspect="1"/>
            </p:cNvPicPr>
            <p:nvPr/>
          </p:nvPicPr>
          <p:blipFill>
            <a:blip r:embed="rId3" cstate="print"/>
            <a:srcRect l="65051" t="65594" r="17175" b="18412"/>
            <a:stretch>
              <a:fillRect/>
            </a:stretch>
          </p:blipFill>
          <p:spPr>
            <a:xfrm>
              <a:off x="3923928" y="3726295"/>
              <a:ext cx="1416202" cy="1008112"/>
            </a:xfrm>
            <a:prstGeom prst="rect">
              <a:avLst/>
            </a:prstGeom>
          </p:spPr>
        </p:pic>
        <p:sp>
          <p:nvSpPr>
            <p:cNvPr id="325" name="Freeform 324"/>
            <p:cNvSpPr/>
            <p:nvPr/>
          </p:nvSpPr>
          <p:spPr>
            <a:xfrm>
              <a:off x="4464202" y="3717032"/>
              <a:ext cx="899886" cy="638629"/>
            </a:xfrm>
            <a:custGeom>
              <a:avLst/>
              <a:gdLst>
                <a:gd name="connsiteX0" fmla="*/ 0 w 899886"/>
                <a:gd name="connsiteY0" fmla="*/ 14514 h 638629"/>
                <a:gd name="connsiteX1" fmla="*/ 899886 w 899886"/>
                <a:gd name="connsiteY1" fmla="*/ 0 h 638629"/>
                <a:gd name="connsiteX2" fmla="*/ 899886 w 899886"/>
                <a:gd name="connsiteY2" fmla="*/ 638629 h 638629"/>
                <a:gd name="connsiteX3" fmla="*/ 333829 w 899886"/>
                <a:gd name="connsiteY3" fmla="*/ 522514 h 638629"/>
                <a:gd name="connsiteX4" fmla="*/ 0 w 899886"/>
                <a:gd name="connsiteY4" fmla="*/ 14514 h 638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886" h="638629">
                  <a:moveTo>
                    <a:pt x="0" y="14514"/>
                  </a:moveTo>
                  <a:lnTo>
                    <a:pt x="899886" y="0"/>
                  </a:lnTo>
                  <a:lnTo>
                    <a:pt x="899886" y="638629"/>
                  </a:lnTo>
                  <a:lnTo>
                    <a:pt x="333829" y="522514"/>
                  </a:lnTo>
                  <a:lnTo>
                    <a:pt x="0" y="1451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9" name="Rectangle 318"/>
          <p:cNvSpPr/>
          <p:nvPr/>
        </p:nvSpPr>
        <p:spPr>
          <a:xfrm>
            <a:off x="3491880" y="908720"/>
            <a:ext cx="1512168" cy="2520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1" name="Group 250"/>
          <p:cNvGrpSpPr/>
          <p:nvPr/>
        </p:nvGrpSpPr>
        <p:grpSpPr>
          <a:xfrm>
            <a:off x="1492470" y="1412776"/>
            <a:ext cx="5616624" cy="4536504"/>
            <a:chOff x="1691680" y="1268760"/>
            <a:chExt cx="5616624" cy="4536504"/>
          </a:xfrm>
        </p:grpSpPr>
        <p:sp>
          <p:nvSpPr>
            <p:cNvPr id="239" name="Rectangle 238"/>
            <p:cNvSpPr/>
            <p:nvPr/>
          </p:nvSpPr>
          <p:spPr>
            <a:xfrm>
              <a:off x="5724128" y="1268760"/>
              <a:ext cx="28803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p:cNvSpPr/>
            <p:nvPr/>
          </p:nvSpPr>
          <p:spPr>
            <a:xfrm>
              <a:off x="6300192" y="285293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p:cNvSpPr/>
            <p:nvPr/>
          </p:nvSpPr>
          <p:spPr>
            <a:xfrm>
              <a:off x="5580112" y="321297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p:cNvSpPr/>
            <p:nvPr/>
          </p:nvSpPr>
          <p:spPr>
            <a:xfrm>
              <a:off x="5076056" y="3789040"/>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7" name="Picture 246" descr="for powerpoint.jpg"/>
            <p:cNvPicPr>
              <a:picLocks noChangeAspect="1"/>
            </p:cNvPicPr>
            <p:nvPr/>
          </p:nvPicPr>
          <p:blipFill>
            <a:blip r:embed="rId3" cstate="print"/>
            <a:srcRect l="20680" t="39319" r="74802" b="54969"/>
            <a:stretch>
              <a:fillRect/>
            </a:stretch>
          </p:blipFill>
          <p:spPr>
            <a:xfrm>
              <a:off x="1691680" y="2492896"/>
              <a:ext cx="360040" cy="360040"/>
            </a:xfrm>
            <a:prstGeom prst="rect">
              <a:avLst/>
            </a:prstGeom>
          </p:spPr>
        </p:pic>
        <p:sp>
          <p:nvSpPr>
            <p:cNvPr id="248" name="Rectangle 247"/>
            <p:cNvSpPr/>
            <p:nvPr/>
          </p:nvSpPr>
          <p:spPr>
            <a:xfrm>
              <a:off x="6948264" y="5085184"/>
              <a:ext cx="36004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Rectangle 248"/>
            <p:cNvSpPr/>
            <p:nvPr/>
          </p:nvSpPr>
          <p:spPr>
            <a:xfrm>
              <a:off x="6084168" y="4725144"/>
              <a:ext cx="14401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0" name="Picture 249" descr="for powerpoint.jpg"/>
            <p:cNvPicPr>
              <a:picLocks noChangeAspect="1"/>
            </p:cNvPicPr>
            <p:nvPr/>
          </p:nvPicPr>
          <p:blipFill>
            <a:blip r:embed="rId3" cstate="print"/>
            <a:srcRect l="20680" t="39319" r="74802" b="54969"/>
            <a:stretch>
              <a:fillRect/>
            </a:stretch>
          </p:blipFill>
          <p:spPr>
            <a:xfrm>
              <a:off x="6372200" y="5517232"/>
              <a:ext cx="288032" cy="288032"/>
            </a:xfrm>
            <a:prstGeom prst="rect">
              <a:avLst/>
            </a:prstGeom>
          </p:spPr>
        </p:pic>
      </p:grpSp>
      <p:graphicFrame>
        <p:nvGraphicFramePr>
          <p:cNvPr id="8" name="Table 7"/>
          <p:cNvGraphicFramePr>
            <a:graphicFrameLocks noGrp="1"/>
          </p:cNvGraphicFramePr>
          <p:nvPr/>
        </p:nvGraphicFramePr>
        <p:xfrm>
          <a:off x="17389424" y="6279330"/>
          <a:ext cx="4855209" cy="6795120"/>
        </p:xfrm>
        <a:graphic>
          <a:graphicData uri="http://schemas.openxmlformats.org/drawingml/2006/table">
            <a:tbl>
              <a:tblPr>
                <a:tableStyleId>{073A0DAA-6AF3-43AB-8588-CEC1D06C72B9}</a:tableStyleId>
              </a:tblPr>
              <a:tblGrid>
                <a:gridCol w="279940"/>
                <a:gridCol w="335210"/>
                <a:gridCol w="392962"/>
                <a:gridCol w="320040"/>
                <a:gridCol w="1925675"/>
                <a:gridCol w="266897"/>
                <a:gridCol w="266897"/>
                <a:gridCol w="266897"/>
                <a:gridCol w="266897"/>
                <a:gridCol w="266897"/>
                <a:gridCol w="266897"/>
              </a:tblGrid>
              <a:tr h="1080120">
                <a:tc gridSpan="2">
                  <a:txBody>
                    <a:bodyPr/>
                    <a:lstStyle/>
                    <a:p>
                      <a:pPr algn="l" rtl="0" fontAlgn="b"/>
                      <a:r>
                        <a:rPr lang="en-GB" sz="900" b="1" u="none" strike="noStrike" dirty="0" smtClean="0">
                          <a:latin typeface="Helvatica"/>
                        </a:rPr>
                        <a:t>Scenario</a:t>
                      </a:r>
                    </a:p>
                    <a:p>
                      <a:pPr algn="l" rtl="0" fontAlgn="b"/>
                      <a:endParaRPr lang="en-GB" sz="900" b="1" i="0" u="none" strike="noStrike" dirty="0">
                        <a:solidFill>
                          <a:srgbClr val="000000"/>
                        </a:solidFill>
                        <a:latin typeface="Helvatica"/>
                      </a:endParaRPr>
                    </a:p>
                  </a:txBody>
                  <a:tcPr marL="68400" marR="32400" marT="32400" marB="32400" anchor="b">
                    <a:solidFill>
                      <a:srgbClr val="BFBFBF">
                        <a:alpha val="40000"/>
                      </a:srgbClr>
                    </a:solidFill>
                  </a:tcPr>
                </a:tc>
                <a:tc hMerge="1">
                  <a:txBody>
                    <a:bodyPr/>
                    <a:lstStyle/>
                    <a:p>
                      <a:endParaRPr lang="en-GB"/>
                    </a:p>
                  </a:txBody>
                  <a:tcPr/>
                </a:tc>
                <a:tc>
                  <a:txBody>
                    <a:bodyPr/>
                    <a:lstStyle/>
                    <a:p>
                      <a:pPr algn="l" rtl="0" fontAlgn="b"/>
                      <a:r>
                        <a:rPr lang="en-GB" sz="900" b="1" u="none" strike="noStrike" dirty="0" smtClean="0">
                          <a:latin typeface="Helvatica"/>
                        </a:rPr>
                        <a:t>Era</a:t>
                      </a:r>
                    </a:p>
                    <a:p>
                      <a:pPr algn="l" rtl="0" fontAlgn="b"/>
                      <a:endParaRPr lang="en-GB" sz="900" b="1" i="0" u="none" strike="noStrike" dirty="0">
                        <a:solidFill>
                          <a:srgbClr val="000000"/>
                        </a:solidFill>
                        <a:latin typeface="Helvatica"/>
                      </a:endParaRPr>
                    </a:p>
                  </a:txBody>
                  <a:tcPr marL="66724" marR="66724" marT="33362" marB="33362" anchor="b">
                    <a:solidFill>
                      <a:srgbClr val="BFBFBF">
                        <a:alpha val="40000"/>
                      </a:srgbClr>
                    </a:solidFill>
                  </a:tcPr>
                </a:tc>
                <a:tc gridSpan="2">
                  <a:txBody>
                    <a:bodyPr/>
                    <a:lstStyle/>
                    <a:p>
                      <a:pPr algn="l" rtl="0" fontAlgn="b"/>
                      <a:r>
                        <a:rPr lang="en-GB" sz="900" b="1" u="none" strike="noStrike" dirty="0" smtClean="0">
                          <a:latin typeface="Helvatica"/>
                        </a:rPr>
                        <a:t>Carbonate</a:t>
                      </a:r>
                      <a:r>
                        <a:rPr lang="en-GB" sz="900" b="1" u="none" strike="noStrike" baseline="0" dirty="0" smtClean="0">
                          <a:latin typeface="Helvatica"/>
                        </a:rPr>
                        <a:t> b</a:t>
                      </a:r>
                      <a:r>
                        <a:rPr lang="en-GB" sz="900" b="1" u="none" strike="noStrike" dirty="0" smtClean="0">
                          <a:latin typeface="Helvatica"/>
                        </a:rPr>
                        <a:t>udget (Kg</a:t>
                      </a:r>
                      <a:r>
                        <a:rPr lang="en-GB" sz="900" b="1" u="none" strike="noStrike" baseline="0" dirty="0" smtClean="0">
                          <a:latin typeface="Helvatica"/>
                        </a:rPr>
                        <a:t> CaCO</a:t>
                      </a:r>
                      <a:r>
                        <a:rPr lang="en-GB" sz="900" b="1" u="none" strike="noStrike" baseline="-25000" dirty="0" smtClean="0">
                          <a:latin typeface="Helvatica"/>
                        </a:rPr>
                        <a:t>3</a:t>
                      </a:r>
                      <a:r>
                        <a:rPr lang="en-GB" sz="900" b="1" u="none" strike="noStrike" baseline="0" dirty="0" smtClean="0">
                          <a:latin typeface="Helvatica"/>
                        </a:rPr>
                        <a:t> m</a:t>
                      </a:r>
                      <a:r>
                        <a:rPr lang="en-GB" sz="900" b="1" u="none" strike="noStrike" baseline="30000" dirty="0" smtClean="0">
                          <a:latin typeface="Helvatica"/>
                        </a:rPr>
                        <a:t>-2</a:t>
                      </a:r>
                      <a:r>
                        <a:rPr lang="en-GB" sz="900" b="1" u="none" strike="noStrike" baseline="0" dirty="0" smtClean="0">
                          <a:latin typeface="Helvatica"/>
                        </a:rPr>
                        <a:t> yr</a:t>
                      </a:r>
                      <a:r>
                        <a:rPr lang="en-GB" sz="900" b="1" u="none" strike="noStrike" baseline="30000" dirty="0" smtClean="0">
                          <a:latin typeface="Helvatica"/>
                        </a:rPr>
                        <a:t>-1</a:t>
                      </a:r>
                      <a:r>
                        <a:rPr lang="en-GB" sz="900" b="1" u="none" strike="noStrike" baseline="0" dirty="0" smtClean="0">
                          <a:latin typeface="Helvatica"/>
                        </a:rPr>
                        <a:t>) </a:t>
                      </a:r>
                    </a:p>
                    <a:p>
                      <a:pPr algn="l" rtl="0" fontAlgn="b"/>
                      <a:r>
                        <a:rPr lang="en-GB" sz="900" b="1" u="none" strike="noStrike" baseline="0" dirty="0" smtClean="0">
                          <a:latin typeface="Helvatica"/>
                        </a:rPr>
                        <a:t>and reef scenario description</a:t>
                      </a:r>
                      <a:r>
                        <a:rPr lang="en-GB" sz="900" b="1" u="none" strike="noStrike" dirty="0" smtClean="0">
                          <a:latin typeface="Helvatica"/>
                        </a:rPr>
                        <a:t> </a:t>
                      </a:r>
                      <a:endParaRPr lang="en-GB" sz="900" b="1" i="0" u="none" strike="noStrike" dirty="0">
                        <a:solidFill>
                          <a:srgbClr val="000000"/>
                        </a:solidFill>
                        <a:latin typeface="Helvatica"/>
                      </a:endParaRPr>
                    </a:p>
                  </a:txBody>
                  <a:tcPr marL="66724" marR="66724" marT="33362" marB="33362" anchor="b">
                    <a:solidFill>
                      <a:srgbClr val="BFBFBF">
                        <a:alpha val="40000"/>
                      </a:srgbClr>
                    </a:solidFill>
                  </a:tcPr>
                </a:tc>
                <a:tc hMerge="1">
                  <a:txBody>
                    <a:bodyPr/>
                    <a:lstStyle/>
                    <a:p>
                      <a:endParaRPr lang="en-GB"/>
                    </a:p>
                  </a:txBody>
                  <a:tcPr/>
                </a:tc>
                <a:tc>
                  <a:txBody>
                    <a:bodyPr/>
                    <a:lstStyle/>
                    <a:p>
                      <a:pPr algn="l" rtl="0" fontAlgn="b"/>
                      <a:r>
                        <a:rPr lang="en-GB" sz="900" b="1" u="none" strike="noStrike" dirty="0">
                          <a:latin typeface="Helvatica"/>
                        </a:rPr>
                        <a:t>Coral Cover (%)</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c>
                  <a:txBody>
                    <a:bodyPr/>
                    <a:lstStyle/>
                    <a:p>
                      <a:pPr algn="l" rtl="0" fontAlgn="b"/>
                      <a:r>
                        <a:rPr lang="en-GB" sz="900" b="1" u="none" strike="noStrike" dirty="0">
                          <a:latin typeface="Helvatica"/>
                        </a:rPr>
                        <a:t>Urchins*</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c>
                  <a:txBody>
                    <a:bodyPr/>
                    <a:lstStyle/>
                    <a:p>
                      <a:pPr algn="l" rtl="0" fontAlgn="b"/>
                      <a:r>
                        <a:rPr lang="en-GB" sz="900" b="1" u="none" strike="noStrike" dirty="0" err="1">
                          <a:latin typeface="Helvatica"/>
                        </a:rPr>
                        <a:t>Acropora</a:t>
                      </a:r>
                      <a:r>
                        <a:rPr lang="en-GB" sz="900" b="1" u="none" strike="noStrike" dirty="0">
                          <a:latin typeface="Helvatica"/>
                        </a:rPr>
                        <a:t>*</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c>
                  <a:txBody>
                    <a:bodyPr/>
                    <a:lstStyle/>
                    <a:p>
                      <a:pPr algn="l" rtl="0" fontAlgn="b"/>
                      <a:r>
                        <a:rPr lang="en-GB" sz="900" b="1" u="none" strike="noStrike" dirty="0">
                          <a:latin typeface="Helvatica"/>
                        </a:rPr>
                        <a:t>Parrotfish*</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c>
                  <a:txBody>
                    <a:bodyPr/>
                    <a:lstStyle/>
                    <a:p>
                      <a:pPr algn="l" rtl="0" fontAlgn="b"/>
                      <a:r>
                        <a:rPr lang="en-GB" sz="900" b="1" u="none" strike="noStrike" dirty="0" smtClean="0">
                          <a:latin typeface="Helvatica"/>
                        </a:rPr>
                        <a:t>Nutrient (</a:t>
                      </a:r>
                      <a:r>
                        <a:rPr lang="en-GB" sz="900" b="1" u="none" strike="noStrike" dirty="0">
                          <a:latin typeface="Helvatica"/>
                        </a:rPr>
                        <a:t>µM NO</a:t>
                      </a:r>
                      <a:r>
                        <a:rPr lang="en-GB" sz="900" b="1" u="none" strike="noStrike" baseline="-25000" dirty="0">
                          <a:latin typeface="Helvatica"/>
                        </a:rPr>
                        <a:t>3</a:t>
                      </a:r>
                      <a:r>
                        <a:rPr lang="en-GB" sz="900" b="1" u="none" strike="noStrike" baseline="30000" dirty="0">
                          <a:latin typeface="Helvatica"/>
                        </a:rPr>
                        <a:t>-</a:t>
                      </a:r>
                      <a:r>
                        <a:rPr lang="en-GB" sz="900" b="1" u="none" strike="noStrike" dirty="0">
                          <a:latin typeface="Helvatica"/>
                        </a:rPr>
                        <a:t>)</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c>
                  <a:txBody>
                    <a:bodyPr/>
                    <a:lstStyle/>
                    <a:p>
                      <a:pPr algn="l" rtl="0" fontAlgn="b"/>
                      <a:r>
                        <a:rPr lang="en-GB" sz="900" b="1" u="none" strike="noStrike" dirty="0">
                          <a:latin typeface="Helvatica"/>
                        </a:rPr>
                        <a:t>Dominant </a:t>
                      </a:r>
                      <a:r>
                        <a:rPr lang="en-GB" sz="900" b="1" u="none" strike="noStrike" dirty="0" smtClean="0">
                          <a:latin typeface="Helvatica"/>
                        </a:rPr>
                        <a:t>coral*</a:t>
                      </a:r>
                      <a:endParaRPr lang="en-GB" sz="900" b="1" i="0" u="none" strike="noStrike" dirty="0">
                        <a:solidFill>
                          <a:srgbClr val="000000"/>
                        </a:solidFill>
                        <a:latin typeface="Helvatica"/>
                      </a:endParaRPr>
                    </a:p>
                  </a:txBody>
                  <a:tcPr marL="66724" marR="66724" marT="33362" marB="33362" vert="vert270" anchor="b">
                    <a:solidFill>
                      <a:srgbClr val="BFBFBF">
                        <a:alpha val="40000"/>
                      </a:srgbClr>
                    </a:solidFill>
                  </a:tcPr>
                </a:tc>
              </a:tr>
              <a:tr h="193500">
                <a:tc rowSpan="13">
                  <a:txBody>
                    <a:bodyPr/>
                    <a:lstStyle/>
                    <a:p>
                      <a:pPr algn="ctr" rtl="0" fontAlgn="ctr"/>
                      <a:r>
                        <a:rPr lang="en-GB" sz="900" b="1" u="none" strike="noStrike" dirty="0">
                          <a:latin typeface="Helvatica"/>
                        </a:rPr>
                        <a:t>Historical scenarios</a:t>
                      </a: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algn="ctr" rtl="0" fontAlgn="b"/>
                      <a:r>
                        <a:rPr lang="en-GB" sz="900" u="none" strike="noStrike" dirty="0" smtClean="0">
                          <a:latin typeface="Helvatica"/>
                        </a:rPr>
                        <a:t>1</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u="none" strike="noStrike" dirty="0" smtClean="0">
                          <a:latin typeface="Helvatica"/>
                        </a:rPr>
                        <a:t>1960s</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5.0</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a:latin typeface="Helvatica"/>
                        </a:rPr>
                        <a:t>Relatively healthy ecosystem</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dirty="0">
                          <a:latin typeface="Helvatica"/>
                        </a:rPr>
                        <a:t>55</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0.2</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Ac</a:t>
                      </a:r>
                      <a:endParaRPr lang="en-GB" sz="900" b="0" i="0" u="none" strike="noStrike">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2a</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rowSpan="2">
                  <a:txBody>
                    <a:bodyPr/>
                    <a:lstStyle/>
                    <a:p>
                      <a:pPr algn="ctr" rtl="0" fontAlgn="ctr"/>
                      <a:r>
                        <a:rPr lang="en-GB" sz="900" u="none" strike="noStrike" dirty="0" smtClean="0">
                          <a:latin typeface="Helvatica"/>
                        </a:rPr>
                        <a:t>1970s</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5.0</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Healthy ecosystem + </a:t>
                      </a:r>
                      <a:r>
                        <a:rPr lang="en-GB" sz="700" i="0" u="none" strike="noStrike" dirty="0">
                          <a:latin typeface="Helvatica"/>
                        </a:rPr>
                        <a:t>10 </a:t>
                      </a:r>
                      <a:r>
                        <a:rPr lang="en-GB" sz="700" i="0" u="none" strike="noStrike" dirty="0" smtClean="0">
                          <a:latin typeface="Helvatica"/>
                        </a:rPr>
                        <a:t>years climatic </a:t>
                      </a:r>
                      <a:r>
                        <a:rPr lang="en-GB" sz="700" i="0" u="none" strike="noStrike" dirty="0">
                          <a:latin typeface="Helvatica"/>
                        </a:rPr>
                        <a:t>change</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55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0.2</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Ac</a:t>
                      </a:r>
                      <a:endParaRPr lang="en-GB" sz="900" b="0" i="0" u="none" strike="noStrike">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2b</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pPr algn="ctr" rtl="0" fontAlgn="ct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-1.5</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Healthy</a:t>
                      </a:r>
                      <a:r>
                        <a:rPr lang="en-GB" sz="700" i="0" u="none" strike="noStrike" baseline="0" dirty="0" smtClean="0">
                          <a:latin typeface="Helvatica"/>
                        </a:rPr>
                        <a:t> ecosystem + h</a:t>
                      </a:r>
                      <a:r>
                        <a:rPr lang="en-GB" sz="700" i="0" u="none" strike="noStrike" dirty="0" smtClean="0">
                          <a:latin typeface="Helvatica"/>
                        </a:rPr>
                        <a:t>eavily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55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0.2</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smtClean="0">
                          <a:latin typeface="Helvatica"/>
                        </a:rPr>
                        <a:t>Ac</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3a</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GB" sz="900" u="none" strike="noStrike" dirty="0" smtClean="0">
                          <a:latin typeface="Helvatica"/>
                        </a:rPr>
                        <a:t>early</a:t>
                      </a:r>
                    </a:p>
                    <a:p>
                      <a:pPr marL="0" marR="0" indent="0" algn="ctr" defTabSz="914400" rtl="0" eaLnBrk="1" fontAlgn="ctr" latinLnBrk="0" hangingPunct="1">
                        <a:lnSpc>
                          <a:spcPct val="100000"/>
                        </a:lnSpc>
                        <a:spcBef>
                          <a:spcPts val="0"/>
                        </a:spcBef>
                        <a:spcAft>
                          <a:spcPts val="0"/>
                        </a:spcAft>
                        <a:buClrTx/>
                        <a:buSzTx/>
                        <a:buFontTx/>
                        <a:buNone/>
                        <a:tabLst/>
                        <a:defRPr/>
                      </a:pPr>
                      <a:r>
                        <a:rPr lang="en-GB" sz="900" u="none" strike="noStrike" dirty="0" smtClean="0">
                          <a:latin typeface="Helvatica"/>
                        </a:rPr>
                        <a:t>1980s</a:t>
                      </a:r>
                      <a:endParaRPr lang="en-GB" sz="900" b="0" i="0" u="none" strike="noStrike" dirty="0" smtClean="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-0.0</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i="1" u="none" strike="noStrike" dirty="0" err="1" smtClean="0">
                          <a:latin typeface="Helvatica"/>
                        </a:rPr>
                        <a:t>Acropora</a:t>
                      </a:r>
                      <a:r>
                        <a:rPr lang="en-GB" sz="700" i="0" u="none" strike="noStrike" dirty="0" smtClean="0">
                          <a:latin typeface="Helvatica"/>
                        </a:rPr>
                        <a:t> loss</a:t>
                      </a:r>
                      <a:r>
                        <a:rPr lang="en-GB" sz="700" b="0" i="0" u="none" strike="noStrike" baseline="0" dirty="0" smtClean="0">
                          <a:solidFill>
                            <a:srgbClr val="000000"/>
                          </a:solidFill>
                          <a:latin typeface="Helvatica"/>
                        </a:rPr>
                        <a:t>+ </a:t>
                      </a:r>
                      <a:r>
                        <a:rPr lang="en-GB" sz="700" b="0" i="0" u="none" strike="noStrike" baseline="0" dirty="0" smtClean="0">
                          <a:solidFill>
                            <a:schemeClr val="dk1"/>
                          </a:solidFill>
                          <a:latin typeface="Helvatica"/>
                        </a:rPr>
                        <a:t>l</a:t>
                      </a:r>
                      <a:r>
                        <a:rPr lang="en-GB" sz="700" i="0" u="none" strike="noStrike" dirty="0" smtClean="0">
                          <a:latin typeface="Helvatica"/>
                        </a:rPr>
                        <a:t>ightly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30</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0.2</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Mo</a:t>
                      </a:r>
                      <a:endParaRPr lang="en-GB" sz="900" b="0" i="0" u="none" strike="noStrike">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3b</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-3.5</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i="1" u="none" strike="noStrike" dirty="0" err="1" smtClean="0">
                          <a:latin typeface="Helvatica"/>
                        </a:rPr>
                        <a:t>Acropora</a:t>
                      </a:r>
                      <a:r>
                        <a:rPr lang="en-GB" sz="700" i="0" u="none" strike="noStrike" dirty="0" smtClean="0">
                          <a:latin typeface="Helvatica"/>
                        </a:rPr>
                        <a:t> loss</a:t>
                      </a:r>
                      <a:r>
                        <a:rPr lang="en-GB" sz="700" i="0" u="none" strike="noStrike" baseline="0" dirty="0" smtClean="0">
                          <a:latin typeface="Helvatica"/>
                        </a:rPr>
                        <a:t> </a:t>
                      </a:r>
                      <a:r>
                        <a:rPr lang="en-GB" sz="700" b="0" i="0" u="none" strike="noStrike" baseline="0" dirty="0" smtClean="0">
                          <a:solidFill>
                            <a:srgbClr val="000000"/>
                          </a:solidFill>
                          <a:latin typeface="Helvatica"/>
                        </a:rPr>
                        <a:t>+ </a:t>
                      </a:r>
                      <a:r>
                        <a:rPr lang="en-GB" sz="700" b="0" i="0" u="none" strike="noStrike" baseline="0" dirty="0" smtClean="0">
                          <a:solidFill>
                            <a:schemeClr val="dk1"/>
                          </a:solidFill>
                          <a:latin typeface="Helvatica"/>
                        </a:rPr>
                        <a:t>heavily</a:t>
                      </a:r>
                      <a:r>
                        <a:rPr lang="en-GB" sz="700" i="0" u="none" strike="noStrike" dirty="0" smtClean="0">
                          <a:latin typeface="Helvatica"/>
                        </a:rPr>
                        <a:t>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dirty="0">
                          <a:latin typeface="Helvatica"/>
                        </a:rPr>
                        <a:t>30</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0.2</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4a</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rowSpan="4">
                  <a:txBody>
                    <a:bodyPr/>
                    <a:lstStyle/>
                    <a:p>
                      <a:pPr algn="ctr" rtl="0" fontAlgn="ctr"/>
                      <a:r>
                        <a:rPr lang="en-GB" sz="900" u="none" strike="noStrike" dirty="0" smtClean="0">
                          <a:latin typeface="Helvatica"/>
                        </a:rPr>
                        <a:t>mid 1980s and</a:t>
                      </a:r>
                    </a:p>
                    <a:p>
                      <a:pPr algn="ctr" rtl="0" fontAlgn="ctr"/>
                      <a:r>
                        <a:rPr lang="en-GB" sz="900" u="none" strike="noStrike" dirty="0" smtClean="0">
                          <a:latin typeface="Helvatica"/>
                        </a:rPr>
                        <a:t>1990s</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2.1</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1" u="none" strike="noStrike" dirty="0" err="1" smtClean="0">
                          <a:latin typeface="Helvatica"/>
                        </a:rPr>
                        <a:t>Diadema</a:t>
                      </a:r>
                      <a:r>
                        <a:rPr lang="en-GB" sz="700" i="0" u="none" strike="noStrike" dirty="0" smtClean="0">
                          <a:latin typeface="Helvatica"/>
                        </a:rPr>
                        <a:t> die-off + lightly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25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0.2</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4b</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2.7</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1" u="none" strike="noStrike" dirty="0" err="1" smtClean="0">
                          <a:latin typeface="Helvatica"/>
                        </a:rPr>
                        <a:t>Diadema</a:t>
                      </a:r>
                      <a:r>
                        <a:rPr lang="en-GB" sz="700" i="0" u="none" strike="noStrike" dirty="0" smtClean="0">
                          <a:latin typeface="Helvatica"/>
                        </a:rPr>
                        <a:t> die-off + heavily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25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0.2</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Mo</a:t>
                      </a:r>
                      <a:endParaRPr lang="en-GB" sz="900" b="0" i="0" u="none" strike="noStrike">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4c</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1.9</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1" u="none" strike="noStrike" dirty="0" err="1" smtClean="0">
                          <a:latin typeface="Helvatica"/>
                        </a:rPr>
                        <a:t>Diadema</a:t>
                      </a:r>
                      <a:r>
                        <a:rPr lang="en-GB" sz="700" i="0" u="none" strike="noStrike" dirty="0" smtClean="0">
                          <a:latin typeface="Helvatica"/>
                        </a:rPr>
                        <a:t> die-off + polluted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25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0.4</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4d</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2.6</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1" u="none" strike="noStrike" dirty="0" err="1" smtClean="0">
                          <a:latin typeface="Helvatica"/>
                        </a:rPr>
                        <a:t>Diadema</a:t>
                      </a:r>
                      <a:r>
                        <a:rPr lang="en-GB" sz="700" i="0" u="none" strike="noStrike" dirty="0" smtClean="0">
                          <a:latin typeface="Helvatica"/>
                        </a:rPr>
                        <a:t> die-off + polluted and heavily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25</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0.4</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5a</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rowSpan="4">
                  <a:txBody>
                    <a:bodyPr/>
                    <a:lstStyle/>
                    <a:p>
                      <a:pPr algn="ctr" rtl="0" fontAlgn="ctr"/>
                      <a:r>
                        <a:rPr lang="en-GB" sz="900" u="none" strike="noStrike" dirty="0" smtClean="0">
                          <a:latin typeface="Helvatica"/>
                        </a:rPr>
                        <a:t>2000s</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1.3</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Low</a:t>
                      </a:r>
                      <a:r>
                        <a:rPr lang="en-GB" sz="700" i="0" u="none" strike="noStrike" baseline="0" dirty="0" smtClean="0">
                          <a:latin typeface="Helvatica"/>
                        </a:rPr>
                        <a:t> coral cover + li</a:t>
                      </a:r>
                      <a:r>
                        <a:rPr lang="en-GB" sz="700" i="0" u="none" strike="noStrike" dirty="0" smtClean="0">
                          <a:latin typeface="Helvatica"/>
                        </a:rPr>
                        <a:t>ghtly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a:latin typeface="Helvatica"/>
                        </a:rPr>
                        <a:t>10</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0.2</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5b</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2.0</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Low coral cover</a:t>
                      </a:r>
                      <a:r>
                        <a:rPr lang="en-GB" sz="700" i="0" u="none" strike="noStrike" baseline="0" dirty="0" smtClean="0">
                          <a:latin typeface="Helvatica"/>
                        </a:rPr>
                        <a:t> + </a:t>
                      </a:r>
                      <a:r>
                        <a:rPr lang="en-GB" sz="700" i="0" u="none" strike="noStrike" dirty="0" smtClean="0">
                          <a:latin typeface="Helvatica"/>
                        </a:rPr>
                        <a:t>heavily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dirty="0">
                          <a:latin typeface="Helvatica"/>
                        </a:rPr>
                        <a:t>10</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 - </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0.2</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5c</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1.3</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Low coral cover + polluted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dirty="0">
                          <a:latin typeface="Helvatica"/>
                        </a:rPr>
                        <a:t>10</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0.4</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5d</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2.0</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i="0" u="none" strike="noStrike" dirty="0" smtClean="0">
                          <a:latin typeface="Helvatica"/>
                        </a:rPr>
                        <a:t>Low coral cover + polluted </a:t>
                      </a:r>
                      <a:r>
                        <a:rPr lang="en-GB" sz="700" i="0" u="none" strike="noStrike" baseline="0" dirty="0" smtClean="0">
                          <a:latin typeface="Helvatica"/>
                        </a:rPr>
                        <a:t> and </a:t>
                      </a:r>
                      <a:r>
                        <a:rPr lang="en-GB" sz="700" i="0" u="none" strike="noStrike" dirty="0" smtClean="0">
                          <a:latin typeface="Helvatica"/>
                        </a:rPr>
                        <a:t>heavily fished</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u="none" strike="noStrike" dirty="0">
                          <a:latin typeface="Helvatica"/>
                        </a:rPr>
                        <a:t>10</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 - </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a:latin typeface="Helvatica"/>
                        </a:rPr>
                        <a:t>0.4</a:t>
                      </a:r>
                      <a:endParaRPr lang="en-GB" sz="900" b="0" i="0" u="none" strike="noStrike">
                        <a:solidFill>
                          <a:srgbClr val="000000"/>
                        </a:solidFill>
                        <a:latin typeface="Helvatica"/>
                      </a:endParaRPr>
                    </a:p>
                  </a:txBody>
                  <a:tcPr marL="2714" marR="2714" marT="2714" marB="0" anchor="ctr">
                    <a:solidFill>
                      <a:srgbClr val="BFBFBF">
                        <a:alpha val="40000"/>
                      </a:srgbClr>
                    </a:solidFill>
                  </a:tcPr>
                </a:tc>
                <a:tc>
                  <a:txBody>
                    <a:bodyPr/>
                    <a:lstStyle/>
                    <a:p>
                      <a:pPr algn="ctr" rtl="0" fontAlgn="b"/>
                      <a:r>
                        <a:rPr lang="en-GB" sz="900" u="none" strike="noStrike" dirty="0">
                          <a:latin typeface="Helvatica"/>
                        </a:rPr>
                        <a:t>Mo</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r>
              <a:tr h="193500">
                <a:tc rowSpan="12">
                  <a:txBody>
                    <a:bodyPr/>
                    <a:lstStyle/>
                    <a:p>
                      <a:pPr algn="ctr" rtl="0" fontAlgn="ctr"/>
                      <a:r>
                        <a:rPr lang="en-GB" sz="900" b="1" u="none" strike="noStrike" dirty="0" smtClean="0">
                          <a:latin typeface="Helvatica"/>
                        </a:rPr>
                        <a:t>Published studies </a:t>
                      </a: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algn="ctr" rtl="0" fontAlgn="b"/>
                      <a:r>
                        <a:rPr lang="en-GB" sz="900" u="none" strike="noStrike" dirty="0" smtClean="0">
                          <a:latin typeface="Helvatica"/>
                        </a:rPr>
                        <a:t>a</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1977</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1.4</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Barbados, </a:t>
                      </a:r>
                      <a:r>
                        <a:rPr lang="en-GB" sz="700" b="0" i="0" u="none" strike="noStrike" dirty="0" err="1" smtClean="0">
                          <a:solidFill>
                            <a:srgbClr val="000000"/>
                          </a:solidFill>
                          <a:latin typeface="Helvatica"/>
                        </a:rPr>
                        <a:t>Bellairs</a:t>
                      </a:r>
                      <a:r>
                        <a:rPr lang="en-GB" sz="700" b="0" i="0" u="none" strike="noStrike" dirty="0" smtClean="0">
                          <a:solidFill>
                            <a:srgbClr val="000000"/>
                          </a:solidFill>
                          <a:latin typeface="Helvatica"/>
                        </a:rPr>
                        <a:t> Reef, fringing reef</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err="1" smtClean="0">
                          <a:solidFill>
                            <a:srgbClr val="000000"/>
                          </a:solidFill>
                          <a:latin typeface="Helvatica"/>
                        </a:rPr>
                        <a:t>Stearn</a:t>
                      </a:r>
                      <a:r>
                        <a:rPr lang="en-GB" sz="700" b="0" i="0" u="none" strike="noStrike" dirty="0" smtClean="0">
                          <a:solidFill>
                            <a:srgbClr val="000000"/>
                          </a:solidFill>
                          <a:latin typeface="Helvatica"/>
                        </a:rPr>
                        <a:t> &amp;</a:t>
                      </a:r>
                      <a:r>
                        <a:rPr lang="en-GB" sz="700" b="0" i="0" u="none" strike="noStrike" baseline="0" dirty="0" smtClean="0">
                          <a:solidFill>
                            <a:srgbClr val="000000"/>
                          </a:solidFill>
                          <a:latin typeface="Helvatica"/>
                        </a:rPr>
                        <a:t> </a:t>
                      </a:r>
                      <a:r>
                        <a:rPr lang="en-GB" sz="700" b="0" i="0" u="none" strike="noStrike" baseline="0" dirty="0" err="1" smtClean="0">
                          <a:solidFill>
                            <a:srgbClr val="000000"/>
                          </a:solidFill>
                          <a:latin typeface="Helvatica"/>
                        </a:rPr>
                        <a:t>Scoffin</a:t>
                      </a:r>
                      <a:r>
                        <a:rPr lang="en-GB" sz="700" b="0" i="0" u="none" strike="noStrike" baseline="0" dirty="0" smtClean="0">
                          <a:solidFill>
                            <a:srgbClr val="000000"/>
                          </a:solidFill>
                          <a:latin typeface="Helvatica"/>
                        </a:rPr>
                        <a:t>, 1977</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r>
              <a:tr h="193500">
                <a:tc vMerge="1">
                  <a:txBody>
                    <a:bodyPr/>
                    <a:lstStyle/>
                    <a:p>
                      <a:endParaRPr lang="en-GB"/>
                    </a:p>
                  </a:txBody>
                  <a:tcPr/>
                </a:tc>
                <a:tc>
                  <a:txBody>
                    <a:bodyPr/>
                    <a:lstStyle/>
                    <a:p>
                      <a:pPr algn="ctr" rtl="0" fontAlgn="b"/>
                      <a:r>
                        <a:rPr lang="en-GB" sz="900" u="none" strike="noStrike" dirty="0" smtClean="0">
                          <a:latin typeface="Helvatica"/>
                        </a:rPr>
                        <a:t>b</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1977</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2.1</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Jamaica, fore</a:t>
                      </a:r>
                      <a:r>
                        <a:rPr lang="en-GB" sz="700" b="0" i="0" u="none" strike="noStrike" baseline="0" dirty="0" smtClean="0">
                          <a:solidFill>
                            <a:srgbClr val="000000"/>
                          </a:solidFill>
                          <a:latin typeface="Helvatica"/>
                        </a:rPr>
                        <a:t> reef terrace (15m)</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b="0" i="0" u="none" strike="noStrike" dirty="0" smtClean="0">
                          <a:solidFill>
                            <a:srgbClr val="000000"/>
                          </a:solidFill>
                          <a:latin typeface="Helvatica"/>
                        </a:rPr>
                        <a:t>n/a</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smtClean="0">
                          <a:solidFill>
                            <a:srgbClr val="000000"/>
                          </a:solidFill>
                          <a:latin typeface="Helvatica"/>
                        </a:rPr>
                        <a:t>Moore &amp; </a:t>
                      </a:r>
                      <a:r>
                        <a:rPr lang="en-GB" sz="700" b="0" i="0" u="none" strike="noStrike" dirty="0" err="1" smtClean="0">
                          <a:solidFill>
                            <a:srgbClr val="000000"/>
                          </a:solidFill>
                          <a:latin typeface="Helvatica"/>
                        </a:rPr>
                        <a:t>Shedd</a:t>
                      </a:r>
                      <a:r>
                        <a:rPr lang="en-GB" sz="700" b="0" i="0" u="none" strike="noStrike" dirty="0" smtClean="0">
                          <a:solidFill>
                            <a:srgbClr val="000000"/>
                          </a:solidFill>
                          <a:latin typeface="Helvatica"/>
                        </a:rPr>
                        <a:t>, 1977</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r>
              <a:tr h="193500">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c</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1979</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1.1</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Jamaica, Discovery</a:t>
                      </a:r>
                      <a:r>
                        <a:rPr lang="en-GB" sz="700" b="0" i="0" u="none" strike="noStrike" baseline="0" dirty="0" smtClean="0">
                          <a:solidFill>
                            <a:srgbClr val="000000"/>
                          </a:solidFill>
                          <a:latin typeface="Helvatica"/>
                        </a:rPr>
                        <a:t> Bay</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smtClean="0">
                          <a:solidFill>
                            <a:srgbClr val="000000"/>
                          </a:solidFill>
                          <a:latin typeface="Helvatica"/>
                        </a:rPr>
                        <a:t>Land, 1979</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r>
              <a:tr h="193500">
                <a:tc vMerge="1">
                  <a:txBody>
                    <a:bodyPr/>
                    <a:lstStyle/>
                    <a:p>
                      <a:endParaRPr lang="en-GB"/>
                    </a:p>
                  </a:txBody>
                  <a:tcPr/>
                </a:tc>
                <a:tc>
                  <a:txBody>
                    <a:bodyPr/>
                    <a:lstStyle/>
                    <a:p>
                      <a:pPr algn="ctr" rtl="0" fontAlgn="b"/>
                      <a:r>
                        <a:rPr lang="en-GB" sz="900" b="0" i="0" u="none" strike="noStrike" dirty="0" smtClean="0">
                          <a:solidFill>
                            <a:schemeClr val="dk1"/>
                          </a:solidFill>
                          <a:latin typeface="Helvatica"/>
                        </a:rPr>
                        <a:t>d</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1990</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0.9</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St Croix, Cane Bay, fringing reef</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700" b="0" i="0" u="none" strike="noStrike" dirty="0" smtClean="0">
                          <a:solidFill>
                            <a:srgbClr val="000000"/>
                          </a:solidFill>
                          <a:latin typeface="Helvatica"/>
                        </a:rPr>
                        <a:t>10-50</a:t>
                      </a:r>
                      <a:endParaRPr lang="en-GB" sz="7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smtClean="0">
                          <a:solidFill>
                            <a:srgbClr val="000000"/>
                          </a:solidFill>
                          <a:latin typeface="Helvatica"/>
                        </a:rPr>
                        <a:t>Hubbard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 1990</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r>
              <a:tr h="193500">
                <a:tc vMerge="1">
                  <a:txBody>
                    <a:bodyPr/>
                    <a:lstStyle/>
                    <a:p>
                      <a:endParaRPr lang="en-GB"/>
                    </a:p>
                  </a:txBody>
                  <a:tcPr/>
                </a:tc>
                <a:tc>
                  <a:txBody>
                    <a:bodyPr/>
                    <a:lstStyle/>
                    <a:p>
                      <a:pPr algn="ctr" rtl="0" fontAlgn="b"/>
                      <a:r>
                        <a:rPr lang="en-GB" sz="900" b="0" i="0" u="none" strike="noStrike" dirty="0" smtClean="0">
                          <a:solidFill>
                            <a:srgbClr val="000000"/>
                          </a:solidFill>
                          <a:latin typeface="Helvatica"/>
                        </a:rPr>
                        <a:t>e</a:t>
                      </a:r>
                      <a:endParaRPr lang="en-GB" sz="900" b="0" i="0" u="none" strike="noStrike"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1996</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6.2</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Bonaire,</a:t>
                      </a:r>
                      <a:r>
                        <a:rPr lang="en-GB" sz="700" b="0" i="0" u="none" strike="noStrike" baseline="0" dirty="0" smtClean="0">
                          <a:solidFill>
                            <a:srgbClr val="000000"/>
                          </a:solidFill>
                          <a:latin typeface="Helvatica"/>
                        </a:rPr>
                        <a:t> </a:t>
                      </a:r>
                      <a:r>
                        <a:rPr lang="en-GB" sz="700" b="0" i="0" u="none" strike="noStrike" baseline="0" dirty="0" err="1" smtClean="0">
                          <a:solidFill>
                            <a:srgbClr val="000000"/>
                          </a:solidFill>
                          <a:latin typeface="Helvatica"/>
                        </a:rPr>
                        <a:t>Karpata</a:t>
                      </a:r>
                      <a:r>
                        <a:rPr lang="en-GB" sz="700" b="0" i="0" u="none" strike="noStrike" baseline="0" dirty="0" smtClean="0">
                          <a:solidFill>
                            <a:srgbClr val="000000"/>
                          </a:solidFill>
                          <a:latin typeface="Helvatica"/>
                        </a:rPr>
                        <a:t>, reef slope (6-12m)</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b="0" i="0" u="none" strike="noStrike" dirty="0" smtClean="0">
                          <a:solidFill>
                            <a:srgbClr val="000000"/>
                          </a:solidFill>
                          <a:latin typeface="Helvatica"/>
                        </a:rPr>
                        <a:t>31</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err="1" smtClean="0">
                          <a:solidFill>
                            <a:srgbClr val="000000"/>
                          </a:solidFill>
                          <a:latin typeface="Helvatica"/>
                        </a:rPr>
                        <a:t>Bruggeman</a:t>
                      </a:r>
                      <a:r>
                        <a:rPr lang="en-GB" sz="700" b="0" i="1" u="none" strike="noStrike" dirty="0" smtClean="0">
                          <a:solidFill>
                            <a:srgbClr val="000000"/>
                          </a:solidFill>
                          <a:latin typeface="Helvatica"/>
                        </a:rPr>
                        <a:t> 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1996</a:t>
                      </a:r>
                      <a:endParaRPr lang="en-GB" sz="700" b="0" i="0" u="none" strike="noStrike" dirty="0" smtClean="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solidFill>
                      <a:srgbClr val="C3D69B">
                        <a:alpha val="40000"/>
                      </a:srgbClr>
                    </a:solidFill>
                  </a:tcP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C3D69B">
                        <a:alpha val="40000"/>
                      </a:srgbClr>
                    </a:solidFill>
                  </a:tcPr>
                </a:tc>
                <a:tc>
                  <a:txBody>
                    <a:bodyPr/>
                    <a:lstStyle/>
                    <a:p>
                      <a:pPr algn="ctr" rtl="0" fontAlgn="b"/>
                      <a:r>
                        <a:rPr lang="en-GB" sz="900" u="none" strike="noStrike" dirty="0" smtClean="0">
                          <a:latin typeface="Helvatica"/>
                        </a:rPr>
                        <a:t>f</a:t>
                      </a:r>
                      <a:r>
                        <a:rPr lang="en-GB" sz="900" u="none" strike="noStrike" baseline="30000" dirty="0" smtClean="0">
                          <a:latin typeface="Helvatica"/>
                        </a:rPr>
                        <a:t>1</a:t>
                      </a:r>
                      <a:endParaRPr lang="en-GB" sz="900" b="0" i="0" u="none" strike="noStrike" baseline="30000"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2007</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1.2</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Jamaica, Discovery Bay ,</a:t>
                      </a:r>
                      <a:r>
                        <a:rPr lang="en-GB" sz="700" b="0" i="0" u="none" strike="noStrike" baseline="0" dirty="0" smtClean="0">
                          <a:solidFill>
                            <a:srgbClr val="000000"/>
                          </a:solidFill>
                          <a:latin typeface="Helvatica"/>
                        </a:rPr>
                        <a:t> clear water</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13</a:t>
                      </a:r>
                      <a:endParaRPr lang="en-GB" sz="900" b="0" i="0" u="none" strike="noStrike" dirty="0">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err="1" smtClean="0">
                          <a:solidFill>
                            <a:srgbClr val="000000"/>
                          </a:solidFill>
                          <a:latin typeface="Helvatica"/>
                        </a:rPr>
                        <a:t>Mallela</a:t>
                      </a:r>
                      <a:r>
                        <a:rPr lang="en-GB" sz="700" b="0" i="0" u="none" strike="noStrike" dirty="0" smtClean="0">
                          <a:solidFill>
                            <a:srgbClr val="000000"/>
                          </a:solidFill>
                          <a:latin typeface="Helvatica"/>
                        </a:rPr>
                        <a:t> &amp; Perry, 2007</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f</a:t>
                      </a:r>
                      <a:r>
                        <a:rPr lang="en-GB" sz="900" b="0" i="0" u="none" strike="noStrike" baseline="30000" dirty="0" smtClean="0">
                          <a:solidFill>
                            <a:srgbClr val="000000"/>
                          </a:solidFill>
                          <a:latin typeface="Helvatica"/>
                        </a:rPr>
                        <a:t>2</a:t>
                      </a:r>
                      <a:endParaRPr lang="en-GB" sz="900" b="0" i="0" u="none" strike="noStrike" baseline="30000"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2007</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1.9</a:t>
                      </a:r>
                      <a:endParaRPr lang="en-GB" sz="900" b="0" i="0" u="none" strike="noStrike" dirty="0">
                        <a:solidFill>
                          <a:srgbClr val="000000"/>
                        </a:solidFill>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Jamaica, Discovery Bay,</a:t>
                      </a:r>
                      <a:r>
                        <a:rPr lang="en-GB" sz="700" b="0" i="0" u="none" strike="noStrike" baseline="0" dirty="0" smtClean="0">
                          <a:solidFill>
                            <a:srgbClr val="000000"/>
                          </a:solidFill>
                          <a:latin typeface="Helvatica"/>
                        </a:rPr>
                        <a:t> </a:t>
                      </a:r>
                      <a:r>
                        <a:rPr lang="en-GB" sz="700" b="0" i="0" u="none" strike="noStrike" dirty="0" smtClean="0">
                          <a:solidFill>
                            <a:srgbClr val="000000"/>
                          </a:solidFill>
                          <a:latin typeface="Helvatica"/>
                        </a:rPr>
                        <a:t>polluted fringing reef</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rtl="0" fontAlgn="b"/>
                      <a:r>
                        <a:rPr lang="en-GB" sz="900" b="0" i="0" u="none" strike="noStrike" dirty="0" smtClean="0">
                          <a:solidFill>
                            <a:srgbClr val="000000"/>
                          </a:solidFill>
                          <a:latin typeface="Helvatica"/>
                        </a:rPr>
                        <a:t>16</a:t>
                      </a:r>
                      <a:endParaRPr lang="en-GB" sz="900" b="0" i="0" u="none" strike="noStrike" dirty="0">
                        <a:solidFill>
                          <a:srgbClr val="000000"/>
                        </a:solidFill>
                        <a:latin typeface="Helvatica"/>
                      </a:endParaRPr>
                    </a:p>
                  </a:txBody>
                  <a:tcPr marL="2714" marR="2714" marT="2714" marB="0" anchor="ctr">
                    <a:solidFill>
                      <a:srgbClr val="BFBFBF">
                        <a:alpha val="40000"/>
                      </a:srgbClr>
                    </a:solidFill>
                  </a:tcPr>
                </a:tc>
                <a:tc gridSpan="5">
                  <a:txBody>
                    <a:bodyPr/>
                    <a:lstStyle/>
                    <a:p>
                      <a:pPr algn="l" rtl="0" fontAlgn="b"/>
                      <a:r>
                        <a:rPr lang="en-GB" sz="700" b="0" i="0" u="none" strike="noStrike" dirty="0" err="1" smtClean="0">
                          <a:solidFill>
                            <a:srgbClr val="000000"/>
                          </a:solidFill>
                          <a:latin typeface="Helvatica"/>
                        </a:rPr>
                        <a:t>Mallela</a:t>
                      </a:r>
                      <a:r>
                        <a:rPr lang="en-GB" sz="700" b="0" i="0" u="none" strike="noStrike" dirty="0" smtClean="0">
                          <a:solidFill>
                            <a:srgbClr val="000000"/>
                          </a:solidFill>
                          <a:latin typeface="Helvatica"/>
                        </a:rPr>
                        <a:t> &amp; Perry, 2007</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c hMerge="1">
                  <a:txBody>
                    <a:bodyPr/>
                    <a:lstStyle/>
                    <a:p>
                      <a:pPr algn="ctr" rtl="0" fontAlgn="b"/>
                      <a:endParaRPr lang="en-GB" sz="900" b="0" i="0" u="none" strike="noStrike" dirty="0">
                        <a:solidFill>
                          <a:srgbClr val="000000"/>
                        </a:solidFill>
                        <a:latin typeface="Helvatica"/>
                      </a:endParaRPr>
                    </a:p>
                  </a:txBody>
                  <a:tcPr marL="2714" marR="2714" marT="2714" marB="0" anchor="ct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algn="ctr" rtl="0" fontAlgn="b"/>
                      <a:r>
                        <a:rPr lang="en-GB" sz="900" b="0" i="0" u="none" strike="noStrike" dirty="0" smtClean="0">
                          <a:solidFill>
                            <a:srgbClr val="000000"/>
                          </a:solidFill>
                          <a:latin typeface="Helvatica"/>
                        </a:rPr>
                        <a:t>g</a:t>
                      </a:r>
                      <a:r>
                        <a:rPr lang="en-GB" sz="900" b="0" i="0" u="none" strike="noStrike" baseline="30000" dirty="0" smtClean="0">
                          <a:solidFill>
                            <a:srgbClr val="000000"/>
                          </a:solidFill>
                          <a:latin typeface="Helvatica"/>
                        </a:rPr>
                        <a:t>1</a:t>
                      </a:r>
                      <a:endParaRPr lang="en-GB" sz="900" b="0" i="0" u="none" strike="noStrike" baseline="30000" dirty="0">
                        <a:solidFill>
                          <a:srgbClr val="000000"/>
                        </a:solidFill>
                        <a:latin typeface="Helvatica"/>
                      </a:endParaRPr>
                    </a:p>
                  </a:txBody>
                  <a:tcPr marL="33362" marR="33362" marT="33362" marB="33362" anchor="b">
                    <a:solidFill>
                      <a:srgbClr val="BFBFBF">
                        <a:alpha val="40000"/>
                      </a:srgbClr>
                    </a:solidFill>
                  </a:tcPr>
                </a:tc>
                <a:tc>
                  <a:txBody>
                    <a:bodyPr/>
                    <a:lstStyle/>
                    <a:p>
                      <a:pPr algn="ctr" rtl="0" fontAlgn="ctr"/>
                      <a:r>
                        <a:rPr lang="en-GB" sz="900" b="0" i="0" u="none" strike="noStrike" dirty="0" smtClean="0">
                          <a:solidFill>
                            <a:srgbClr val="000000"/>
                          </a:solidFill>
                          <a:latin typeface="Helvatica"/>
                        </a:rPr>
                        <a:t>2012</a:t>
                      </a:r>
                      <a:endParaRPr lang="en-GB" sz="900" b="0" i="0" u="none" strike="noStrike" dirty="0">
                        <a:solidFill>
                          <a:srgbClr val="000000"/>
                        </a:solidFill>
                        <a:latin typeface="Helvatica"/>
                      </a:endParaRPr>
                    </a:p>
                  </a:txBody>
                  <a:tcPr marL="33362" marR="33362" marT="33362" marB="33362" anchor="ctr">
                    <a:solidFill>
                      <a:srgbClr val="BFBFBF">
                        <a:alpha val="40000"/>
                      </a:srgbClr>
                    </a:solidFill>
                  </a:tcPr>
                </a:tc>
                <a:tc>
                  <a:txBody>
                    <a:bodyPr/>
                    <a:lstStyle/>
                    <a:p>
                      <a:pPr algn="ctr" fontAlgn="b"/>
                      <a:r>
                        <a:rPr lang="en-GB" sz="900" b="0" i="0" u="none" strike="noStrike" dirty="0" smtClean="0">
                          <a:latin typeface="Helvatica"/>
                        </a:rPr>
                        <a:t>3.6</a:t>
                      </a:r>
                      <a:endParaRPr lang="en-GB" sz="900" b="0" i="0" u="none" strike="noStrike" dirty="0">
                        <a:latin typeface="Helvatica"/>
                      </a:endParaRPr>
                    </a:p>
                  </a:txBody>
                  <a:tcPr marL="45720" marR="45720" anchor="ctr">
                    <a:lnR w="12700" cmpd="sng">
                      <a:noFill/>
                    </a:lnR>
                    <a:solidFill>
                      <a:srgbClr val="BFBFBF">
                        <a:alpha val="40000"/>
                      </a:srgbClr>
                    </a:solidFill>
                  </a:tcPr>
                </a:tc>
                <a:tc>
                  <a:txBody>
                    <a:bodyPr/>
                    <a:lstStyle/>
                    <a:p>
                      <a:pPr algn="l" rtl="0" fontAlgn="b"/>
                      <a:r>
                        <a:rPr lang="en-GB" sz="700" b="0" i="0" u="none" strike="noStrike" dirty="0" smtClean="0">
                          <a:solidFill>
                            <a:srgbClr val="000000"/>
                          </a:solidFill>
                          <a:latin typeface="Helvatica"/>
                        </a:rPr>
                        <a:t>Bonaire, leeward</a:t>
                      </a:r>
                      <a:r>
                        <a:rPr lang="en-GB" sz="700" b="0" i="0" u="none" strike="noStrike" baseline="0" dirty="0" smtClean="0">
                          <a:solidFill>
                            <a:srgbClr val="000000"/>
                          </a:solidFill>
                          <a:latin typeface="Helvatica"/>
                        </a:rPr>
                        <a:t> fringing reef, MPA (5m)</a:t>
                      </a:r>
                      <a:endParaRPr lang="en-GB" sz="700" b="0" i="0" u="none" strike="noStrike" dirty="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24</a:t>
                      </a:r>
                      <a:endParaRPr lang="en-GB" sz="900" b="0" i="0" u="none" strike="noStrike" dirty="0">
                        <a:latin typeface="Helvatica"/>
                      </a:endParaRPr>
                    </a:p>
                  </a:txBody>
                  <a:tcPr marL="45720" marR="45720" anchor="ctr">
                    <a:solidFill>
                      <a:srgbClr val="BFBFBF">
                        <a:alpha val="40000"/>
                      </a:srgbClr>
                    </a:solidFill>
                  </a:tcPr>
                </a:tc>
                <a:tc gridSpan="5">
                  <a:txBody>
                    <a:bodyPr/>
                    <a:lstStyle/>
                    <a:p>
                      <a:pPr algn="l" rtl="0" fontAlgn="b"/>
                      <a:r>
                        <a:rPr lang="en-GB" sz="700" b="0" i="0" u="none" strike="noStrike" dirty="0" smtClean="0">
                          <a:solidFill>
                            <a:srgbClr val="000000"/>
                          </a:solidFill>
                          <a:latin typeface="Helvatica"/>
                        </a:rPr>
                        <a:t>Perry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2012</a:t>
                      </a:r>
                      <a:endParaRPr lang="en-GB" sz="700" b="0" i="0" u="none" strike="noStrike" dirty="0">
                        <a:solidFill>
                          <a:srgbClr val="000000"/>
                        </a:solidFill>
                        <a:latin typeface="Helvatica"/>
                      </a:endParaRPr>
                    </a:p>
                  </a:txBody>
                  <a:tcPr marL="45720" marR="45720" anchor="ctr">
                    <a:solidFill>
                      <a:srgbClr val="BFBFBF">
                        <a:alpha val="40000"/>
                      </a:srgb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g</a:t>
                      </a:r>
                      <a:r>
                        <a:rPr lang="en-GB" sz="900" b="0" i="0" u="none" strike="noStrike" baseline="30000" dirty="0" smtClean="0">
                          <a:solidFill>
                            <a:srgbClr val="000000"/>
                          </a:solidFill>
                          <a:latin typeface="Helvatica"/>
                        </a:rPr>
                        <a:t>2</a:t>
                      </a:r>
                    </a:p>
                  </a:txBody>
                  <a:tcPr marL="33362" marR="33362" marT="33362" marB="33362" anchor="b">
                    <a:solidFill>
                      <a:srgbClr val="BFBFBF">
                        <a:alpha val="40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2012</a:t>
                      </a:r>
                    </a:p>
                  </a:txBody>
                  <a:tcPr marL="33362" marR="33362" marT="33362" marB="33362" anchor="ctr">
                    <a:solidFill>
                      <a:srgbClr val="BFBFBF">
                        <a:alpha val="40000"/>
                      </a:srgbClr>
                    </a:solidFill>
                  </a:tcPr>
                </a:tc>
                <a:tc>
                  <a:txBody>
                    <a:bodyPr/>
                    <a:lstStyle/>
                    <a:p>
                      <a:pPr algn="ctr" fontAlgn="b"/>
                      <a:r>
                        <a:rPr lang="en-GB" sz="900" b="0" i="0" u="none" strike="noStrike" dirty="0" smtClean="0">
                          <a:latin typeface="Helvatica"/>
                        </a:rPr>
                        <a:t>9.5</a:t>
                      </a:r>
                      <a:endParaRPr lang="en-GB" sz="900" b="0" i="0" u="none" strike="noStrike" dirty="0">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Bonaire, leeward</a:t>
                      </a:r>
                      <a:r>
                        <a:rPr lang="en-GB" sz="700" b="0" i="0" u="none" strike="noStrike" baseline="0" dirty="0" smtClean="0">
                          <a:solidFill>
                            <a:srgbClr val="000000"/>
                          </a:solidFill>
                          <a:latin typeface="Helvatica"/>
                        </a:rPr>
                        <a:t> MPA (10m), high complexity</a:t>
                      </a:r>
                      <a:endParaRPr lang="en-GB" sz="700" b="0" i="0" u="none" strike="noStrike" dirty="0" smtClean="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28</a:t>
                      </a:r>
                      <a:endParaRPr lang="en-GB" sz="900" b="0" i="0" u="none" strike="noStrike" dirty="0">
                        <a:latin typeface="Helvatica"/>
                      </a:endParaRPr>
                    </a:p>
                  </a:txBody>
                  <a:tcPr marL="45720" marR="45720" anchor="ctr">
                    <a:solidFill>
                      <a:srgbClr val="BFBFBF">
                        <a:alpha val="40000"/>
                      </a:srgbClr>
                    </a:solidFill>
                  </a:tcPr>
                </a:tc>
                <a:tc gridSpan="5">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Perry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2012</a:t>
                      </a:r>
                      <a:endParaRPr lang="en-GB" sz="700" b="0" i="0" u="none" strike="noStrike" dirty="0" smtClean="0">
                        <a:solidFill>
                          <a:srgbClr val="000000"/>
                        </a:solidFill>
                        <a:latin typeface="Helvatica"/>
                      </a:endParaRPr>
                    </a:p>
                  </a:txBody>
                  <a:tcPr marL="45720" marR="45720" anchor="ctr">
                    <a:solidFill>
                      <a:srgbClr val="BFBFBF">
                        <a:alpha val="40000"/>
                      </a:srgb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g</a:t>
                      </a:r>
                      <a:r>
                        <a:rPr lang="en-GB" sz="900" b="0" i="0" u="none" strike="noStrike" baseline="30000" dirty="0" smtClean="0">
                          <a:solidFill>
                            <a:srgbClr val="000000"/>
                          </a:solidFill>
                          <a:latin typeface="Helvatica"/>
                        </a:rPr>
                        <a:t>3</a:t>
                      </a:r>
                    </a:p>
                  </a:txBody>
                  <a:tcPr marL="33362" marR="33362" marT="33362" marB="33362" anchor="b">
                    <a:solidFill>
                      <a:srgbClr val="BFBFBF">
                        <a:alpha val="40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2012</a:t>
                      </a:r>
                    </a:p>
                  </a:txBody>
                  <a:tcPr marL="33362" marR="33362" marT="33362" marB="33362" anchor="ctr">
                    <a:solidFill>
                      <a:srgbClr val="BFBFBF">
                        <a:alpha val="40000"/>
                      </a:srgbClr>
                    </a:solidFill>
                  </a:tcPr>
                </a:tc>
                <a:tc>
                  <a:txBody>
                    <a:bodyPr/>
                    <a:lstStyle/>
                    <a:p>
                      <a:pPr algn="ctr" fontAlgn="b"/>
                      <a:r>
                        <a:rPr lang="en-GB" sz="900" b="0" i="0" u="none" strike="noStrike" dirty="0" smtClean="0">
                          <a:latin typeface="Helvatica"/>
                        </a:rPr>
                        <a:t>2.3</a:t>
                      </a:r>
                      <a:endParaRPr lang="en-GB" sz="900" b="0" i="0" u="none" strike="noStrike" dirty="0">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Bonaire, leeward</a:t>
                      </a:r>
                      <a:r>
                        <a:rPr lang="en-GB" sz="700" b="0" i="0" u="none" strike="noStrike" baseline="0" dirty="0" smtClean="0">
                          <a:solidFill>
                            <a:srgbClr val="000000"/>
                          </a:solidFill>
                          <a:latin typeface="Helvatica"/>
                        </a:rPr>
                        <a:t> fringing reef (10m)</a:t>
                      </a:r>
                      <a:endParaRPr lang="en-GB" sz="700" b="0" i="0" u="none" strike="noStrike" dirty="0" smtClean="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25</a:t>
                      </a:r>
                      <a:endParaRPr lang="en-GB" sz="900" b="0" i="0" u="none" strike="noStrike" dirty="0">
                        <a:latin typeface="Helvatica"/>
                      </a:endParaRPr>
                    </a:p>
                  </a:txBody>
                  <a:tcPr marL="45720" marR="45720" anchor="ctr">
                    <a:solidFill>
                      <a:srgbClr val="BFBFBF">
                        <a:alpha val="40000"/>
                      </a:srgbClr>
                    </a:solidFill>
                  </a:tcPr>
                </a:tc>
                <a:tc gridSpan="5">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Perry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2012</a:t>
                      </a:r>
                      <a:endParaRPr lang="en-GB" sz="700" b="0" i="0" u="none" strike="noStrike" dirty="0" smtClean="0">
                        <a:solidFill>
                          <a:srgbClr val="000000"/>
                        </a:solidFill>
                        <a:latin typeface="Helvatica"/>
                      </a:endParaRPr>
                    </a:p>
                  </a:txBody>
                  <a:tcPr marL="45720" marR="45720" anchor="ctr">
                    <a:solidFill>
                      <a:srgbClr val="BFBFBF">
                        <a:alpha val="40000"/>
                      </a:srgb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g</a:t>
                      </a:r>
                      <a:r>
                        <a:rPr lang="en-GB" sz="900" b="0" i="0" u="none" strike="noStrike" baseline="30000" dirty="0" smtClean="0">
                          <a:solidFill>
                            <a:srgbClr val="000000"/>
                          </a:solidFill>
                          <a:latin typeface="Helvatica"/>
                        </a:rPr>
                        <a:t>4</a:t>
                      </a:r>
                    </a:p>
                  </a:txBody>
                  <a:tcPr marL="33362" marR="33362" marT="33362" marB="33362" anchor="b">
                    <a:solidFill>
                      <a:srgbClr val="BFBFBF">
                        <a:alpha val="40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2012</a:t>
                      </a:r>
                    </a:p>
                  </a:txBody>
                  <a:tcPr marL="33362" marR="33362" marT="33362" marB="33362" anchor="ctr">
                    <a:solidFill>
                      <a:srgbClr val="BFBFBF">
                        <a:alpha val="40000"/>
                      </a:srgbClr>
                    </a:solidFill>
                  </a:tcPr>
                </a:tc>
                <a:tc>
                  <a:txBody>
                    <a:bodyPr/>
                    <a:lstStyle/>
                    <a:p>
                      <a:pPr algn="ctr" fontAlgn="b"/>
                      <a:r>
                        <a:rPr lang="en-GB" sz="900" b="0" i="0" u="none" strike="noStrike" dirty="0" smtClean="0">
                          <a:latin typeface="Helvatica"/>
                        </a:rPr>
                        <a:t>-1.0</a:t>
                      </a:r>
                      <a:endParaRPr lang="en-GB" sz="900" b="0" i="0" u="none" strike="noStrike" dirty="0">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Bonaire, windward fringing reef (5m)</a:t>
                      </a: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3</a:t>
                      </a:r>
                      <a:endParaRPr lang="en-GB" sz="900" b="0" i="0" u="none" strike="noStrike" dirty="0">
                        <a:latin typeface="Helvatica"/>
                      </a:endParaRPr>
                    </a:p>
                  </a:txBody>
                  <a:tcPr marL="45720" marR="45720" anchor="ctr">
                    <a:solidFill>
                      <a:srgbClr val="BFBFBF">
                        <a:alpha val="40000"/>
                      </a:srgbClr>
                    </a:solidFill>
                  </a:tcPr>
                </a:tc>
                <a:tc gridSpan="5">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Perry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2012</a:t>
                      </a:r>
                      <a:endParaRPr lang="en-GB" sz="700" b="0" i="0" u="none" strike="noStrike" dirty="0" smtClean="0">
                        <a:solidFill>
                          <a:srgbClr val="000000"/>
                        </a:solidFill>
                        <a:latin typeface="Helvatica"/>
                      </a:endParaRPr>
                    </a:p>
                  </a:txBody>
                  <a:tcPr marL="45720" marR="45720" anchor="ctr">
                    <a:solidFill>
                      <a:srgbClr val="BFBFBF">
                        <a:alpha val="40000"/>
                      </a:srgb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93500">
                <a:tc vMerge="1">
                  <a:txBody>
                    <a:bodyPr/>
                    <a:lstStyle/>
                    <a:p>
                      <a:pPr algn="ctr" rtl="0" fontAlgn="ctr"/>
                      <a:endParaRPr lang="en-GB" sz="900" b="1" i="0" u="none" strike="noStrike" dirty="0">
                        <a:solidFill>
                          <a:srgbClr val="000000"/>
                        </a:solidFill>
                        <a:latin typeface="Helvatica"/>
                      </a:endParaRPr>
                    </a:p>
                  </a:txBody>
                  <a:tcPr marL="2714" marR="2714" marT="2714" marB="0" vert="vert270" anchor="ctr">
                    <a:solidFill>
                      <a:srgbClr val="BFBFBF">
                        <a:alpha val="40000"/>
                      </a:srgb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g</a:t>
                      </a:r>
                      <a:r>
                        <a:rPr lang="en-GB" sz="900" b="0" i="0" u="none" strike="noStrike" baseline="30000" dirty="0" smtClean="0">
                          <a:solidFill>
                            <a:srgbClr val="000000"/>
                          </a:solidFill>
                          <a:latin typeface="Helvatica"/>
                        </a:rPr>
                        <a:t>5</a:t>
                      </a:r>
                    </a:p>
                  </a:txBody>
                  <a:tcPr marL="33362" marR="33362" marT="33362" marB="33362" anchor="b">
                    <a:solidFill>
                      <a:srgbClr val="BFBFBF">
                        <a:alpha val="40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dirty="0" smtClean="0">
                          <a:solidFill>
                            <a:srgbClr val="000000"/>
                          </a:solidFill>
                          <a:latin typeface="Helvatica"/>
                        </a:rPr>
                        <a:t>2012</a:t>
                      </a:r>
                    </a:p>
                  </a:txBody>
                  <a:tcPr marL="33362" marR="33362" marT="33362" marB="33362" anchor="ctr">
                    <a:solidFill>
                      <a:srgbClr val="BFBFBF">
                        <a:alpha val="40000"/>
                      </a:srgbClr>
                    </a:solidFill>
                  </a:tcPr>
                </a:tc>
                <a:tc>
                  <a:txBody>
                    <a:bodyPr/>
                    <a:lstStyle/>
                    <a:p>
                      <a:pPr algn="ctr" fontAlgn="b"/>
                      <a:r>
                        <a:rPr lang="en-GB" sz="900" b="0" i="0" u="none" strike="noStrike" dirty="0" smtClean="0">
                          <a:latin typeface="Helvatica"/>
                        </a:rPr>
                        <a:t>1.0</a:t>
                      </a:r>
                      <a:endParaRPr lang="en-GB" sz="900" b="0" i="0" u="none" strike="noStrike" dirty="0">
                        <a:latin typeface="Helvatica"/>
                      </a:endParaRPr>
                    </a:p>
                  </a:txBody>
                  <a:tcPr marL="45720" marR="45720" anchor="ctr">
                    <a:lnR w="12700" cmpd="sng">
                      <a:noFill/>
                    </a:lnR>
                    <a:solidFill>
                      <a:srgbClr val="BFBFBF">
                        <a:alpha val="40000"/>
                      </a:srgb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Bonaire, windward</a:t>
                      </a:r>
                      <a:r>
                        <a:rPr lang="en-GB" sz="700" b="0" i="0" u="none" strike="noStrike" baseline="0" dirty="0" smtClean="0">
                          <a:solidFill>
                            <a:srgbClr val="000000"/>
                          </a:solidFill>
                          <a:latin typeface="Helvatica"/>
                        </a:rPr>
                        <a:t> fringing reef (10m)</a:t>
                      </a:r>
                      <a:endParaRPr lang="en-GB" sz="700" b="0" i="0" u="none" strike="noStrike" dirty="0" smtClean="0">
                        <a:solidFill>
                          <a:srgbClr val="000000"/>
                        </a:solidFill>
                        <a:latin typeface="Helvatica"/>
                      </a:endParaRPr>
                    </a:p>
                  </a:txBody>
                  <a:tcPr marL="45720" marR="45720" anchor="ctr">
                    <a:lnL w="12700" cmpd="sng">
                      <a:noFill/>
                    </a:lnL>
                    <a:solidFill>
                      <a:srgbClr val="BFBFBF">
                        <a:alpha val="40000"/>
                      </a:srgbClr>
                    </a:solidFill>
                  </a:tcPr>
                </a:tc>
                <a:tc>
                  <a:txBody>
                    <a:bodyPr/>
                    <a:lstStyle/>
                    <a:p>
                      <a:pPr algn="ctr" fontAlgn="b"/>
                      <a:r>
                        <a:rPr lang="en-GB" sz="900" b="0" i="0" u="none" strike="noStrike" dirty="0" smtClean="0">
                          <a:latin typeface="Helvatica"/>
                        </a:rPr>
                        <a:t>17</a:t>
                      </a:r>
                      <a:endParaRPr lang="en-GB" sz="900" b="0" i="0" u="none" strike="noStrike" dirty="0">
                        <a:latin typeface="Helvatica"/>
                      </a:endParaRPr>
                    </a:p>
                  </a:txBody>
                  <a:tcPr marL="45720" marR="45720" anchor="ctr">
                    <a:solidFill>
                      <a:srgbClr val="BFBFBF">
                        <a:alpha val="40000"/>
                      </a:srgbClr>
                    </a:solidFill>
                  </a:tcPr>
                </a:tc>
                <a:tc gridSpan="5">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700" b="0" i="0" u="none" strike="noStrike" dirty="0" smtClean="0">
                          <a:solidFill>
                            <a:srgbClr val="000000"/>
                          </a:solidFill>
                          <a:latin typeface="Helvatica"/>
                        </a:rPr>
                        <a:t>Perry </a:t>
                      </a:r>
                      <a:r>
                        <a:rPr lang="en-GB" sz="700" b="0" i="1" u="none" strike="noStrike" dirty="0" smtClean="0">
                          <a:solidFill>
                            <a:srgbClr val="000000"/>
                          </a:solidFill>
                          <a:latin typeface="Helvatica"/>
                        </a:rPr>
                        <a:t>et al</a:t>
                      </a:r>
                      <a:r>
                        <a:rPr lang="en-GB" sz="700" b="0" i="0" u="none" strike="noStrike" dirty="0" smtClean="0">
                          <a:solidFill>
                            <a:srgbClr val="000000"/>
                          </a:solidFill>
                          <a:latin typeface="Helvatica"/>
                        </a:rPr>
                        <a:t>.,</a:t>
                      </a:r>
                      <a:r>
                        <a:rPr lang="en-GB" sz="700" b="0" i="0" u="none" strike="noStrike" baseline="0" dirty="0" smtClean="0">
                          <a:solidFill>
                            <a:srgbClr val="000000"/>
                          </a:solidFill>
                          <a:latin typeface="Helvatica"/>
                        </a:rPr>
                        <a:t> 2012</a:t>
                      </a:r>
                      <a:endParaRPr lang="en-GB" sz="700" b="0" i="0" u="none" strike="noStrike" dirty="0" smtClean="0">
                        <a:solidFill>
                          <a:srgbClr val="000000"/>
                        </a:solidFill>
                        <a:latin typeface="Helvatica"/>
                      </a:endParaRPr>
                    </a:p>
                  </a:txBody>
                  <a:tcPr marL="45720" marR="45720" anchor="ctr">
                    <a:solidFill>
                      <a:srgbClr val="BFBFBF">
                        <a:alpha val="40000"/>
                      </a:srgb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9" name="Flowchart: Decision 8"/>
          <p:cNvSpPr/>
          <p:nvPr/>
        </p:nvSpPr>
        <p:spPr>
          <a:xfrm rot="5400000">
            <a:off x="16128209" y="10735265"/>
            <a:ext cx="290182" cy="216024"/>
          </a:xfrm>
          <a:prstGeom prst="flowChartDecision">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rot="2055000">
            <a:off x="10428078" y="8774267"/>
            <a:ext cx="2736304" cy="430887"/>
          </a:xfrm>
          <a:prstGeom prst="rect">
            <a:avLst/>
          </a:prstGeom>
          <a:noFill/>
        </p:spPr>
        <p:txBody>
          <a:bodyPr wrap="square" rtlCol="0">
            <a:spAutoFit/>
          </a:bodyPr>
          <a:lstStyle/>
          <a:p>
            <a:r>
              <a:rPr lang="en-GB" sz="2200" dirty="0" smtClean="0">
                <a:latin typeface="Helvatica"/>
              </a:rPr>
              <a:t>Threshold</a:t>
            </a:r>
            <a:endParaRPr lang="en-GB" sz="2200" dirty="0">
              <a:latin typeface="Helvatica"/>
            </a:endParaRPr>
          </a:p>
        </p:txBody>
      </p:sp>
      <p:sp>
        <p:nvSpPr>
          <p:cNvPr id="11" name="Curved Right Arrow 10"/>
          <p:cNvSpPr/>
          <p:nvPr/>
        </p:nvSpPr>
        <p:spPr>
          <a:xfrm rot="19857847">
            <a:off x="12177221" y="8385394"/>
            <a:ext cx="3400163" cy="4193204"/>
          </a:xfrm>
          <a:prstGeom prst="curvedRightArrow">
            <a:avLst>
              <a:gd name="adj1" fmla="val 25000"/>
              <a:gd name="adj2" fmla="val 44273"/>
              <a:gd name="adj3" fmla="val 30026"/>
            </a:avLst>
          </a:prstGeom>
          <a:solidFill>
            <a:srgbClr val="00B0F0">
              <a:alpha val="40000"/>
            </a:srgb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Isosceles Triangle 11"/>
          <p:cNvSpPr/>
          <p:nvPr/>
        </p:nvSpPr>
        <p:spPr>
          <a:xfrm>
            <a:off x="14040544" y="8321922"/>
            <a:ext cx="252536" cy="216024"/>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p:cNvSpPr/>
          <p:nvPr/>
        </p:nvSpPr>
        <p:spPr>
          <a:xfrm>
            <a:off x="12312352" y="9690074"/>
            <a:ext cx="252536" cy="216024"/>
          </a:xfrm>
          <a:prstGeom prst="triangl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12348864" y="10410154"/>
            <a:ext cx="216024" cy="216024"/>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16021272" y="10698186"/>
            <a:ext cx="216024" cy="216024"/>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Decision 17"/>
          <p:cNvSpPr/>
          <p:nvPr/>
        </p:nvSpPr>
        <p:spPr>
          <a:xfrm rot="5400000">
            <a:off x="15984193" y="11167313"/>
            <a:ext cx="290182" cy="216024"/>
          </a:xfrm>
          <a:prstGeom prst="flowChartDecision">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Decision 18"/>
          <p:cNvSpPr/>
          <p:nvPr/>
        </p:nvSpPr>
        <p:spPr>
          <a:xfrm rot="5400000">
            <a:off x="16056201" y="11237171"/>
            <a:ext cx="290182" cy="216024"/>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lowchart: Decision 19"/>
          <p:cNvSpPr/>
          <p:nvPr/>
        </p:nvSpPr>
        <p:spPr>
          <a:xfrm rot="5400000">
            <a:off x="16416241" y="11237171"/>
            <a:ext cx="290182" cy="216024"/>
          </a:xfrm>
          <a:prstGeom prst="flowChartDecision">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16093280" y="10698186"/>
            <a:ext cx="216024" cy="216024"/>
          </a:xfrm>
          <a:prstGeom prst="ellips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5-Point Star 21"/>
          <p:cNvSpPr/>
          <p:nvPr/>
        </p:nvSpPr>
        <p:spPr>
          <a:xfrm>
            <a:off x="13933040" y="8249914"/>
            <a:ext cx="288032" cy="288032"/>
          </a:xfrm>
          <a:prstGeom prst="star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14221072" y="10482162"/>
            <a:ext cx="216024" cy="21602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15589224" y="10698186"/>
            <a:ext cx="216024" cy="216024"/>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15733240" y="10698186"/>
            <a:ext cx="216024" cy="21602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Historical plot - LATEST V2_v4.jpg"/>
          <p:cNvPicPr>
            <a:picLocks noChangeAspect="1"/>
          </p:cNvPicPr>
          <p:nvPr/>
        </p:nvPicPr>
        <p:blipFill>
          <a:blip r:embed="rId4" cstate="print">
            <a:clrChange>
              <a:clrFrom>
                <a:srgbClr val="FCFCFC"/>
              </a:clrFrom>
              <a:clrTo>
                <a:srgbClr val="FCFCFC">
                  <a:alpha val="0"/>
                </a:srgbClr>
              </a:clrTo>
            </a:clrChange>
          </a:blip>
          <a:srcRect l="78611" t="42576" r="18907" b="55295"/>
          <a:stretch>
            <a:fillRect/>
          </a:stretch>
        </p:blipFill>
        <p:spPr>
          <a:xfrm>
            <a:off x="15661232" y="10626178"/>
            <a:ext cx="216024" cy="144016"/>
          </a:xfrm>
          <a:prstGeom prst="rect">
            <a:avLst/>
          </a:prstGeom>
        </p:spPr>
      </p:pic>
      <p:pic>
        <p:nvPicPr>
          <p:cNvPr id="27" name="Picture 26" descr="Historical plot - LATEST V2_v4.jpg"/>
          <p:cNvPicPr>
            <a:picLocks noChangeAspect="1"/>
          </p:cNvPicPr>
          <p:nvPr/>
        </p:nvPicPr>
        <p:blipFill>
          <a:blip r:embed="rId4" cstate="print">
            <a:clrChange>
              <a:clrFrom>
                <a:srgbClr val="FCFCFC"/>
              </a:clrFrom>
              <a:clrTo>
                <a:srgbClr val="FCFCFC">
                  <a:alpha val="0"/>
                </a:srgbClr>
              </a:clrTo>
            </a:clrChange>
          </a:blip>
          <a:srcRect l="78611" t="42576" r="18907" b="55295"/>
          <a:stretch>
            <a:fillRect/>
          </a:stretch>
        </p:blipFill>
        <p:spPr>
          <a:xfrm>
            <a:off x="16453320" y="11274250"/>
            <a:ext cx="216024" cy="144016"/>
          </a:xfrm>
          <a:prstGeom prst="rect">
            <a:avLst/>
          </a:prstGeom>
        </p:spPr>
      </p:pic>
      <p:sp>
        <p:nvSpPr>
          <p:cNvPr id="28" name="TextBox 27"/>
          <p:cNvSpPr txBox="1"/>
          <p:nvPr/>
        </p:nvSpPr>
        <p:spPr>
          <a:xfrm>
            <a:off x="13933040" y="8291725"/>
            <a:ext cx="288032" cy="215444"/>
          </a:xfrm>
          <a:prstGeom prst="rect">
            <a:avLst/>
          </a:prstGeom>
          <a:noFill/>
        </p:spPr>
        <p:txBody>
          <a:bodyPr wrap="square" rtlCol="0">
            <a:spAutoFit/>
          </a:bodyPr>
          <a:lstStyle/>
          <a:p>
            <a:pPr algn="ctr"/>
            <a:r>
              <a:rPr lang="en-GB" sz="800" dirty="0" smtClean="0">
                <a:latin typeface="Helvatica"/>
              </a:rPr>
              <a:t>1</a:t>
            </a:r>
            <a:endParaRPr lang="en-GB" sz="800" dirty="0">
              <a:latin typeface="Helvatica"/>
            </a:endParaRPr>
          </a:p>
        </p:txBody>
      </p:sp>
      <p:sp>
        <p:nvSpPr>
          <p:cNvPr id="29" name="TextBox 28"/>
          <p:cNvSpPr txBox="1"/>
          <p:nvPr/>
        </p:nvSpPr>
        <p:spPr>
          <a:xfrm>
            <a:off x="13941424" y="8363733"/>
            <a:ext cx="423664" cy="215444"/>
          </a:xfrm>
          <a:prstGeom prst="rect">
            <a:avLst/>
          </a:prstGeom>
          <a:noFill/>
        </p:spPr>
        <p:txBody>
          <a:bodyPr wrap="square" rtlCol="0">
            <a:spAutoFit/>
          </a:bodyPr>
          <a:lstStyle/>
          <a:p>
            <a:pPr algn="r"/>
            <a:r>
              <a:rPr lang="en-GB" sz="800" dirty="0" smtClean="0">
                <a:latin typeface="Helvatica"/>
              </a:rPr>
              <a:t>2a</a:t>
            </a:r>
            <a:endParaRPr lang="en-GB" sz="800" dirty="0">
              <a:latin typeface="Helvatica"/>
            </a:endParaRPr>
          </a:p>
        </p:txBody>
      </p:sp>
      <p:sp>
        <p:nvSpPr>
          <p:cNvPr id="30" name="TextBox 29"/>
          <p:cNvSpPr txBox="1"/>
          <p:nvPr/>
        </p:nvSpPr>
        <p:spPr>
          <a:xfrm>
            <a:off x="12285240" y="9762662"/>
            <a:ext cx="423664" cy="215444"/>
          </a:xfrm>
          <a:prstGeom prst="rect">
            <a:avLst/>
          </a:prstGeom>
          <a:noFill/>
        </p:spPr>
        <p:txBody>
          <a:bodyPr wrap="square" rtlCol="0">
            <a:spAutoFit/>
          </a:bodyPr>
          <a:lstStyle/>
          <a:p>
            <a:r>
              <a:rPr lang="en-GB" sz="800" dirty="0" smtClean="0">
                <a:latin typeface="Helvatica"/>
              </a:rPr>
              <a:t>2b</a:t>
            </a:r>
            <a:endParaRPr lang="en-GB" sz="800" dirty="0">
              <a:latin typeface="Helvatica"/>
            </a:endParaRPr>
          </a:p>
        </p:txBody>
      </p:sp>
      <p:sp>
        <p:nvSpPr>
          <p:cNvPr id="31" name="TextBox 30"/>
          <p:cNvSpPr txBox="1"/>
          <p:nvPr/>
        </p:nvSpPr>
        <p:spPr>
          <a:xfrm>
            <a:off x="12204848" y="10410154"/>
            <a:ext cx="423664" cy="215444"/>
          </a:xfrm>
          <a:prstGeom prst="rect">
            <a:avLst/>
          </a:prstGeom>
          <a:noFill/>
        </p:spPr>
        <p:txBody>
          <a:bodyPr wrap="square" rtlCol="0">
            <a:spAutoFit/>
          </a:bodyPr>
          <a:lstStyle/>
          <a:p>
            <a:pPr algn="ctr"/>
            <a:r>
              <a:rPr lang="en-GB" sz="800" dirty="0" smtClean="0">
                <a:latin typeface="Helvatica"/>
              </a:rPr>
              <a:t>   3b</a:t>
            </a:r>
            <a:endParaRPr lang="en-GB" sz="800" dirty="0">
              <a:latin typeface="Helvatica"/>
            </a:endParaRPr>
          </a:p>
        </p:txBody>
      </p:sp>
      <p:sp>
        <p:nvSpPr>
          <p:cNvPr id="32" name="TextBox 31"/>
          <p:cNvSpPr txBox="1"/>
          <p:nvPr/>
        </p:nvSpPr>
        <p:spPr>
          <a:xfrm>
            <a:off x="14085440" y="10482162"/>
            <a:ext cx="423664" cy="215444"/>
          </a:xfrm>
          <a:prstGeom prst="rect">
            <a:avLst/>
          </a:prstGeom>
          <a:noFill/>
        </p:spPr>
        <p:txBody>
          <a:bodyPr wrap="square" rtlCol="0">
            <a:spAutoFit/>
          </a:bodyPr>
          <a:lstStyle/>
          <a:p>
            <a:pPr algn="ctr"/>
            <a:r>
              <a:rPr lang="en-GB" sz="800" dirty="0" smtClean="0">
                <a:latin typeface="Helvatica"/>
              </a:rPr>
              <a:t>   3a</a:t>
            </a:r>
            <a:endParaRPr lang="en-GB" sz="800" dirty="0">
              <a:latin typeface="Helvatica"/>
            </a:endParaRPr>
          </a:p>
        </p:txBody>
      </p:sp>
      <p:sp>
        <p:nvSpPr>
          <p:cNvPr id="33" name="TextBox 32"/>
          <p:cNvSpPr txBox="1"/>
          <p:nvPr/>
        </p:nvSpPr>
        <p:spPr>
          <a:xfrm>
            <a:off x="15589224" y="10698186"/>
            <a:ext cx="423664" cy="215444"/>
          </a:xfrm>
          <a:prstGeom prst="rect">
            <a:avLst/>
          </a:prstGeom>
          <a:noFill/>
        </p:spPr>
        <p:txBody>
          <a:bodyPr wrap="square" rtlCol="0">
            <a:spAutoFit/>
          </a:bodyPr>
          <a:lstStyle/>
          <a:p>
            <a:pPr algn="ctr"/>
            <a:r>
              <a:rPr lang="en-GB" sz="800" dirty="0" smtClean="0">
                <a:latin typeface="Helvatica"/>
              </a:rPr>
              <a:t>   4a</a:t>
            </a:r>
            <a:endParaRPr lang="en-GB" sz="800" dirty="0">
              <a:latin typeface="Helvatica"/>
            </a:endParaRPr>
          </a:p>
        </p:txBody>
      </p:sp>
      <p:sp>
        <p:nvSpPr>
          <p:cNvPr id="34" name="TextBox 33"/>
          <p:cNvSpPr txBox="1"/>
          <p:nvPr/>
        </p:nvSpPr>
        <p:spPr>
          <a:xfrm>
            <a:off x="15525600" y="10698766"/>
            <a:ext cx="423664" cy="215444"/>
          </a:xfrm>
          <a:prstGeom prst="rect">
            <a:avLst/>
          </a:prstGeom>
          <a:noFill/>
        </p:spPr>
        <p:txBody>
          <a:bodyPr wrap="square" rtlCol="0">
            <a:spAutoFit/>
          </a:bodyPr>
          <a:lstStyle/>
          <a:p>
            <a:r>
              <a:rPr lang="en-GB" sz="800" dirty="0" smtClean="0">
                <a:latin typeface="Helvatica"/>
              </a:rPr>
              <a:t>4b</a:t>
            </a:r>
            <a:endParaRPr lang="en-GB" sz="800" dirty="0">
              <a:latin typeface="Helvatica"/>
            </a:endParaRPr>
          </a:p>
        </p:txBody>
      </p:sp>
      <p:sp>
        <p:nvSpPr>
          <p:cNvPr id="35" name="TextBox 34"/>
          <p:cNvSpPr txBox="1"/>
          <p:nvPr/>
        </p:nvSpPr>
        <p:spPr>
          <a:xfrm>
            <a:off x="16029656" y="10698186"/>
            <a:ext cx="423664" cy="215444"/>
          </a:xfrm>
          <a:prstGeom prst="rect">
            <a:avLst/>
          </a:prstGeom>
          <a:noFill/>
        </p:spPr>
        <p:txBody>
          <a:bodyPr wrap="square" rtlCol="0">
            <a:spAutoFit/>
          </a:bodyPr>
          <a:lstStyle/>
          <a:p>
            <a:pPr algn="ctr"/>
            <a:r>
              <a:rPr lang="en-GB" sz="800" dirty="0" smtClean="0">
                <a:latin typeface="Helvatica"/>
              </a:rPr>
              <a:t>4c</a:t>
            </a:r>
            <a:endParaRPr lang="en-GB" sz="800" dirty="0">
              <a:latin typeface="Helvatica"/>
            </a:endParaRPr>
          </a:p>
        </p:txBody>
      </p:sp>
      <p:sp>
        <p:nvSpPr>
          <p:cNvPr id="36" name="TextBox 35"/>
          <p:cNvSpPr txBox="1"/>
          <p:nvPr/>
        </p:nvSpPr>
        <p:spPr>
          <a:xfrm>
            <a:off x="15949264" y="10698186"/>
            <a:ext cx="504056" cy="215444"/>
          </a:xfrm>
          <a:prstGeom prst="rect">
            <a:avLst/>
          </a:prstGeom>
          <a:noFill/>
        </p:spPr>
        <p:txBody>
          <a:bodyPr wrap="square" rtlCol="0">
            <a:spAutoFit/>
          </a:bodyPr>
          <a:lstStyle/>
          <a:p>
            <a:r>
              <a:rPr lang="en-GB" sz="800" dirty="0" smtClean="0">
                <a:solidFill>
                  <a:schemeClr val="bg1"/>
                </a:solidFill>
                <a:latin typeface="Helvatica"/>
              </a:rPr>
              <a:t>4d</a:t>
            </a:r>
            <a:endParaRPr lang="en-GB" sz="800" dirty="0">
              <a:solidFill>
                <a:schemeClr val="bg1"/>
              </a:solidFill>
              <a:latin typeface="Helvatica"/>
            </a:endParaRPr>
          </a:p>
        </p:txBody>
      </p:sp>
      <p:sp>
        <p:nvSpPr>
          <p:cNvPr id="37" name="TextBox 36"/>
          <p:cNvSpPr txBox="1"/>
          <p:nvPr/>
        </p:nvSpPr>
        <p:spPr>
          <a:xfrm>
            <a:off x="15949264" y="11244053"/>
            <a:ext cx="423664" cy="215444"/>
          </a:xfrm>
          <a:prstGeom prst="rect">
            <a:avLst/>
          </a:prstGeom>
          <a:noFill/>
        </p:spPr>
        <p:txBody>
          <a:bodyPr wrap="square" rtlCol="0">
            <a:spAutoFit/>
          </a:bodyPr>
          <a:lstStyle/>
          <a:p>
            <a:pPr algn="ctr"/>
            <a:r>
              <a:rPr lang="en-GB" sz="800" dirty="0" smtClean="0">
                <a:latin typeface="Helvatica"/>
              </a:rPr>
              <a:t>   5a</a:t>
            </a:r>
            <a:endParaRPr lang="en-GB" sz="800" dirty="0">
              <a:latin typeface="Helvatica"/>
            </a:endParaRPr>
          </a:p>
        </p:txBody>
      </p:sp>
      <p:sp>
        <p:nvSpPr>
          <p:cNvPr id="38" name="TextBox 37"/>
          <p:cNvSpPr txBox="1"/>
          <p:nvPr/>
        </p:nvSpPr>
        <p:spPr>
          <a:xfrm>
            <a:off x="15885640" y="11130234"/>
            <a:ext cx="423664" cy="215444"/>
          </a:xfrm>
          <a:prstGeom prst="rect">
            <a:avLst/>
          </a:prstGeom>
          <a:noFill/>
        </p:spPr>
        <p:txBody>
          <a:bodyPr wrap="square" rtlCol="0">
            <a:spAutoFit/>
          </a:bodyPr>
          <a:lstStyle/>
          <a:p>
            <a:pPr algn="ctr"/>
            <a:r>
              <a:rPr lang="en-GB" sz="800" dirty="0" smtClean="0">
                <a:latin typeface="Helvatica"/>
              </a:rPr>
              <a:t>5b</a:t>
            </a:r>
            <a:endParaRPr lang="en-GB" sz="800" dirty="0">
              <a:latin typeface="Helvatica"/>
            </a:endParaRPr>
          </a:p>
        </p:txBody>
      </p:sp>
      <p:sp>
        <p:nvSpPr>
          <p:cNvPr id="39" name="TextBox 38"/>
          <p:cNvSpPr txBox="1"/>
          <p:nvPr/>
        </p:nvSpPr>
        <p:spPr>
          <a:xfrm>
            <a:off x="16101664" y="10626178"/>
            <a:ext cx="423664" cy="215444"/>
          </a:xfrm>
          <a:prstGeom prst="rect">
            <a:avLst/>
          </a:prstGeom>
          <a:noFill/>
        </p:spPr>
        <p:txBody>
          <a:bodyPr wrap="square" rtlCol="0">
            <a:spAutoFit/>
          </a:bodyPr>
          <a:lstStyle/>
          <a:p>
            <a:pPr algn="r"/>
            <a:r>
              <a:rPr lang="en-GB" sz="800" dirty="0" smtClean="0">
                <a:latin typeface="Helvatica"/>
              </a:rPr>
              <a:t>5c</a:t>
            </a:r>
            <a:endParaRPr lang="en-GB" sz="800" dirty="0">
              <a:latin typeface="Helvatica"/>
            </a:endParaRPr>
          </a:p>
        </p:txBody>
      </p:sp>
      <p:sp>
        <p:nvSpPr>
          <p:cNvPr id="40" name="TextBox 39"/>
          <p:cNvSpPr txBox="1"/>
          <p:nvPr/>
        </p:nvSpPr>
        <p:spPr>
          <a:xfrm>
            <a:off x="16309304" y="11202242"/>
            <a:ext cx="423664" cy="215444"/>
          </a:xfrm>
          <a:prstGeom prst="rect">
            <a:avLst/>
          </a:prstGeom>
          <a:noFill/>
        </p:spPr>
        <p:txBody>
          <a:bodyPr wrap="square" rtlCol="0">
            <a:spAutoFit/>
          </a:bodyPr>
          <a:lstStyle/>
          <a:p>
            <a:pPr algn="r"/>
            <a:r>
              <a:rPr lang="en-GB" sz="800" dirty="0" smtClean="0">
                <a:solidFill>
                  <a:schemeClr val="bg1"/>
                </a:solidFill>
                <a:latin typeface="Helvatica"/>
              </a:rPr>
              <a:t>5d</a:t>
            </a:r>
            <a:endParaRPr lang="en-GB" sz="800" dirty="0">
              <a:solidFill>
                <a:schemeClr val="bg1"/>
              </a:solidFill>
              <a:latin typeface="Helvatica"/>
            </a:endParaRPr>
          </a:p>
        </p:txBody>
      </p:sp>
      <p:graphicFrame>
        <p:nvGraphicFramePr>
          <p:cNvPr id="41" name="Table 40"/>
          <p:cNvGraphicFramePr>
            <a:graphicFrameLocks noGrp="1"/>
          </p:cNvGraphicFramePr>
          <p:nvPr/>
        </p:nvGraphicFramePr>
        <p:xfrm>
          <a:off x="10188624" y="6089674"/>
          <a:ext cx="7608480" cy="797808"/>
        </p:xfrm>
        <a:graphic>
          <a:graphicData uri="http://schemas.openxmlformats.org/drawingml/2006/table">
            <a:tbl>
              <a:tblPr firstRow="1" bandRow="1">
                <a:tableStyleId>{5C22544A-7EE6-4342-B048-85BDC9FD1C3A}</a:tableStyleId>
              </a:tblPr>
              <a:tblGrid>
                <a:gridCol w="936105"/>
                <a:gridCol w="1334475"/>
                <a:gridCol w="1334475"/>
                <a:gridCol w="1334475"/>
                <a:gridCol w="1334475"/>
                <a:gridCol w="1334475"/>
              </a:tblGrid>
              <a:tr h="432048">
                <a:tc>
                  <a:txBody>
                    <a:bodyPr/>
                    <a:lstStyle/>
                    <a:p>
                      <a:r>
                        <a:rPr lang="en-GB" sz="2400" b="1" dirty="0" smtClean="0">
                          <a:solidFill>
                            <a:schemeClr val="tx1"/>
                          </a:solidFill>
                        </a:rPr>
                        <a:t>Key</a:t>
                      </a:r>
                      <a:endParaRPr lang="en-GB" sz="2400" b="1" dirty="0">
                        <a:solidFill>
                          <a:schemeClr val="tx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GB" sz="1600" b="0" dirty="0">
                        <a:solidFill>
                          <a:schemeClr val="tx1"/>
                        </a:solidFill>
                        <a:latin typeface="Helvatica"/>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600" b="0" dirty="0" smtClean="0">
                          <a:solidFill>
                            <a:schemeClr val="tx1"/>
                          </a:solidFill>
                          <a:latin typeface="Helvatica"/>
                        </a:rPr>
                        <a:t>1970s</a:t>
                      </a:r>
                      <a:endParaRPr lang="en-GB" sz="1600" b="0" dirty="0">
                        <a:solidFill>
                          <a:schemeClr val="tx1"/>
                        </a:solidFill>
                        <a:latin typeface="Helvatica"/>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600" b="0" dirty="0" smtClean="0">
                          <a:solidFill>
                            <a:schemeClr val="tx1"/>
                          </a:solidFill>
                          <a:latin typeface="Helvatica"/>
                        </a:rPr>
                        <a:t>1980s</a:t>
                      </a:r>
                      <a:endParaRPr lang="en-GB" sz="1600" b="0" dirty="0">
                        <a:solidFill>
                          <a:schemeClr val="tx1"/>
                        </a:solidFill>
                        <a:latin typeface="Helvatica"/>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600" b="0" dirty="0" smtClean="0">
                          <a:solidFill>
                            <a:schemeClr val="tx1"/>
                          </a:solidFill>
                          <a:latin typeface="Helvatica"/>
                        </a:rPr>
                        <a:t>1990s</a:t>
                      </a:r>
                      <a:endParaRPr lang="en-GB" sz="1600" b="0" dirty="0">
                        <a:solidFill>
                          <a:schemeClr val="tx1"/>
                        </a:solidFill>
                        <a:latin typeface="Helvatica"/>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600" b="0" dirty="0" smtClean="0">
                          <a:solidFill>
                            <a:schemeClr val="tx1"/>
                          </a:solidFill>
                          <a:latin typeface="Helvatica"/>
                        </a:rPr>
                        <a:t>2000s</a:t>
                      </a:r>
                      <a:endParaRPr lang="en-GB" sz="1600" b="0" dirty="0">
                        <a:solidFill>
                          <a:schemeClr val="tx1"/>
                        </a:solidFill>
                        <a:latin typeface="Helvatica"/>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97323">
                <a:tc>
                  <a:txBody>
                    <a:bodyPr/>
                    <a:lstStyle/>
                    <a:p>
                      <a:endParaRPr lang="en-GB"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GB" sz="1600" dirty="0">
                        <a:latin typeface="Helvatica"/>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600" dirty="0" smtClean="0">
                          <a:latin typeface="Helvatica"/>
                        </a:rPr>
                        <a:t>polluted</a:t>
                      </a:r>
                      <a:endParaRPr lang="en-GB" sz="1600" dirty="0">
                        <a:latin typeface="Helvatica"/>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600" dirty="0" smtClean="0">
                          <a:latin typeface="Helvatica"/>
                        </a:rPr>
                        <a:t>fished</a:t>
                      </a:r>
                      <a:endParaRPr lang="en-GB" sz="1600" dirty="0">
                        <a:latin typeface="Helvatica"/>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200" dirty="0" smtClean="0">
                          <a:latin typeface="Helvatica"/>
                        </a:rPr>
                        <a:t>polluted</a:t>
                      </a:r>
                    </a:p>
                    <a:p>
                      <a:r>
                        <a:rPr lang="en-GB" sz="1200" dirty="0" smtClean="0">
                          <a:latin typeface="Helvatica"/>
                        </a:rPr>
                        <a:t>+ fished</a:t>
                      </a:r>
                      <a:endParaRPr lang="en-GB" sz="1200" dirty="0">
                        <a:latin typeface="Helvatica"/>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200" dirty="0" smtClean="0">
                          <a:latin typeface="Helvatica"/>
                        </a:rPr>
                        <a:t>Published</a:t>
                      </a:r>
                    </a:p>
                    <a:p>
                      <a:r>
                        <a:rPr lang="en-GB" sz="1200" dirty="0" smtClean="0">
                          <a:latin typeface="Helvatica"/>
                        </a:rPr>
                        <a:t>studies</a:t>
                      </a:r>
                      <a:endParaRPr lang="en-GB" sz="1200" dirty="0">
                        <a:latin typeface="Helvatica"/>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
        <p:nvSpPr>
          <p:cNvPr id="46" name="Oval 45"/>
          <p:cNvSpPr/>
          <p:nvPr/>
        </p:nvSpPr>
        <p:spPr>
          <a:xfrm flipH="1">
            <a:off x="16165289" y="6560626"/>
            <a:ext cx="160784" cy="160784"/>
          </a:xfrm>
          <a:prstGeom prst="ellipse">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8" name="Group 47"/>
          <p:cNvGrpSpPr/>
          <p:nvPr/>
        </p:nvGrpSpPr>
        <p:grpSpPr>
          <a:xfrm>
            <a:off x="10764689" y="6521315"/>
            <a:ext cx="288032" cy="276999"/>
            <a:chOff x="-1692696" y="-736431"/>
            <a:chExt cx="288032" cy="276999"/>
          </a:xfrm>
        </p:grpSpPr>
        <p:sp>
          <p:nvSpPr>
            <p:cNvPr id="49" name="Rectangle 48"/>
            <p:cNvSpPr/>
            <p:nvPr/>
          </p:nvSpPr>
          <p:spPr>
            <a:xfrm>
              <a:off x="-1692696" y="-691807"/>
              <a:ext cx="288032" cy="216024"/>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1692696" y="-736431"/>
              <a:ext cx="279648" cy="276999"/>
            </a:xfrm>
            <a:prstGeom prst="rect">
              <a:avLst/>
            </a:prstGeom>
            <a:noFill/>
          </p:spPr>
          <p:txBody>
            <a:bodyPr wrap="square" rtlCol="0">
              <a:spAutoFit/>
            </a:bodyPr>
            <a:lstStyle/>
            <a:p>
              <a:r>
                <a:rPr lang="en-GB" sz="1200" dirty="0" smtClean="0">
                  <a:latin typeface="Helvatica"/>
                </a:rPr>
                <a:t>a</a:t>
              </a:r>
              <a:endParaRPr lang="en-GB" sz="1200" dirty="0">
                <a:latin typeface="Helvatica"/>
              </a:endParaRPr>
            </a:p>
          </p:txBody>
        </p:sp>
      </p:grpSp>
      <p:grpSp>
        <p:nvGrpSpPr>
          <p:cNvPr id="51" name="Group 50"/>
          <p:cNvGrpSpPr/>
          <p:nvPr/>
        </p:nvGrpSpPr>
        <p:grpSpPr>
          <a:xfrm>
            <a:off x="12132841" y="6510282"/>
            <a:ext cx="288032" cy="276999"/>
            <a:chOff x="-324544" y="-747464"/>
            <a:chExt cx="288032" cy="276999"/>
          </a:xfrm>
        </p:grpSpPr>
        <p:sp>
          <p:nvSpPr>
            <p:cNvPr id="52" name="Rectangle 51"/>
            <p:cNvSpPr/>
            <p:nvPr/>
          </p:nvSpPr>
          <p:spPr>
            <a:xfrm>
              <a:off x="-324544" y="-702840"/>
              <a:ext cx="288032" cy="216024"/>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p:cNvSpPr txBox="1"/>
            <p:nvPr/>
          </p:nvSpPr>
          <p:spPr>
            <a:xfrm>
              <a:off x="-324544" y="-747464"/>
              <a:ext cx="279648" cy="276999"/>
            </a:xfrm>
            <a:prstGeom prst="rect">
              <a:avLst/>
            </a:prstGeom>
            <a:noFill/>
          </p:spPr>
          <p:txBody>
            <a:bodyPr wrap="square" rtlCol="0">
              <a:spAutoFit/>
            </a:bodyPr>
            <a:lstStyle/>
            <a:p>
              <a:r>
                <a:rPr lang="en-GB" sz="1200" dirty="0" smtClean="0">
                  <a:latin typeface="Helvatica"/>
                </a:rPr>
                <a:t>b</a:t>
              </a:r>
              <a:endParaRPr lang="en-GB" sz="1200" dirty="0">
                <a:latin typeface="Helvatica"/>
              </a:endParaRPr>
            </a:p>
          </p:txBody>
        </p:sp>
      </p:grpSp>
      <p:grpSp>
        <p:nvGrpSpPr>
          <p:cNvPr id="54" name="Group 53"/>
          <p:cNvGrpSpPr/>
          <p:nvPr/>
        </p:nvGrpSpPr>
        <p:grpSpPr>
          <a:xfrm>
            <a:off x="13428985" y="6510282"/>
            <a:ext cx="288032" cy="276999"/>
            <a:chOff x="971600" y="-747464"/>
            <a:chExt cx="288032" cy="276999"/>
          </a:xfrm>
        </p:grpSpPr>
        <p:sp>
          <p:nvSpPr>
            <p:cNvPr id="55" name="Rectangle 27"/>
            <p:cNvSpPr/>
            <p:nvPr/>
          </p:nvSpPr>
          <p:spPr>
            <a:xfrm>
              <a:off x="971600" y="-702840"/>
              <a:ext cx="288032" cy="216024"/>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p:cNvSpPr txBox="1"/>
            <p:nvPr/>
          </p:nvSpPr>
          <p:spPr>
            <a:xfrm>
              <a:off x="971600" y="-747464"/>
              <a:ext cx="279648" cy="276999"/>
            </a:xfrm>
            <a:prstGeom prst="rect">
              <a:avLst/>
            </a:prstGeom>
            <a:noFill/>
          </p:spPr>
          <p:txBody>
            <a:bodyPr wrap="square" rtlCol="0">
              <a:spAutoFit/>
            </a:bodyPr>
            <a:lstStyle/>
            <a:p>
              <a:r>
                <a:rPr lang="en-GB" sz="1200" dirty="0" smtClean="0">
                  <a:latin typeface="Helvatica"/>
                </a:rPr>
                <a:t>c</a:t>
              </a:r>
              <a:endParaRPr lang="en-GB" sz="1200" dirty="0">
                <a:latin typeface="Helvatica"/>
              </a:endParaRPr>
            </a:p>
          </p:txBody>
        </p:sp>
      </p:grpSp>
      <p:grpSp>
        <p:nvGrpSpPr>
          <p:cNvPr id="57" name="Group 56"/>
          <p:cNvGrpSpPr/>
          <p:nvPr/>
        </p:nvGrpSpPr>
        <p:grpSpPr>
          <a:xfrm>
            <a:off x="14797137" y="6510282"/>
            <a:ext cx="288032" cy="276999"/>
            <a:chOff x="2339752" y="-747464"/>
            <a:chExt cx="288032" cy="276999"/>
          </a:xfrm>
        </p:grpSpPr>
        <p:sp>
          <p:nvSpPr>
            <p:cNvPr id="58" name="Rectangle 57"/>
            <p:cNvSpPr/>
            <p:nvPr/>
          </p:nvSpPr>
          <p:spPr>
            <a:xfrm>
              <a:off x="2339752" y="-702840"/>
              <a:ext cx="288032" cy="216024"/>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2348136" y="-747464"/>
              <a:ext cx="279648" cy="276999"/>
            </a:xfrm>
            <a:prstGeom prst="rect">
              <a:avLst/>
            </a:prstGeom>
            <a:noFill/>
          </p:spPr>
          <p:txBody>
            <a:bodyPr wrap="square" rtlCol="0">
              <a:spAutoFit/>
            </a:bodyPr>
            <a:lstStyle/>
            <a:p>
              <a:r>
                <a:rPr lang="en-GB" sz="1200" dirty="0" smtClean="0">
                  <a:solidFill>
                    <a:schemeClr val="bg1"/>
                  </a:solidFill>
                  <a:latin typeface="Helvatica"/>
                </a:rPr>
                <a:t>d</a:t>
              </a:r>
              <a:endParaRPr lang="en-GB" sz="1200" dirty="0">
                <a:solidFill>
                  <a:schemeClr val="bg1"/>
                </a:solidFill>
                <a:latin typeface="Helvatica"/>
              </a:endParaRPr>
            </a:p>
          </p:txBody>
        </p:sp>
      </p:grpSp>
      <p:sp>
        <p:nvSpPr>
          <p:cNvPr id="141" name="Curved Right Arrow 140"/>
          <p:cNvSpPr/>
          <p:nvPr/>
        </p:nvSpPr>
        <p:spPr>
          <a:xfrm rot="19408715">
            <a:off x="2666108" y="2138136"/>
            <a:ext cx="3326477" cy="4160481"/>
          </a:xfrm>
          <a:prstGeom prst="curvedRightArrow">
            <a:avLst>
              <a:gd name="adj1" fmla="val 25000"/>
              <a:gd name="adj2" fmla="val 62524"/>
              <a:gd name="adj3" fmla="val 30026"/>
            </a:avLst>
          </a:prstGeom>
          <a:solidFill>
            <a:srgbClr val="00B0F0">
              <a:alpha val="40000"/>
            </a:srgb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2" name="Isosceles Triangle 141"/>
          <p:cNvSpPr/>
          <p:nvPr/>
        </p:nvSpPr>
        <p:spPr>
          <a:xfrm>
            <a:off x="4186644" y="2049588"/>
            <a:ext cx="236141" cy="202000"/>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Isosceles Triangle 142"/>
          <p:cNvSpPr/>
          <p:nvPr/>
        </p:nvSpPr>
        <p:spPr>
          <a:xfrm>
            <a:off x="2630140" y="3328919"/>
            <a:ext cx="236141" cy="202000"/>
          </a:xfrm>
          <a:prstGeom prst="triangl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a:off x="2664282" y="4069584"/>
            <a:ext cx="202000" cy="202000"/>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Flowchart: Decision 147"/>
          <p:cNvSpPr/>
          <p:nvPr/>
        </p:nvSpPr>
        <p:spPr>
          <a:xfrm rot="5400000">
            <a:off x="6351552" y="4759816"/>
            <a:ext cx="271343" cy="202000"/>
          </a:xfrm>
          <a:prstGeom prst="flowChartDecision">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Oval 144"/>
          <p:cNvSpPr/>
          <p:nvPr/>
        </p:nvSpPr>
        <p:spPr>
          <a:xfrm>
            <a:off x="6038782" y="4271584"/>
            <a:ext cx="202000" cy="2020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Flowchart: Decision 145"/>
          <p:cNvSpPr/>
          <p:nvPr/>
        </p:nvSpPr>
        <p:spPr>
          <a:xfrm rot="5400000">
            <a:off x="6004111" y="4710255"/>
            <a:ext cx="271343" cy="202000"/>
          </a:xfrm>
          <a:prstGeom prst="flowChartDecision">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Flowchart: Decision 146"/>
          <p:cNvSpPr/>
          <p:nvPr/>
        </p:nvSpPr>
        <p:spPr>
          <a:xfrm rot="5400000">
            <a:off x="6071444" y="4775578"/>
            <a:ext cx="271343" cy="202000"/>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Oval 148"/>
          <p:cNvSpPr/>
          <p:nvPr/>
        </p:nvSpPr>
        <p:spPr>
          <a:xfrm>
            <a:off x="6106116" y="4221088"/>
            <a:ext cx="202000" cy="202000"/>
          </a:xfrm>
          <a:prstGeom prst="ellips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5-Point Star 149"/>
          <p:cNvSpPr/>
          <p:nvPr/>
        </p:nvSpPr>
        <p:spPr>
          <a:xfrm>
            <a:off x="4086119" y="1982254"/>
            <a:ext cx="269333" cy="269333"/>
          </a:xfrm>
          <a:prstGeom prst="star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Oval 151"/>
          <p:cNvSpPr/>
          <p:nvPr/>
        </p:nvSpPr>
        <p:spPr>
          <a:xfrm>
            <a:off x="5634783" y="4271584"/>
            <a:ext cx="202000" cy="202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Oval 152"/>
          <p:cNvSpPr/>
          <p:nvPr/>
        </p:nvSpPr>
        <p:spPr>
          <a:xfrm>
            <a:off x="5724128" y="4149080"/>
            <a:ext cx="202000" cy="20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TextBox 235"/>
          <p:cNvSpPr txBox="1"/>
          <p:nvPr/>
        </p:nvSpPr>
        <p:spPr>
          <a:xfrm>
            <a:off x="-27829" y="684639"/>
            <a:ext cx="800219" cy="5184657"/>
          </a:xfrm>
          <a:prstGeom prst="rect">
            <a:avLst/>
          </a:prstGeom>
          <a:noFill/>
        </p:spPr>
        <p:txBody>
          <a:bodyPr vert="vert270" wrap="square" rtlCol="0">
            <a:spAutoFit/>
          </a:bodyPr>
          <a:lstStyle/>
          <a:p>
            <a:pPr algn="ctr"/>
            <a:r>
              <a:rPr lang="en-GB" sz="2000" dirty="0" smtClean="0"/>
              <a:t>Gross framework production</a:t>
            </a:r>
          </a:p>
          <a:p>
            <a:pPr algn="ctr"/>
            <a:r>
              <a:rPr lang="en-GB" sz="2000" dirty="0" smtClean="0"/>
              <a:t>(Kg CaCO3 m</a:t>
            </a:r>
            <a:r>
              <a:rPr lang="en-GB" sz="2000" baseline="30000" dirty="0" smtClean="0"/>
              <a:t>-2</a:t>
            </a:r>
            <a:r>
              <a:rPr lang="en-GB" sz="2000" dirty="0" smtClean="0"/>
              <a:t> year</a:t>
            </a:r>
            <a:r>
              <a:rPr lang="en-GB" sz="2000" baseline="30000" dirty="0" smtClean="0"/>
              <a:t>-1</a:t>
            </a:r>
            <a:r>
              <a:rPr lang="en-GB" sz="2000" dirty="0" smtClean="0"/>
              <a:t>)</a:t>
            </a:r>
            <a:endParaRPr lang="en-GB" sz="2000" dirty="0"/>
          </a:p>
        </p:txBody>
      </p:sp>
      <p:sp>
        <p:nvSpPr>
          <p:cNvPr id="237" name="TextBox 236"/>
          <p:cNvSpPr txBox="1"/>
          <p:nvPr/>
        </p:nvSpPr>
        <p:spPr>
          <a:xfrm rot="5400000">
            <a:off x="3751100" y="3328744"/>
            <a:ext cx="800219" cy="6329323"/>
          </a:xfrm>
          <a:prstGeom prst="rect">
            <a:avLst/>
          </a:prstGeom>
          <a:noFill/>
        </p:spPr>
        <p:txBody>
          <a:bodyPr vert="vert270" wrap="square" rtlCol="0">
            <a:spAutoFit/>
          </a:bodyPr>
          <a:lstStyle/>
          <a:p>
            <a:pPr algn="ctr"/>
            <a:r>
              <a:rPr lang="en-GB" sz="2000" dirty="0" smtClean="0"/>
              <a:t>Net framework erosion</a:t>
            </a:r>
          </a:p>
          <a:p>
            <a:pPr algn="ctr"/>
            <a:r>
              <a:rPr lang="en-GB" sz="2000" dirty="0" smtClean="0"/>
              <a:t>(Kg CaCO3 m</a:t>
            </a:r>
            <a:r>
              <a:rPr lang="en-GB" sz="2000" baseline="30000" dirty="0" smtClean="0"/>
              <a:t>-2</a:t>
            </a:r>
            <a:r>
              <a:rPr lang="en-GB" sz="2000" dirty="0" smtClean="0"/>
              <a:t> year</a:t>
            </a:r>
            <a:r>
              <a:rPr lang="en-GB" sz="2000" baseline="30000" dirty="0" smtClean="0"/>
              <a:t>-1</a:t>
            </a:r>
            <a:r>
              <a:rPr lang="en-GB" sz="2000" dirty="0" smtClean="0"/>
              <a:t>)</a:t>
            </a:r>
            <a:endParaRPr lang="en-GB" sz="2000" dirty="0"/>
          </a:p>
        </p:txBody>
      </p:sp>
      <p:sp>
        <p:nvSpPr>
          <p:cNvPr id="254" name="TextBox 253"/>
          <p:cNvSpPr txBox="1"/>
          <p:nvPr/>
        </p:nvSpPr>
        <p:spPr>
          <a:xfrm>
            <a:off x="916406" y="5241394"/>
            <a:ext cx="2880320" cy="707886"/>
          </a:xfrm>
          <a:prstGeom prst="rect">
            <a:avLst/>
          </a:prstGeom>
          <a:noFill/>
        </p:spPr>
        <p:txBody>
          <a:bodyPr wrap="square" rtlCol="0">
            <a:spAutoFit/>
          </a:bodyPr>
          <a:lstStyle/>
          <a:p>
            <a:r>
              <a:rPr lang="en-GB" sz="2000" dirty="0" smtClean="0"/>
              <a:t>Negative budget: </a:t>
            </a:r>
          </a:p>
          <a:p>
            <a:r>
              <a:rPr lang="en-GB" sz="2000" dirty="0" smtClean="0"/>
              <a:t>framework loss</a:t>
            </a:r>
            <a:endParaRPr lang="en-GB" sz="2000" dirty="0"/>
          </a:p>
        </p:txBody>
      </p:sp>
      <p:sp>
        <p:nvSpPr>
          <p:cNvPr id="255" name="TextBox 254"/>
          <p:cNvSpPr txBox="1"/>
          <p:nvPr/>
        </p:nvSpPr>
        <p:spPr>
          <a:xfrm>
            <a:off x="971600" y="908720"/>
            <a:ext cx="2232248" cy="707886"/>
          </a:xfrm>
          <a:prstGeom prst="rect">
            <a:avLst/>
          </a:prstGeom>
          <a:noFill/>
        </p:spPr>
        <p:txBody>
          <a:bodyPr wrap="square" rtlCol="0">
            <a:spAutoFit/>
          </a:bodyPr>
          <a:lstStyle/>
          <a:p>
            <a:r>
              <a:rPr lang="en-GB" sz="2000" dirty="0" smtClean="0"/>
              <a:t>Positive budget: </a:t>
            </a:r>
          </a:p>
          <a:p>
            <a:r>
              <a:rPr lang="en-GB" sz="2000" dirty="0" smtClean="0"/>
              <a:t>framework growth</a:t>
            </a:r>
            <a:endParaRPr lang="en-GB" sz="2000" dirty="0"/>
          </a:p>
        </p:txBody>
      </p:sp>
      <p:sp>
        <p:nvSpPr>
          <p:cNvPr id="276" name="Rectangle 275"/>
          <p:cNvSpPr/>
          <p:nvPr/>
        </p:nvSpPr>
        <p:spPr>
          <a:xfrm>
            <a:off x="6100982" y="2996952"/>
            <a:ext cx="288032"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Flowchart: Decision 138"/>
          <p:cNvSpPr/>
          <p:nvPr/>
        </p:nvSpPr>
        <p:spPr>
          <a:xfrm rot="5400000">
            <a:off x="6138777" y="4306256"/>
            <a:ext cx="271343" cy="202000"/>
          </a:xfrm>
          <a:prstGeom prst="flowChartDecision">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TextBox 139"/>
          <p:cNvSpPr txBox="1"/>
          <p:nvPr/>
        </p:nvSpPr>
        <p:spPr>
          <a:xfrm rot="2055000">
            <a:off x="4463532" y="5077310"/>
            <a:ext cx="2558662" cy="402914"/>
          </a:xfrm>
          <a:prstGeom prst="rect">
            <a:avLst/>
          </a:prstGeom>
          <a:noFill/>
        </p:spPr>
        <p:txBody>
          <a:bodyPr wrap="square" rtlCol="0">
            <a:spAutoFit/>
          </a:bodyPr>
          <a:lstStyle/>
          <a:p>
            <a:r>
              <a:rPr lang="en-GB" sz="2200" dirty="0" smtClean="0">
                <a:latin typeface="Helvatica"/>
              </a:rPr>
              <a:t>Threshold</a:t>
            </a:r>
            <a:endParaRPr lang="en-GB" sz="2200" dirty="0">
              <a:latin typeface="Helvatica"/>
            </a:endParaRPr>
          </a:p>
        </p:txBody>
      </p:sp>
      <p:cxnSp>
        <p:nvCxnSpPr>
          <p:cNvPr id="253" name="Straight Connector 252"/>
          <p:cNvCxnSpPr/>
          <p:nvPr/>
        </p:nvCxnSpPr>
        <p:spPr>
          <a:xfrm>
            <a:off x="844398" y="1556792"/>
            <a:ext cx="6192688" cy="4392488"/>
          </a:xfrm>
          <a:prstGeom prst="line">
            <a:avLst/>
          </a:prstGeom>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4414945" y="4069584"/>
            <a:ext cx="202000" cy="20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TextBox 380"/>
          <p:cNvSpPr txBox="1"/>
          <p:nvPr/>
        </p:nvSpPr>
        <p:spPr>
          <a:xfrm>
            <a:off x="2411760" y="1620089"/>
            <a:ext cx="2052736" cy="584775"/>
          </a:xfrm>
          <a:prstGeom prst="rect">
            <a:avLst/>
          </a:prstGeom>
          <a:noFill/>
        </p:spPr>
        <p:txBody>
          <a:bodyPr wrap="square" rtlCol="0">
            <a:spAutoFit/>
          </a:bodyPr>
          <a:lstStyle/>
          <a:p>
            <a:pPr algn="ctr"/>
            <a:r>
              <a:rPr lang="en-GB" sz="3200" dirty="0" smtClean="0"/>
              <a:t>1960s</a:t>
            </a:r>
            <a:endParaRPr lang="en-GB" sz="3200" dirty="0"/>
          </a:p>
        </p:txBody>
      </p:sp>
      <p:sp>
        <p:nvSpPr>
          <p:cNvPr id="382" name="TextBox 381"/>
          <p:cNvSpPr txBox="1"/>
          <p:nvPr/>
        </p:nvSpPr>
        <p:spPr>
          <a:xfrm>
            <a:off x="971600" y="3420289"/>
            <a:ext cx="1764704" cy="584775"/>
          </a:xfrm>
          <a:prstGeom prst="rect">
            <a:avLst/>
          </a:prstGeom>
          <a:noFill/>
        </p:spPr>
        <p:txBody>
          <a:bodyPr wrap="square" rtlCol="0">
            <a:spAutoFit/>
          </a:bodyPr>
          <a:lstStyle/>
          <a:p>
            <a:r>
              <a:rPr lang="en-GB" sz="3200" dirty="0" smtClean="0"/>
              <a:t>1970s</a:t>
            </a:r>
            <a:endParaRPr lang="en-GB" sz="3200" dirty="0"/>
          </a:p>
        </p:txBody>
      </p:sp>
      <p:sp>
        <p:nvSpPr>
          <p:cNvPr id="399" name="TextBox 398"/>
          <p:cNvSpPr txBox="1"/>
          <p:nvPr/>
        </p:nvSpPr>
        <p:spPr>
          <a:xfrm>
            <a:off x="1871192" y="4572417"/>
            <a:ext cx="1764704" cy="584775"/>
          </a:xfrm>
          <a:prstGeom prst="rect">
            <a:avLst/>
          </a:prstGeom>
          <a:noFill/>
        </p:spPr>
        <p:txBody>
          <a:bodyPr wrap="square" rtlCol="0">
            <a:spAutoFit/>
          </a:bodyPr>
          <a:lstStyle/>
          <a:p>
            <a:r>
              <a:rPr lang="en-GB" sz="3200" dirty="0" smtClean="0"/>
              <a:t>1980s</a:t>
            </a:r>
            <a:endParaRPr lang="en-GB" sz="3200" dirty="0"/>
          </a:p>
        </p:txBody>
      </p:sp>
      <p:sp>
        <p:nvSpPr>
          <p:cNvPr id="400" name="TextBox 399"/>
          <p:cNvSpPr txBox="1"/>
          <p:nvPr/>
        </p:nvSpPr>
        <p:spPr>
          <a:xfrm>
            <a:off x="6804248" y="3789040"/>
            <a:ext cx="1764704" cy="584775"/>
          </a:xfrm>
          <a:prstGeom prst="rect">
            <a:avLst/>
          </a:prstGeom>
          <a:noFill/>
        </p:spPr>
        <p:txBody>
          <a:bodyPr wrap="square" rtlCol="0">
            <a:spAutoFit/>
          </a:bodyPr>
          <a:lstStyle/>
          <a:p>
            <a:r>
              <a:rPr lang="en-GB" sz="3200" dirty="0" smtClean="0"/>
              <a:t>1990s</a:t>
            </a:r>
            <a:endParaRPr lang="en-GB" sz="3200" dirty="0"/>
          </a:p>
        </p:txBody>
      </p:sp>
      <p:sp>
        <p:nvSpPr>
          <p:cNvPr id="401" name="TextBox 400"/>
          <p:cNvSpPr txBox="1"/>
          <p:nvPr/>
        </p:nvSpPr>
        <p:spPr>
          <a:xfrm>
            <a:off x="6804248" y="4716433"/>
            <a:ext cx="1764704" cy="584775"/>
          </a:xfrm>
          <a:prstGeom prst="rect">
            <a:avLst/>
          </a:prstGeom>
          <a:noFill/>
        </p:spPr>
        <p:txBody>
          <a:bodyPr wrap="square" rtlCol="0">
            <a:spAutoFit/>
          </a:bodyPr>
          <a:lstStyle/>
          <a:p>
            <a:r>
              <a:rPr lang="en-GB" sz="3200" dirty="0" smtClean="0"/>
              <a:t>2000s</a:t>
            </a:r>
            <a:endParaRPr lang="en-GB" sz="3200" dirty="0"/>
          </a:p>
        </p:txBody>
      </p:sp>
      <p:sp>
        <p:nvSpPr>
          <p:cNvPr id="315" name="Title 1"/>
          <p:cNvSpPr txBox="1">
            <a:spLocks/>
          </p:cNvSpPr>
          <p:nvPr/>
        </p:nvSpPr>
        <p:spPr>
          <a:xfrm>
            <a:off x="52310" y="-99392"/>
            <a:ext cx="8892480" cy="1068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all" spc="0" normalizeH="0" baseline="0" noProof="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uLnTx/>
                <a:uFillTx/>
                <a:latin typeface="+mj-lt"/>
                <a:ea typeface="+mj-ea"/>
                <a:cs typeface="+mj-cs"/>
              </a:rPr>
              <a:t>Q1. </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Historic changes</a:t>
            </a:r>
            <a:r>
              <a:rPr kumimoji="0" lang="en-GB" sz="4400" b="0" i="0" u="none" strike="noStrike" kern="1200" cap="none" spc="0" normalizeH="0" noProof="0" dirty="0" smtClean="0">
                <a:ln>
                  <a:noFill/>
                </a:ln>
                <a:solidFill>
                  <a:schemeClr val="tx1"/>
                </a:solidFill>
                <a:effectLst/>
                <a:uLnTx/>
                <a:uFillTx/>
                <a:latin typeface="+mj-lt"/>
                <a:ea typeface="+mj-ea"/>
                <a:cs typeface="+mj-cs"/>
              </a:rPr>
              <a:t> in CaCO</a:t>
            </a:r>
            <a:r>
              <a:rPr kumimoji="0" lang="en-GB" sz="4400" b="0" i="0" u="none" strike="noStrike" kern="1200" cap="none" spc="0" normalizeH="0" baseline="-25000" noProof="0" dirty="0" smtClean="0">
                <a:ln>
                  <a:noFill/>
                </a:ln>
                <a:solidFill>
                  <a:schemeClr val="tx1"/>
                </a:solidFill>
                <a:effectLst/>
                <a:uLnTx/>
                <a:uFillTx/>
                <a:latin typeface="+mj-lt"/>
                <a:ea typeface="+mj-ea"/>
                <a:cs typeface="+mj-cs"/>
              </a:rPr>
              <a:t>3</a:t>
            </a:r>
            <a:r>
              <a:rPr kumimoji="0" lang="en-GB" sz="4400" b="0" i="0" u="none" strike="noStrike" kern="1200" cap="none" spc="0" normalizeH="0" noProof="0" dirty="0" smtClean="0">
                <a:ln>
                  <a:noFill/>
                </a:ln>
                <a:solidFill>
                  <a:schemeClr val="tx1"/>
                </a:solidFill>
                <a:effectLst/>
                <a:uLnTx/>
                <a:uFillTx/>
                <a:latin typeface="+mj-lt"/>
                <a:ea typeface="+mj-ea"/>
                <a:cs typeface="+mj-cs"/>
              </a:rPr>
              <a:t> budgets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171" name="Picture 4" descr="\\isad.isadroot.ex.ac.uk\uoe\user\Bioerosion\Images\renata2.bmp"/>
          <p:cNvPicPr>
            <a:picLocks noChangeAspect="1" noChangeArrowheads="1"/>
          </p:cNvPicPr>
          <p:nvPr/>
        </p:nvPicPr>
        <p:blipFill>
          <a:blip r:embed="rId5" cstate="print"/>
          <a:srcRect l="23401" t="2157" r="2231" b="338"/>
          <a:stretch>
            <a:fillRect/>
          </a:stretch>
        </p:blipFill>
        <p:spPr bwMode="auto">
          <a:xfrm>
            <a:off x="3073077" y="990641"/>
            <a:ext cx="706835" cy="710167"/>
          </a:xfrm>
          <a:prstGeom prst="rect">
            <a:avLst/>
          </a:prstGeom>
          <a:noFill/>
          <a:effectLst>
            <a:glow rad="63500">
              <a:schemeClr val="accent1">
                <a:satMod val="175000"/>
                <a:alpha val="40000"/>
              </a:schemeClr>
            </a:glow>
          </a:effectLst>
        </p:spPr>
      </p:pic>
      <p:pic>
        <p:nvPicPr>
          <p:cNvPr id="172" name="Picture 3" descr="\\isad.isadroot.ex.ac.uk\uoe\user\Bioerosion\Images\P1060436.JPG"/>
          <p:cNvPicPr>
            <a:picLocks noChangeAspect="1" noChangeArrowheads="1"/>
          </p:cNvPicPr>
          <p:nvPr/>
        </p:nvPicPr>
        <p:blipFill>
          <a:blip r:embed="rId6" cstate="print"/>
          <a:srcRect l="9742" t="27993" r="372" b="4594"/>
          <a:stretch>
            <a:fillRect/>
          </a:stretch>
        </p:blipFill>
        <p:spPr bwMode="auto">
          <a:xfrm>
            <a:off x="1187624" y="2700209"/>
            <a:ext cx="706836" cy="706836"/>
          </a:xfrm>
          <a:prstGeom prst="rect">
            <a:avLst/>
          </a:prstGeom>
          <a:noFill/>
          <a:effectLst>
            <a:glow rad="63500">
              <a:schemeClr val="accent1">
                <a:satMod val="175000"/>
                <a:alpha val="40000"/>
              </a:schemeClr>
            </a:glow>
          </a:effectLst>
        </p:spPr>
      </p:pic>
      <p:pic>
        <p:nvPicPr>
          <p:cNvPr id="173" name="Picture 7" descr="\\isad.isadroot.ex.ac.uk\uoe\user\Bioerosion\Images\P1060462.JPG"/>
          <p:cNvPicPr>
            <a:picLocks noChangeAspect="1" noChangeArrowheads="1"/>
          </p:cNvPicPr>
          <p:nvPr/>
        </p:nvPicPr>
        <p:blipFill>
          <a:blip r:embed="rId7" cstate="print"/>
          <a:srcRect l="31164" t="1467" r="3017" b="804"/>
          <a:stretch>
            <a:fillRect/>
          </a:stretch>
        </p:blipFill>
        <p:spPr bwMode="auto">
          <a:xfrm>
            <a:off x="1187624" y="4505970"/>
            <a:ext cx="714801" cy="723230"/>
          </a:xfrm>
          <a:prstGeom prst="rect">
            <a:avLst/>
          </a:prstGeom>
          <a:noFill/>
          <a:effectLst>
            <a:glow rad="63500">
              <a:schemeClr val="accent1">
                <a:satMod val="175000"/>
                <a:alpha val="40000"/>
              </a:schemeClr>
            </a:glow>
          </a:effectLst>
        </p:spPr>
      </p:pic>
      <p:pic>
        <p:nvPicPr>
          <p:cNvPr id="174" name="Picture 5" descr="\\isad.isadroot.ex.ac.uk\uoe\user\Bioerosion\Images\P1040049.JPG"/>
          <p:cNvPicPr>
            <a:picLocks noChangeAspect="1" noChangeArrowheads="1"/>
          </p:cNvPicPr>
          <p:nvPr/>
        </p:nvPicPr>
        <p:blipFill>
          <a:blip r:embed="rId8" cstate="print"/>
          <a:srcRect l="34140" t="-250" r="-2" b="2721"/>
          <a:stretch>
            <a:fillRect/>
          </a:stretch>
        </p:blipFill>
        <p:spPr bwMode="auto">
          <a:xfrm>
            <a:off x="7956376" y="3717032"/>
            <a:ext cx="714801" cy="723230"/>
          </a:xfrm>
          <a:prstGeom prst="rect">
            <a:avLst/>
          </a:prstGeom>
          <a:noFill/>
          <a:effectLst>
            <a:glow rad="63500">
              <a:schemeClr val="accent1">
                <a:satMod val="175000"/>
                <a:alpha val="40000"/>
              </a:schemeClr>
            </a:glow>
          </a:effectLst>
        </p:spPr>
      </p:pic>
      <p:pic>
        <p:nvPicPr>
          <p:cNvPr id="200" name="Picture 5" descr="\\isad.isadroot.ex.ac.uk\uoe\user\Bioerosion\Images\P1040049.JPG"/>
          <p:cNvPicPr>
            <a:picLocks noChangeAspect="1" noChangeArrowheads="1"/>
          </p:cNvPicPr>
          <p:nvPr/>
        </p:nvPicPr>
        <p:blipFill>
          <a:blip r:embed="rId8" cstate="print"/>
          <a:srcRect l="9" t="-250" r="32681" b="2721"/>
          <a:stretch>
            <a:fillRect/>
          </a:stretch>
        </p:blipFill>
        <p:spPr bwMode="auto">
          <a:xfrm>
            <a:off x="7956376" y="4653136"/>
            <a:ext cx="730508" cy="723230"/>
          </a:xfrm>
          <a:prstGeom prst="rect">
            <a:avLst/>
          </a:prstGeom>
          <a:noFill/>
          <a:effectLst>
            <a:glow rad="63500">
              <a:schemeClr val="accent1">
                <a:satMod val="175000"/>
                <a:alpha val="40000"/>
              </a:schemeClr>
            </a:glow>
          </a:effectLst>
        </p:spPr>
      </p:pic>
      <p:grpSp>
        <p:nvGrpSpPr>
          <p:cNvPr id="207" name="Group 206"/>
          <p:cNvGrpSpPr/>
          <p:nvPr/>
        </p:nvGrpSpPr>
        <p:grpSpPr>
          <a:xfrm>
            <a:off x="5148064" y="889556"/>
            <a:ext cx="5760640" cy="2539444"/>
            <a:chOff x="5148064" y="889556"/>
            <a:chExt cx="5760640" cy="2539444"/>
          </a:xfrm>
        </p:grpSpPr>
        <p:sp>
          <p:nvSpPr>
            <p:cNvPr id="42" name="5-Point Star 41"/>
            <p:cNvSpPr/>
            <p:nvPr/>
          </p:nvSpPr>
          <p:spPr>
            <a:xfrm>
              <a:off x="7524328" y="1124744"/>
              <a:ext cx="288032" cy="288032"/>
            </a:xfrm>
            <a:prstGeom prst="star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p:cNvSpPr/>
            <p:nvPr/>
          </p:nvSpPr>
          <p:spPr>
            <a:xfrm>
              <a:off x="7524328" y="1628800"/>
              <a:ext cx="252536" cy="216024"/>
            </a:xfrm>
            <a:prstGeom prst="triangl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7596336" y="2492896"/>
              <a:ext cx="216024" cy="21602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lowchart: Decision 44"/>
            <p:cNvSpPr/>
            <p:nvPr/>
          </p:nvSpPr>
          <p:spPr>
            <a:xfrm rot="5400000">
              <a:off x="7583740" y="2937540"/>
              <a:ext cx="218174" cy="192982"/>
            </a:xfrm>
            <a:prstGeom prst="flowChartDecisi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7596336" y="2060848"/>
              <a:ext cx="216024" cy="21602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2" name="Group 401"/>
            <p:cNvGrpSpPr/>
            <p:nvPr/>
          </p:nvGrpSpPr>
          <p:grpSpPr>
            <a:xfrm>
              <a:off x="5148064" y="889556"/>
              <a:ext cx="3888432" cy="2539444"/>
              <a:chOff x="7308304" y="313492"/>
              <a:chExt cx="1656184" cy="2539444"/>
            </a:xfrm>
          </p:grpSpPr>
          <p:grpSp>
            <p:nvGrpSpPr>
              <p:cNvPr id="392" name="Group 391"/>
              <p:cNvGrpSpPr/>
              <p:nvPr/>
            </p:nvGrpSpPr>
            <p:grpSpPr>
              <a:xfrm>
                <a:off x="7308304" y="332656"/>
                <a:ext cx="1656184" cy="2520280"/>
                <a:chOff x="7308304" y="332656"/>
                <a:chExt cx="1656184" cy="2520280"/>
              </a:xfrm>
            </p:grpSpPr>
            <p:sp>
              <p:nvSpPr>
                <p:cNvPr id="384" name="Rectangle 383"/>
                <p:cNvSpPr/>
                <p:nvPr/>
              </p:nvSpPr>
              <p:spPr>
                <a:xfrm>
                  <a:off x="7308304" y="332656"/>
                  <a:ext cx="158417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ounded Rectangle 175"/>
                <p:cNvSpPr/>
                <p:nvPr/>
              </p:nvSpPr>
              <p:spPr>
                <a:xfrm>
                  <a:off x="7452320" y="892547"/>
                  <a:ext cx="162714" cy="34601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ounded Rectangle 184"/>
                <p:cNvSpPr/>
                <p:nvPr/>
              </p:nvSpPr>
              <p:spPr>
                <a:xfrm>
                  <a:off x="7452320" y="2188691"/>
                  <a:ext cx="162714" cy="346016"/>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TextBox 385"/>
                <p:cNvSpPr txBox="1"/>
                <p:nvPr/>
              </p:nvSpPr>
              <p:spPr>
                <a:xfrm>
                  <a:off x="7668344" y="878523"/>
                  <a:ext cx="1296144" cy="338554"/>
                </a:xfrm>
                <a:prstGeom prst="rect">
                  <a:avLst/>
                </a:prstGeom>
                <a:noFill/>
              </p:spPr>
              <p:txBody>
                <a:bodyPr wrap="square" rtlCol="0">
                  <a:spAutoFit/>
                </a:bodyPr>
                <a:lstStyle/>
                <a:p>
                  <a:r>
                    <a:rPr lang="en-GB" sz="1600" dirty="0" smtClean="0"/>
                    <a:t>= “</a:t>
                  </a:r>
                  <a:r>
                    <a:rPr lang="en-GB" sz="1600" dirty="0" err="1" smtClean="0"/>
                    <a:t>Healthly</a:t>
                  </a:r>
                  <a:r>
                    <a:rPr lang="en-GB" sz="1600" dirty="0" smtClean="0"/>
                    <a:t>”</a:t>
                  </a:r>
                  <a:endParaRPr lang="en-GB" sz="1600" dirty="0"/>
                </a:p>
              </p:txBody>
            </p:sp>
            <p:sp>
              <p:nvSpPr>
                <p:cNvPr id="387" name="TextBox 386"/>
                <p:cNvSpPr txBox="1"/>
                <p:nvPr/>
              </p:nvSpPr>
              <p:spPr>
                <a:xfrm>
                  <a:off x="7668344" y="1310571"/>
                  <a:ext cx="1296144" cy="338554"/>
                </a:xfrm>
                <a:prstGeom prst="rect">
                  <a:avLst/>
                </a:prstGeom>
                <a:noFill/>
              </p:spPr>
              <p:txBody>
                <a:bodyPr wrap="square" rtlCol="0">
                  <a:spAutoFit/>
                </a:bodyPr>
                <a:lstStyle/>
                <a:p>
                  <a:r>
                    <a:rPr lang="en-GB" sz="1600" dirty="0" smtClean="0"/>
                    <a:t>= Fished</a:t>
                  </a:r>
                  <a:endParaRPr lang="en-GB" sz="1600" dirty="0"/>
                </a:p>
              </p:txBody>
            </p:sp>
            <p:sp>
              <p:nvSpPr>
                <p:cNvPr id="388" name="TextBox 387"/>
                <p:cNvSpPr txBox="1"/>
                <p:nvPr/>
              </p:nvSpPr>
              <p:spPr>
                <a:xfrm>
                  <a:off x="7668344" y="1764105"/>
                  <a:ext cx="1296144" cy="338554"/>
                </a:xfrm>
                <a:prstGeom prst="rect">
                  <a:avLst/>
                </a:prstGeom>
                <a:noFill/>
              </p:spPr>
              <p:txBody>
                <a:bodyPr wrap="square" rtlCol="0">
                  <a:spAutoFit/>
                </a:bodyPr>
                <a:lstStyle/>
                <a:p>
                  <a:r>
                    <a:rPr lang="en-GB" sz="1600" dirty="0" smtClean="0"/>
                    <a:t>= Polluted </a:t>
                  </a:r>
                  <a:endParaRPr lang="en-GB" sz="1600" dirty="0"/>
                </a:p>
              </p:txBody>
            </p:sp>
            <p:sp>
              <p:nvSpPr>
                <p:cNvPr id="389" name="TextBox 388"/>
                <p:cNvSpPr txBox="1"/>
                <p:nvPr/>
              </p:nvSpPr>
              <p:spPr>
                <a:xfrm>
                  <a:off x="7668344" y="2196153"/>
                  <a:ext cx="1296144" cy="584775"/>
                </a:xfrm>
                <a:prstGeom prst="rect">
                  <a:avLst/>
                </a:prstGeom>
                <a:noFill/>
              </p:spPr>
              <p:txBody>
                <a:bodyPr wrap="square" rtlCol="0">
                  <a:spAutoFit/>
                </a:bodyPr>
                <a:lstStyle/>
                <a:p>
                  <a:r>
                    <a:rPr lang="en-GB" sz="1600" dirty="0" smtClean="0"/>
                    <a:t>= Polluted +</a:t>
                  </a:r>
                </a:p>
                <a:p>
                  <a:r>
                    <a:rPr lang="en-GB" sz="1600" dirty="0" smtClean="0"/>
                    <a:t>    fished</a:t>
                  </a:r>
                  <a:endParaRPr lang="en-GB" sz="1600" dirty="0"/>
                </a:p>
              </p:txBody>
            </p:sp>
            <p:sp>
              <p:nvSpPr>
                <p:cNvPr id="390" name="Rounded Rectangle 389"/>
                <p:cNvSpPr/>
                <p:nvPr/>
              </p:nvSpPr>
              <p:spPr>
                <a:xfrm>
                  <a:off x="7452320" y="1756643"/>
                  <a:ext cx="162714" cy="346016"/>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Rectangle 27"/>
                <p:cNvSpPr/>
                <p:nvPr/>
              </p:nvSpPr>
              <p:spPr>
                <a:xfrm>
                  <a:off x="7452320" y="1324595"/>
                  <a:ext cx="162714" cy="346016"/>
                </a:xfrm>
                <a:prstGeom prst="round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3" name="TextBox 392"/>
              <p:cNvSpPr txBox="1"/>
              <p:nvPr/>
            </p:nvSpPr>
            <p:spPr>
              <a:xfrm>
                <a:off x="7308304" y="313492"/>
                <a:ext cx="1440160" cy="523220"/>
              </a:xfrm>
              <a:prstGeom prst="rect">
                <a:avLst/>
              </a:prstGeom>
              <a:noFill/>
            </p:spPr>
            <p:txBody>
              <a:bodyPr wrap="square" rtlCol="0">
                <a:spAutoFit/>
              </a:bodyPr>
              <a:lstStyle/>
              <a:p>
                <a:r>
                  <a:rPr lang="en-GB" sz="2800" dirty="0" smtClean="0"/>
                  <a:t>Key</a:t>
                </a:r>
                <a:endParaRPr lang="en-GB" sz="2800" dirty="0"/>
              </a:p>
            </p:txBody>
          </p:sp>
        </p:grpSp>
        <p:sp>
          <p:nvSpPr>
            <p:cNvPr id="201" name="TextBox 200"/>
            <p:cNvSpPr txBox="1"/>
            <p:nvPr/>
          </p:nvSpPr>
          <p:spPr>
            <a:xfrm>
              <a:off x="7865583" y="1124744"/>
              <a:ext cx="3043121" cy="338554"/>
            </a:xfrm>
            <a:prstGeom prst="rect">
              <a:avLst/>
            </a:prstGeom>
            <a:noFill/>
          </p:spPr>
          <p:txBody>
            <a:bodyPr wrap="square" rtlCol="0">
              <a:spAutoFit/>
            </a:bodyPr>
            <a:lstStyle/>
            <a:p>
              <a:r>
                <a:rPr lang="en-GB" sz="1600" dirty="0" smtClean="0"/>
                <a:t>= 1960s</a:t>
              </a:r>
              <a:endParaRPr lang="en-GB" sz="1600" dirty="0"/>
            </a:p>
          </p:txBody>
        </p:sp>
        <p:sp>
          <p:nvSpPr>
            <p:cNvPr id="202" name="TextBox 201"/>
            <p:cNvSpPr txBox="1"/>
            <p:nvPr/>
          </p:nvSpPr>
          <p:spPr>
            <a:xfrm>
              <a:off x="7865583" y="1556792"/>
              <a:ext cx="3043121" cy="338554"/>
            </a:xfrm>
            <a:prstGeom prst="rect">
              <a:avLst/>
            </a:prstGeom>
            <a:noFill/>
          </p:spPr>
          <p:txBody>
            <a:bodyPr wrap="square" rtlCol="0">
              <a:spAutoFit/>
            </a:bodyPr>
            <a:lstStyle/>
            <a:p>
              <a:r>
                <a:rPr lang="en-GB" sz="1600" dirty="0" smtClean="0"/>
                <a:t>= 1970s</a:t>
              </a:r>
              <a:endParaRPr lang="en-GB" sz="1600" dirty="0"/>
            </a:p>
          </p:txBody>
        </p:sp>
        <p:sp>
          <p:nvSpPr>
            <p:cNvPr id="203" name="TextBox 202"/>
            <p:cNvSpPr txBox="1"/>
            <p:nvPr/>
          </p:nvSpPr>
          <p:spPr>
            <a:xfrm>
              <a:off x="7865583" y="2010326"/>
              <a:ext cx="3043121" cy="338554"/>
            </a:xfrm>
            <a:prstGeom prst="rect">
              <a:avLst/>
            </a:prstGeom>
            <a:noFill/>
          </p:spPr>
          <p:txBody>
            <a:bodyPr wrap="square" rtlCol="0">
              <a:spAutoFit/>
            </a:bodyPr>
            <a:lstStyle/>
            <a:p>
              <a:r>
                <a:rPr lang="en-GB" sz="1600" dirty="0" smtClean="0"/>
                <a:t>= 1980s</a:t>
              </a:r>
              <a:endParaRPr lang="en-GB" sz="1600" dirty="0"/>
            </a:p>
          </p:txBody>
        </p:sp>
        <p:sp>
          <p:nvSpPr>
            <p:cNvPr id="204" name="TextBox 203"/>
            <p:cNvSpPr txBox="1"/>
            <p:nvPr/>
          </p:nvSpPr>
          <p:spPr>
            <a:xfrm>
              <a:off x="7865583" y="2442374"/>
              <a:ext cx="3043121" cy="338554"/>
            </a:xfrm>
            <a:prstGeom prst="rect">
              <a:avLst/>
            </a:prstGeom>
            <a:noFill/>
          </p:spPr>
          <p:txBody>
            <a:bodyPr wrap="square" rtlCol="0">
              <a:spAutoFit/>
            </a:bodyPr>
            <a:lstStyle/>
            <a:p>
              <a:r>
                <a:rPr lang="en-GB" sz="1600" dirty="0" smtClean="0"/>
                <a:t>= 1990s</a:t>
              </a:r>
              <a:endParaRPr lang="en-GB" sz="1600" dirty="0"/>
            </a:p>
          </p:txBody>
        </p:sp>
        <p:sp>
          <p:nvSpPr>
            <p:cNvPr id="205" name="TextBox 204"/>
            <p:cNvSpPr txBox="1"/>
            <p:nvPr/>
          </p:nvSpPr>
          <p:spPr>
            <a:xfrm>
              <a:off x="7865583" y="2874422"/>
              <a:ext cx="3043121" cy="338554"/>
            </a:xfrm>
            <a:prstGeom prst="rect">
              <a:avLst/>
            </a:prstGeom>
            <a:noFill/>
          </p:spPr>
          <p:txBody>
            <a:bodyPr wrap="square" rtlCol="0">
              <a:spAutoFit/>
            </a:bodyPr>
            <a:lstStyle/>
            <a:p>
              <a:r>
                <a:rPr lang="en-GB" sz="1600" dirty="0" smtClean="0"/>
                <a:t>= 2000s</a:t>
              </a:r>
              <a:endParaRPr lang="en-GB" sz="1600" dirty="0"/>
            </a:p>
          </p:txBody>
        </p:sp>
      </p:grpSp>
      <p:grpSp>
        <p:nvGrpSpPr>
          <p:cNvPr id="212" name="Group 211"/>
          <p:cNvGrpSpPr/>
          <p:nvPr/>
        </p:nvGrpSpPr>
        <p:grpSpPr>
          <a:xfrm>
            <a:off x="2411760" y="2348880"/>
            <a:ext cx="2052736" cy="656783"/>
            <a:chOff x="2411760" y="2348880"/>
            <a:chExt cx="2052736" cy="656783"/>
          </a:xfrm>
        </p:grpSpPr>
        <p:sp>
          <p:nvSpPr>
            <p:cNvPr id="208" name="TextBox 207"/>
            <p:cNvSpPr txBox="1"/>
            <p:nvPr/>
          </p:nvSpPr>
          <p:spPr>
            <a:xfrm>
              <a:off x="2411760" y="2420888"/>
              <a:ext cx="2052736" cy="584775"/>
            </a:xfrm>
            <a:prstGeom prst="rect">
              <a:avLst/>
            </a:prstGeom>
            <a:noFill/>
          </p:spPr>
          <p:txBody>
            <a:bodyPr wrap="square" rtlCol="0">
              <a:spAutoFit/>
            </a:bodyPr>
            <a:lstStyle/>
            <a:p>
              <a:pPr algn="ctr"/>
              <a:r>
                <a:rPr lang="en-GB" sz="3200" dirty="0" smtClean="0"/>
                <a:t>1970s</a:t>
              </a:r>
              <a:endParaRPr lang="en-GB" sz="3200" dirty="0"/>
            </a:p>
          </p:txBody>
        </p:sp>
        <p:cxnSp>
          <p:nvCxnSpPr>
            <p:cNvPr id="210" name="Straight Arrow Connector 209"/>
            <p:cNvCxnSpPr/>
            <p:nvPr/>
          </p:nvCxnSpPr>
          <p:spPr>
            <a:xfrm flipV="1">
              <a:off x="3923928" y="2348880"/>
              <a:ext cx="36004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p:nvGrpSpPr>
        <p:grpSpPr>
          <a:xfrm>
            <a:off x="323528" y="764704"/>
            <a:ext cx="8568952" cy="5544616"/>
            <a:chOff x="251520" y="548680"/>
            <a:chExt cx="8568952" cy="5544616"/>
          </a:xfrm>
        </p:grpSpPr>
        <p:sp>
          <p:nvSpPr>
            <p:cNvPr id="177" name="Rectangle 176"/>
            <p:cNvSpPr/>
            <p:nvPr/>
          </p:nvSpPr>
          <p:spPr>
            <a:xfrm>
              <a:off x="251520" y="548680"/>
              <a:ext cx="8568952" cy="55446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8" name="Group 25"/>
            <p:cNvGrpSpPr/>
            <p:nvPr/>
          </p:nvGrpSpPr>
          <p:grpSpPr>
            <a:xfrm>
              <a:off x="1475656" y="1052736"/>
              <a:ext cx="6192688" cy="3744416"/>
              <a:chOff x="1475656" y="836712"/>
              <a:chExt cx="6192688" cy="3744416"/>
            </a:xfrm>
          </p:grpSpPr>
          <p:pic>
            <p:nvPicPr>
              <p:cNvPr id="179" name="Picture 4" descr="\\isad.isadroot.ex.ac.uk\uoe\user\Bioerosion\Images\renata2.bmp"/>
              <p:cNvPicPr>
                <a:picLocks noChangeAspect="1" noChangeArrowheads="1"/>
              </p:cNvPicPr>
              <p:nvPr/>
            </p:nvPicPr>
            <p:blipFill>
              <a:blip r:embed="rId5" cstate="print"/>
              <a:srcRect l="23401" r="50360" b="338"/>
              <a:stretch>
                <a:fillRect/>
              </a:stretch>
            </p:blipFill>
            <p:spPr bwMode="auto">
              <a:xfrm>
                <a:off x="1485140" y="836712"/>
                <a:ext cx="1143281" cy="3327642"/>
              </a:xfrm>
              <a:prstGeom prst="rect">
                <a:avLst/>
              </a:prstGeom>
              <a:noFill/>
              <a:effectLst>
                <a:glow rad="63500">
                  <a:schemeClr val="accent1">
                    <a:satMod val="175000"/>
                    <a:alpha val="40000"/>
                  </a:schemeClr>
                </a:glow>
              </a:effectLst>
            </p:spPr>
          </p:pic>
          <p:pic>
            <p:nvPicPr>
              <p:cNvPr id="180" name="Picture 7" descr="\\isad.isadroot.ex.ac.uk\uoe\user\Bioerosion\Images\P1060462.JPG"/>
              <p:cNvPicPr>
                <a:picLocks noChangeAspect="1" noChangeArrowheads="1"/>
              </p:cNvPicPr>
              <p:nvPr/>
            </p:nvPicPr>
            <p:blipFill>
              <a:blip r:embed="rId7" cstate="print"/>
              <a:srcRect l="44181" t="1467" r="32855" b="804"/>
              <a:stretch>
                <a:fillRect/>
              </a:stretch>
            </p:blipFill>
            <p:spPr bwMode="auto">
              <a:xfrm>
                <a:off x="4000359" y="836712"/>
                <a:ext cx="1143281" cy="3315517"/>
              </a:xfrm>
              <a:prstGeom prst="rect">
                <a:avLst/>
              </a:prstGeom>
              <a:noFill/>
              <a:effectLst>
                <a:glow rad="63500">
                  <a:schemeClr val="accent1">
                    <a:satMod val="175000"/>
                    <a:alpha val="40000"/>
                  </a:schemeClr>
                </a:glow>
              </a:effectLst>
            </p:spPr>
          </p:pic>
          <p:pic>
            <p:nvPicPr>
              <p:cNvPr id="181" name="Picture 3" descr="\\isad.isadroot.ex.ac.uk\uoe\user\Bioerosion\Images\P1060436.JPG"/>
              <p:cNvPicPr>
                <a:picLocks noChangeAspect="1" noChangeArrowheads="1"/>
              </p:cNvPicPr>
              <p:nvPr/>
            </p:nvPicPr>
            <p:blipFill>
              <a:blip r:embed="rId6" cstate="print"/>
              <a:srcRect l="31714" t="27993" r="36572" b="3030"/>
              <a:stretch>
                <a:fillRect/>
              </a:stretch>
            </p:blipFill>
            <p:spPr bwMode="auto">
              <a:xfrm>
                <a:off x="2742750" y="836712"/>
                <a:ext cx="1143281" cy="3315517"/>
              </a:xfrm>
              <a:prstGeom prst="rect">
                <a:avLst/>
              </a:prstGeom>
              <a:noFill/>
              <a:effectLst>
                <a:glow rad="63500">
                  <a:schemeClr val="accent1">
                    <a:satMod val="175000"/>
                    <a:alpha val="40000"/>
                  </a:schemeClr>
                </a:glow>
              </a:effectLst>
            </p:spPr>
          </p:pic>
          <p:pic>
            <p:nvPicPr>
              <p:cNvPr id="182" name="Picture 5" descr="\\isad.isadroot.ex.ac.uk\uoe\user\Bioerosion\Images\P1040049.JPG"/>
              <p:cNvPicPr>
                <a:picLocks noChangeAspect="1" noChangeArrowheads="1"/>
              </p:cNvPicPr>
              <p:nvPr/>
            </p:nvPicPr>
            <p:blipFill>
              <a:blip r:embed="rId8" cstate="print"/>
              <a:srcRect l="1457" t="-250" r="75564" b="2721"/>
              <a:stretch>
                <a:fillRect/>
              </a:stretch>
            </p:blipFill>
            <p:spPr bwMode="auto">
              <a:xfrm>
                <a:off x="6515579" y="836712"/>
                <a:ext cx="1143281" cy="3315517"/>
              </a:xfrm>
              <a:prstGeom prst="rect">
                <a:avLst/>
              </a:prstGeom>
              <a:noFill/>
              <a:effectLst>
                <a:glow rad="63500">
                  <a:schemeClr val="accent1">
                    <a:satMod val="175000"/>
                    <a:alpha val="40000"/>
                  </a:schemeClr>
                </a:glow>
              </a:effectLst>
            </p:spPr>
          </p:pic>
          <p:pic>
            <p:nvPicPr>
              <p:cNvPr id="183" name="Picture 5" descr="\\isad.isadroot.ex.ac.uk\uoe\user\Bioerosion\Images\P1040049.JPG"/>
              <p:cNvPicPr>
                <a:picLocks noChangeAspect="1" noChangeArrowheads="1"/>
              </p:cNvPicPr>
              <p:nvPr/>
            </p:nvPicPr>
            <p:blipFill>
              <a:blip r:embed="rId8" cstate="print"/>
              <a:srcRect l="59478" t="-250" r="18126" b="2721"/>
              <a:stretch>
                <a:fillRect/>
              </a:stretch>
            </p:blipFill>
            <p:spPr bwMode="auto">
              <a:xfrm>
                <a:off x="5286954" y="836712"/>
                <a:ext cx="1114296" cy="3315517"/>
              </a:xfrm>
              <a:prstGeom prst="rect">
                <a:avLst/>
              </a:prstGeom>
              <a:noFill/>
              <a:effectLst>
                <a:glow rad="63500">
                  <a:schemeClr val="accent1">
                    <a:satMod val="175000"/>
                    <a:alpha val="40000"/>
                  </a:schemeClr>
                </a:glow>
              </a:effectLst>
            </p:spPr>
          </p:pic>
          <p:sp>
            <p:nvSpPr>
              <p:cNvPr id="184" name="TextBox 183"/>
              <p:cNvSpPr txBox="1"/>
              <p:nvPr/>
            </p:nvSpPr>
            <p:spPr>
              <a:xfrm>
                <a:off x="1475656" y="4181018"/>
                <a:ext cx="1152128" cy="400110"/>
              </a:xfrm>
              <a:prstGeom prst="rect">
                <a:avLst/>
              </a:prstGeom>
              <a:noFill/>
            </p:spPr>
            <p:txBody>
              <a:bodyPr wrap="square" rtlCol="0">
                <a:spAutoFit/>
              </a:bodyPr>
              <a:lstStyle/>
              <a:p>
                <a:pPr algn="ctr"/>
                <a:r>
                  <a:rPr lang="en-GB" sz="2000" dirty="0" smtClean="0"/>
                  <a:t>1960’s</a:t>
                </a:r>
                <a:endParaRPr lang="en-GB" sz="2000" dirty="0"/>
              </a:p>
            </p:txBody>
          </p:sp>
          <p:sp>
            <p:nvSpPr>
              <p:cNvPr id="186" name="TextBox 185"/>
              <p:cNvSpPr txBox="1"/>
              <p:nvPr/>
            </p:nvSpPr>
            <p:spPr>
              <a:xfrm>
                <a:off x="2771800" y="4181018"/>
                <a:ext cx="1152128" cy="400110"/>
              </a:xfrm>
              <a:prstGeom prst="rect">
                <a:avLst/>
              </a:prstGeom>
              <a:noFill/>
            </p:spPr>
            <p:txBody>
              <a:bodyPr wrap="square" rtlCol="0">
                <a:spAutoFit/>
              </a:bodyPr>
              <a:lstStyle/>
              <a:p>
                <a:pPr algn="ctr"/>
                <a:r>
                  <a:rPr lang="en-GB" sz="2000" dirty="0" smtClean="0"/>
                  <a:t>1970’s</a:t>
                </a:r>
                <a:endParaRPr lang="en-GB" sz="2000" dirty="0"/>
              </a:p>
            </p:txBody>
          </p:sp>
          <p:sp>
            <p:nvSpPr>
              <p:cNvPr id="187" name="TextBox 186"/>
              <p:cNvSpPr txBox="1"/>
              <p:nvPr/>
            </p:nvSpPr>
            <p:spPr>
              <a:xfrm>
                <a:off x="3995936" y="4181018"/>
                <a:ext cx="1152128" cy="400110"/>
              </a:xfrm>
              <a:prstGeom prst="rect">
                <a:avLst/>
              </a:prstGeom>
              <a:noFill/>
            </p:spPr>
            <p:txBody>
              <a:bodyPr wrap="square" rtlCol="0">
                <a:spAutoFit/>
              </a:bodyPr>
              <a:lstStyle/>
              <a:p>
                <a:pPr algn="ctr"/>
                <a:r>
                  <a:rPr lang="en-GB" sz="2000" dirty="0" smtClean="0"/>
                  <a:t>1980’s</a:t>
                </a:r>
                <a:endParaRPr lang="en-GB" sz="2000" dirty="0"/>
              </a:p>
            </p:txBody>
          </p:sp>
          <p:sp>
            <p:nvSpPr>
              <p:cNvPr id="188" name="TextBox 187"/>
              <p:cNvSpPr txBox="1"/>
              <p:nvPr/>
            </p:nvSpPr>
            <p:spPr>
              <a:xfrm>
                <a:off x="5292080" y="4181018"/>
                <a:ext cx="1152128" cy="400110"/>
              </a:xfrm>
              <a:prstGeom prst="rect">
                <a:avLst/>
              </a:prstGeom>
              <a:noFill/>
            </p:spPr>
            <p:txBody>
              <a:bodyPr wrap="square" rtlCol="0">
                <a:spAutoFit/>
              </a:bodyPr>
              <a:lstStyle/>
              <a:p>
                <a:pPr algn="ctr"/>
                <a:r>
                  <a:rPr lang="en-GB" sz="2000" dirty="0" smtClean="0"/>
                  <a:t>1990’s</a:t>
                </a:r>
                <a:endParaRPr lang="en-GB" sz="2000" dirty="0"/>
              </a:p>
            </p:txBody>
          </p:sp>
          <p:sp>
            <p:nvSpPr>
              <p:cNvPr id="189" name="TextBox 188"/>
              <p:cNvSpPr txBox="1"/>
              <p:nvPr/>
            </p:nvSpPr>
            <p:spPr>
              <a:xfrm>
                <a:off x="6516216" y="4171726"/>
                <a:ext cx="1152128" cy="400110"/>
              </a:xfrm>
              <a:prstGeom prst="rect">
                <a:avLst/>
              </a:prstGeom>
              <a:noFill/>
            </p:spPr>
            <p:txBody>
              <a:bodyPr wrap="square" rtlCol="0">
                <a:spAutoFit/>
              </a:bodyPr>
              <a:lstStyle/>
              <a:p>
                <a:pPr algn="ctr"/>
                <a:r>
                  <a:rPr lang="en-GB" sz="2000" dirty="0" smtClean="0"/>
                  <a:t>2000’s</a:t>
                </a:r>
                <a:endParaRPr lang="en-GB" sz="2000" dirty="0"/>
              </a:p>
            </p:txBody>
          </p:sp>
          <p:sp>
            <p:nvSpPr>
              <p:cNvPr id="190" name="Oval 189"/>
              <p:cNvSpPr/>
              <p:nvPr/>
            </p:nvSpPr>
            <p:spPr>
              <a:xfrm>
                <a:off x="1691680" y="3284984"/>
                <a:ext cx="720080" cy="720080"/>
              </a:xfrm>
              <a:prstGeom prst="ellipse">
                <a:avLst/>
              </a:prstGeom>
              <a:solidFill>
                <a:schemeClr val="bg1"/>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TextBox 190"/>
              <p:cNvSpPr txBox="1"/>
              <p:nvPr/>
            </p:nvSpPr>
            <p:spPr>
              <a:xfrm>
                <a:off x="1835696" y="3284984"/>
                <a:ext cx="648072" cy="646331"/>
              </a:xfrm>
              <a:prstGeom prst="rect">
                <a:avLst/>
              </a:prstGeom>
              <a:noFill/>
            </p:spPr>
            <p:txBody>
              <a:bodyPr wrap="square" rtlCol="0">
                <a:spAutoFit/>
              </a:bodyPr>
              <a:lstStyle/>
              <a:p>
                <a:r>
                  <a:rPr lang="en-GB" sz="3600" dirty="0" smtClean="0"/>
                  <a:t>1.</a:t>
                </a:r>
                <a:endParaRPr lang="en-GB" sz="3600" dirty="0"/>
              </a:p>
            </p:txBody>
          </p:sp>
          <p:sp>
            <p:nvSpPr>
              <p:cNvPr id="192" name="Oval 191"/>
              <p:cNvSpPr/>
              <p:nvPr/>
            </p:nvSpPr>
            <p:spPr>
              <a:xfrm>
                <a:off x="2987824" y="3284984"/>
                <a:ext cx="720080" cy="720080"/>
              </a:xfrm>
              <a:prstGeom prst="ellipse">
                <a:avLst/>
              </a:prstGeom>
              <a:solidFill>
                <a:schemeClr val="bg1"/>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TextBox 192"/>
              <p:cNvSpPr txBox="1"/>
              <p:nvPr/>
            </p:nvSpPr>
            <p:spPr>
              <a:xfrm>
                <a:off x="3131840" y="3284984"/>
                <a:ext cx="648072" cy="646331"/>
              </a:xfrm>
              <a:prstGeom prst="rect">
                <a:avLst/>
              </a:prstGeom>
              <a:noFill/>
            </p:spPr>
            <p:txBody>
              <a:bodyPr wrap="square" rtlCol="0">
                <a:spAutoFit/>
              </a:bodyPr>
              <a:lstStyle/>
              <a:p>
                <a:r>
                  <a:rPr lang="en-GB" sz="3600" dirty="0" smtClean="0"/>
                  <a:t>2.</a:t>
                </a:r>
                <a:endParaRPr lang="en-GB" sz="3600" dirty="0"/>
              </a:p>
            </p:txBody>
          </p:sp>
          <p:sp>
            <p:nvSpPr>
              <p:cNvPr id="194" name="Oval 193"/>
              <p:cNvSpPr/>
              <p:nvPr/>
            </p:nvSpPr>
            <p:spPr>
              <a:xfrm>
                <a:off x="4139952" y="3284984"/>
                <a:ext cx="720080" cy="720080"/>
              </a:xfrm>
              <a:prstGeom prst="ellipse">
                <a:avLst/>
              </a:prstGeom>
              <a:solidFill>
                <a:schemeClr val="bg1"/>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TextBox 194"/>
              <p:cNvSpPr txBox="1"/>
              <p:nvPr/>
            </p:nvSpPr>
            <p:spPr>
              <a:xfrm>
                <a:off x="4283968" y="3284984"/>
                <a:ext cx="648072" cy="646331"/>
              </a:xfrm>
              <a:prstGeom prst="rect">
                <a:avLst/>
              </a:prstGeom>
              <a:noFill/>
            </p:spPr>
            <p:txBody>
              <a:bodyPr wrap="square" rtlCol="0">
                <a:spAutoFit/>
              </a:bodyPr>
              <a:lstStyle/>
              <a:p>
                <a:r>
                  <a:rPr lang="en-GB" sz="3600" dirty="0" smtClean="0"/>
                  <a:t>3.</a:t>
                </a:r>
                <a:endParaRPr lang="en-GB" sz="3600" dirty="0"/>
              </a:p>
            </p:txBody>
          </p:sp>
          <p:sp>
            <p:nvSpPr>
              <p:cNvPr id="196" name="Oval 195"/>
              <p:cNvSpPr/>
              <p:nvPr/>
            </p:nvSpPr>
            <p:spPr>
              <a:xfrm>
                <a:off x="5436096" y="3284984"/>
                <a:ext cx="720080" cy="720080"/>
              </a:xfrm>
              <a:prstGeom prst="ellipse">
                <a:avLst/>
              </a:prstGeom>
              <a:solidFill>
                <a:schemeClr val="bg1"/>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TextBox 196"/>
              <p:cNvSpPr txBox="1"/>
              <p:nvPr/>
            </p:nvSpPr>
            <p:spPr>
              <a:xfrm>
                <a:off x="5580112" y="3284984"/>
                <a:ext cx="648072" cy="646331"/>
              </a:xfrm>
              <a:prstGeom prst="rect">
                <a:avLst/>
              </a:prstGeom>
              <a:noFill/>
            </p:spPr>
            <p:txBody>
              <a:bodyPr wrap="square" rtlCol="0">
                <a:spAutoFit/>
              </a:bodyPr>
              <a:lstStyle/>
              <a:p>
                <a:r>
                  <a:rPr lang="en-GB" sz="3600" dirty="0" smtClean="0"/>
                  <a:t>4.</a:t>
                </a:r>
                <a:endParaRPr lang="en-GB" sz="3600" dirty="0"/>
              </a:p>
            </p:txBody>
          </p:sp>
          <p:sp>
            <p:nvSpPr>
              <p:cNvPr id="198" name="Oval 197"/>
              <p:cNvSpPr/>
              <p:nvPr/>
            </p:nvSpPr>
            <p:spPr>
              <a:xfrm>
                <a:off x="6732240" y="3284984"/>
                <a:ext cx="720080" cy="720080"/>
              </a:xfrm>
              <a:prstGeom prst="ellipse">
                <a:avLst/>
              </a:prstGeom>
              <a:solidFill>
                <a:schemeClr val="bg1"/>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TextBox 198"/>
              <p:cNvSpPr txBox="1"/>
              <p:nvPr/>
            </p:nvSpPr>
            <p:spPr>
              <a:xfrm>
                <a:off x="6876256" y="3284984"/>
                <a:ext cx="648072" cy="646331"/>
              </a:xfrm>
              <a:prstGeom prst="rect">
                <a:avLst/>
              </a:prstGeom>
              <a:noFill/>
            </p:spPr>
            <p:txBody>
              <a:bodyPr wrap="square" rtlCol="0">
                <a:spAutoFit/>
              </a:bodyPr>
              <a:lstStyle/>
              <a:p>
                <a:r>
                  <a:rPr lang="en-GB" sz="3600" dirty="0" smtClean="0"/>
                  <a:t>5.</a:t>
                </a:r>
                <a:endParaRPr lang="en-GB" sz="36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75"/>
                                        </p:tgtEl>
                                      </p:cBhvr>
                                    </p:animEffect>
                                    <p:set>
                                      <p:cBhvr>
                                        <p:cTn id="7" dur="1" fill="hold">
                                          <p:stCondLst>
                                            <p:cond delay="1999"/>
                                          </p:stCondLst>
                                        </p:cTn>
                                        <p:tgtEl>
                                          <p:spTgt spid="17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3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5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5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5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2000"/>
                                        <p:tgtEl>
                                          <p:spTgt spid="319"/>
                                        </p:tgtEl>
                                      </p:cBhvr>
                                    </p:animEffect>
                                    <p:set>
                                      <p:cBhvr>
                                        <p:cTn id="30" dur="1" fill="hold">
                                          <p:stCondLst>
                                            <p:cond delay="1999"/>
                                          </p:stCondLst>
                                        </p:cTn>
                                        <p:tgtEl>
                                          <p:spTgt spid="31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2000"/>
                                        <p:tgtEl>
                                          <p:spTgt spid="344"/>
                                        </p:tgtEl>
                                      </p:cBhvr>
                                    </p:animEffect>
                                    <p:set>
                                      <p:cBhvr>
                                        <p:cTn id="49" dur="1" fill="hold">
                                          <p:stCondLst>
                                            <p:cond delay="1999"/>
                                          </p:stCondLst>
                                        </p:cTn>
                                        <p:tgtEl>
                                          <p:spTgt spid="344"/>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38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4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72"/>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2000"/>
                                        <p:tgtEl>
                                          <p:spTgt spid="339"/>
                                        </p:tgtEl>
                                      </p:cBhvr>
                                    </p:animEffect>
                                    <p:set>
                                      <p:cBhvr>
                                        <p:cTn id="60" dur="1" fill="hold">
                                          <p:stCondLst>
                                            <p:cond delay="1999"/>
                                          </p:stCondLst>
                                        </p:cTn>
                                        <p:tgtEl>
                                          <p:spTgt spid="339"/>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39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nodeType="clickEffect">
                                  <p:stCondLst>
                                    <p:cond delay="0"/>
                                  </p:stCondLst>
                                  <p:childTnLst>
                                    <p:animEffect transition="out" filter="fade">
                                      <p:cBhvr>
                                        <p:cTn id="70" dur="2000"/>
                                        <p:tgtEl>
                                          <p:spTgt spid="326"/>
                                        </p:tgtEl>
                                      </p:cBhvr>
                                    </p:animEffect>
                                    <p:set>
                                      <p:cBhvr>
                                        <p:cTn id="71" dur="1" fill="hold">
                                          <p:stCondLst>
                                            <p:cond delay="1999"/>
                                          </p:stCondLst>
                                        </p:cTn>
                                        <p:tgtEl>
                                          <p:spTgt spid="326"/>
                                        </p:tgtEl>
                                        <p:attrNameLst>
                                          <p:attrName>style.visibility</p:attrName>
                                        </p:attrNameLst>
                                      </p:cBhvr>
                                      <p:to>
                                        <p:strVal val="hidden"/>
                                      </p:to>
                                    </p:set>
                                  </p:childTnLst>
                                </p:cTn>
                              </p:par>
                              <p:par>
                                <p:cTn id="72" presetID="1" presetClass="entr" presetSubtype="0" fill="hold" grpId="0" nodeType="withEffect">
                                  <p:stCondLst>
                                    <p:cond delay="0"/>
                                  </p:stCondLst>
                                  <p:childTnLst>
                                    <p:set>
                                      <p:cBhvr>
                                        <p:cTn id="73" dur="1" fill="hold">
                                          <p:stCondLst>
                                            <p:cond delay="0"/>
                                          </p:stCondLst>
                                        </p:cTn>
                                        <p:tgtEl>
                                          <p:spTgt spid="15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2000"/>
                                        <p:tgtEl>
                                          <p:spTgt spid="331"/>
                                        </p:tgtEl>
                                      </p:cBhvr>
                                    </p:animEffect>
                                    <p:set>
                                      <p:cBhvr>
                                        <p:cTn id="78" dur="1" fill="hold">
                                          <p:stCondLst>
                                            <p:cond delay="1999"/>
                                          </p:stCondLst>
                                        </p:cTn>
                                        <p:tgtEl>
                                          <p:spTgt spid="331"/>
                                        </p:tgtEl>
                                        <p:attrNameLst>
                                          <p:attrName>style.visibility</p:attrName>
                                        </p:attrNameLst>
                                      </p:cBhvr>
                                      <p:to>
                                        <p:strVal val="hidden"/>
                                      </p:to>
                                    </p:set>
                                  </p:childTnLst>
                                </p:cTn>
                              </p:par>
                              <p:par>
                                <p:cTn id="79" presetID="1" presetClass="entr" presetSubtype="0" fill="hold" grpId="0" nodeType="withEffect">
                                  <p:stCondLst>
                                    <p:cond delay="0"/>
                                  </p:stCondLst>
                                  <p:childTnLst>
                                    <p:set>
                                      <p:cBhvr>
                                        <p:cTn id="80" dur="1" fill="hold">
                                          <p:stCondLst>
                                            <p:cond delay="0"/>
                                          </p:stCondLst>
                                        </p:cTn>
                                        <p:tgtEl>
                                          <p:spTgt spid="40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7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5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4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0" nodeType="clickEffect">
                                  <p:stCondLst>
                                    <p:cond delay="0"/>
                                  </p:stCondLst>
                                  <p:childTnLst>
                                    <p:animEffect transition="out" filter="fade">
                                      <p:cBhvr>
                                        <p:cTn id="94" dur="2000"/>
                                        <p:tgtEl>
                                          <p:spTgt spid="332"/>
                                        </p:tgtEl>
                                      </p:cBhvr>
                                    </p:animEffect>
                                    <p:set>
                                      <p:cBhvr>
                                        <p:cTn id="95" dur="1" fill="hold">
                                          <p:stCondLst>
                                            <p:cond delay="1999"/>
                                          </p:stCondLst>
                                        </p:cTn>
                                        <p:tgtEl>
                                          <p:spTgt spid="332"/>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401"/>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200"/>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4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47"/>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4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39"/>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 grpId="0" animBg="1"/>
      <p:bldP spid="332" grpId="0" animBg="1"/>
      <p:bldP spid="319" grpId="0" animBg="1"/>
      <p:bldP spid="141" grpId="0" animBg="1"/>
      <p:bldP spid="142" grpId="0" animBg="1"/>
      <p:bldP spid="143" grpId="0" animBg="1"/>
      <p:bldP spid="144" grpId="0" animBg="1"/>
      <p:bldP spid="148" grpId="0" animBg="1"/>
      <p:bldP spid="145" grpId="0" animBg="1"/>
      <p:bldP spid="146" grpId="0" animBg="1"/>
      <p:bldP spid="147" grpId="0" animBg="1"/>
      <p:bldP spid="149" grpId="0" animBg="1"/>
      <p:bldP spid="150" grpId="0" animBg="1"/>
      <p:bldP spid="152" grpId="0" animBg="1"/>
      <p:bldP spid="153" grpId="0" animBg="1"/>
      <p:bldP spid="236" grpId="0"/>
      <p:bldP spid="237" grpId="0"/>
      <p:bldP spid="254" grpId="0"/>
      <p:bldP spid="255" grpId="0"/>
      <p:bldP spid="139" grpId="0" animBg="1"/>
      <p:bldP spid="140" grpId="0"/>
      <p:bldP spid="151" grpId="0" animBg="1"/>
      <p:bldP spid="381" grpId="0"/>
      <p:bldP spid="382" grpId="0"/>
      <p:bldP spid="399" grpId="0"/>
      <p:bldP spid="400" grpId="0"/>
      <p:bldP spid="4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251520" y="3717032"/>
            <a:ext cx="1656184" cy="646331"/>
          </a:xfrm>
          <a:prstGeom prst="rect">
            <a:avLst/>
          </a:prstGeom>
          <a:solidFill>
            <a:schemeClr val="bg1"/>
          </a:solidFill>
        </p:spPr>
        <p:txBody>
          <a:bodyPr wrap="square" rtlCol="0">
            <a:spAutoFit/>
          </a:bodyPr>
          <a:lstStyle/>
          <a:p>
            <a:pPr algn="r"/>
            <a:r>
              <a:rPr lang="en-GB" dirty="0" smtClean="0"/>
              <a:t>Framework growth</a:t>
            </a:r>
          </a:p>
        </p:txBody>
      </p:sp>
      <p:pic>
        <p:nvPicPr>
          <p:cNvPr id="29" name="Picture 5" descr="\\isad.isadroot.ex.ac.uk\uoe\user\Bioerosion\Images\P1040049.JPG"/>
          <p:cNvPicPr>
            <a:picLocks noChangeAspect="1" noChangeArrowheads="1"/>
          </p:cNvPicPr>
          <p:nvPr/>
        </p:nvPicPr>
        <p:blipFill>
          <a:blip r:embed="rId3" cstate="print"/>
          <a:srcRect l="-1529" t="14247" r="-207" b="28486"/>
          <a:stretch>
            <a:fillRect/>
          </a:stretch>
        </p:blipFill>
        <p:spPr bwMode="auto">
          <a:xfrm>
            <a:off x="6285790" y="116632"/>
            <a:ext cx="2246650" cy="864096"/>
          </a:xfrm>
          <a:prstGeom prst="rect">
            <a:avLst/>
          </a:prstGeom>
          <a:noFill/>
          <a:effectLst>
            <a:glow rad="63500">
              <a:schemeClr val="accent1">
                <a:satMod val="175000"/>
                <a:alpha val="40000"/>
              </a:schemeClr>
            </a:glow>
          </a:effectLst>
        </p:spPr>
      </p:pic>
      <p:sp>
        <p:nvSpPr>
          <p:cNvPr id="5" name="Rectangle 4"/>
          <p:cNvSpPr/>
          <p:nvPr/>
        </p:nvSpPr>
        <p:spPr>
          <a:xfrm>
            <a:off x="1907704" y="5949280"/>
            <a:ext cx="6552728" cy="432048"/>
          </a:xfrm>
          <a:prstGeom prst="rect">
            <a:avLst/>
          </a:prstGeom>
          <a:solidFill>
            <a:schemeClr val="accent6">
              <a:alpha val="50196"/>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251520" y="344048"/>
            <a:ext cx="3600400" cy="852704"/>
          </a:xfrm>
        </p:spPr>
        <p:txBody>
          <a:bodyPr>
            <a:noAutofit/>
          </a:bodyPr>
          <a:lstStyle/>
          <a:p>
            <a:pPr algn="l"/>
            <a:r>
              <a:rPr lang="en-GB"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Q2. </a:t>
            </a:r>
            <a:r>
              <a:rPr lang="en-GB" dirty="0" smtClean="0"/>
              <a:t>Sensitivity  	analysis</a:t>
            </a:r>
            <a:endParaRPr lang="en-GB" dirty="0"/>
          </a:p>
        </p:txBody>
      </p:sp>
      <p:sp>
        <p:nvSpPr>
          <p:cNvPr id="13" name="Rectangle 12"/>
          <p:cNvSpPr/>
          <p:nvPr/>
        </p:nvSpPr>
        <p:spPr>
          <a:xfrm>
            <a:off x="1907704" y="3277700"/>
            <a:ext cx="4104456" cy="360040"/>
          </a:xfrm>
          <a:prstGeom prst="rect">
            <a:avLst/>
          </a:prstGeom>
          <a:solidFill>
            <a:schemeClr val="accent4">
              <a:alpha val="50196"/>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1907704" y="4141796"/>
            <a:ext cx="4104456" cy="360040"/>
          </a:xfrm>
          <a:prstGeom prst="rect">
            <a:avLst/>
          </a:prstGeom>
          <a:solidFill>
            <a:schemeClr val="accent4">
              <a:alpha val="50196"/>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1584176" y="8767548"/>
            <a:ext cx="432048" cy="2520280"/>
          </a:xfrm>
          <a:prstGeom prst="rect">
            <a:avLst/>
          </a:prstGeom>
          <a:solidFill>
            <a:schemeClr val="accent4">
              <a:lumMod val="60000"/>
              <a:lumOff val="40000"/>
              <a:alpha val="50196"/>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6244874" y="1628800"/>
            <a:ext cx="2215558" cy="208740"/>
          </a:xfrm>
          <a:prstGeom prst="rect">
            <a:avLst/>
          </a:prstGeom>
          <a:solidFill>
            <a:schemeClr val="accent5">
              <a:alpha val="50196"/>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2392954" y="7327388"/>
            <a:ext cx="1944216" cy="216024"/>
          </a:xfrm>
          <a:prstGeom prst="rect">
            <a:avLst/>
          </a:prstGeom>
          <a:solidFill>
            <a:srgbClr val="92D050">
              <a:alpha val="50196"/>
            </a:srgb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1584176" y="7183372"/>
            <a:ext cx="432048" cy="1512168"/>
          </a:xfrm>
          <a:prstGeom prst="rect">
            <a:avLst/>
          </a:prstGeom>
          <a:solidFill>
            <a:srgbClr val="92D050">
              <a:alpha val="50196"/>
            </a:srgb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1584176" y="11359836"/>
            <a:ext cx="432048" cy="800708"/>
          </a:xfrm>
          <a:prstGeom prst="rect">
            <a:avLst/>
          </a:prstGeom>
          <a:solidFill>
            <a:srgbClr val="FFFF00">
              <a:alpha val="50196"/>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Box 84"/>
          <p:cNvSpPr txBox="1">
            <a:spLocks noChangeArrowheads="1"/>
          </p:cNvSpPr>
          <p:nvPr/>
        </p:nvSpPr>
        <p:spPr bwMode="auto">
          <a:xfrm>
            <a:off x="0" y="7578081"/>
            <a:ext cx="3599805" cy="1708160"/>
          </a:xfrm>
          <a:prstGeom prst="rect">
            <a:avLst/>
          </a:prstGeom>
          <a:solidFill>
            <a:srgbClr val="FFFFFF">
              <a:alpha val="74902"/>
            </a:srgbClr>
          </a:solidFill>
          <a:ln w="9525">
            <a:noFill/>
            <a:miter lim="800000"/>
            <a:headEnd/>
            <a:tailEnd/>
          </a:ln>
        </p:spPr>
        <p:txBody>
          <a:bodyPr wrap="square">
            <a:spAutoFit/>
          </a:bodyPr>
          <a:lstStyle/>
          <a:p>
            <a:pPr>
              <a:spcBef>
                <a:spcPct val="50000"/>
              </a:spcBef>
              <a:buFontTx/>
              <a:buChar char="•"/>
            </a:pPr>
            <a:r>
              <a:rPr lang="en-GB" sz="1500" dirty="0"/>
              <a:t> </a:t>
            </a:r>
            <a:r>
              <a:rPr lang="en-GB" sz="1500" b="1" dirty="0">
                <a:cs typeface="Arial" pitchFamily="34" charset="0"/>
              </a:rPr>
              <a:t>↑ </a:t>
            </a:r>
            <a:r>
              <a:rPr lang="en-GB" sz="1500" dirty="0">
                <a:solidFill>
                  <a:schemeClr val="accent6">
                    <a:lumMod val="75000"/>
                  </a:schemeClr>
                </a:solidFill>
                <a:cs typeface="Arial" pitchFamily="34" charset="0"/>
              </a:rPr>
              <a:t>SST</a:t>
            </a:r>
            <a:r>
              <a:rPr lang="en-GB" sz="1500" dirty="0">
                <a:solidFill>
                  <a:srgbClr val="FFC000"/>
                </a:solidFill>
                <a:cs typeface="Arial" pitchFamily="34" charset="0"/>
              </a:rPr>
              <a:t> </a:t>
            </a:r>
            <a:r>
              <a:rPr lang="en-GB" sz="1500" dirty="0">
                <a:cs typeface="Arial" pitchFamily="34" charset="0"/>
              </a:rPr>
              <a:t>→ </a:t>
            </a:r>
            <a:r>
              <a:rPr lang="en-GB" sz="1500" dirty="0"/>
              <a:t>↓ </a:t>
            </a:r>
            <a:r>
              <a:rPr lang="en-GB" sz="1500" dirty="0">
                <a:cs typeface="Arial" pitchFamily="34" charset="0"/>
              </a:rPr>
              <a:t>68%</a:t>
            </a:r>
          </a:p>
          <a:p>
            <a:pPr>
              <a:spcBef>
                <a:spcPct val="50000"/>
              </a:spcBef>
              <a:buFontTx/>
              <a:buChar char="•"/>
            </a:pPr>
            <a:r>
              <a:rPr lang="en-GB" sz="1500" b="1" dirty="0"/>
              <a:t> ↑ </a:t>
            </a:r>
            <a:r>
              <a:rPr lang="el-GR" sz="1500" dirty="0">
                <a:solidFill>
                  <a:schemeClr val="accent6">
                    <a:lumMod val="75000"/>
                  </a:schemeClr>
                </a:solidFill>
                <a:cs typeface="Arial" pitchFamily="34" charset="0"/>
              </a:rPr>
              <a:t>Ω</a:t>
            </a:r>
            <a:r>
              <a:rPr lang="en-GB" sz="1500" baseline="-25000" dirty="0" err="1">
                <a:solidFill>
                  <a:schemeClr val="accent6">
                    <a:lumMod val="75000"/>
                  </a:schemeClr>
                </a:solidFill>
                <a:cs typeface="Arial" pitchFamily="34" charset="0"/>
              </a:rPr>
              <a:t>arag</a:t>
            </a:r>
            <a:r>
              <a:rPr lang="en-GB" sz="1500" dirty="0">
                <a:solidFill>
                  <a:schemeClr val="accent6">
                    <a:lumMod val="75000"/>
                  </a:schemeClr>
                </a:solidFill>
                <a:cs typeface="Arial" pitchFamily="34" charset="0"/>
              </a:rPr>
              <a:t> </a:t>
            </a:r>
            <a:r>
              <a:rPr lang="en-GB" sz="1500" dirty="0"/>
              <a:t>→ </a:t>
            </a:r>
            <a:r>
              <a:rPr lang="en-GB" sz="1500" b="1" dirty="0"/>
              <a:t>↑ </a:t>
            </a:r>
            <a:r>
              <a:rPr lang="en-GB" sz="1500" dirty="0"/>
              <a:t>27%</a:t>
            </a:r>
          </a:p>
          <a:p>
            <a:pPr>
              <a:spcBef>
                <a:spcPct val="50000"/>
              </a:spcBef>
              <a:buFontTx/>
              <a:buChar char="•"/>
            </a:pPr>
            <a:r>
              <a:rPr lang="en-GB" sz="1500" b="1" dirty="0"/>
              <a:t> ↑ </a:t>
            </a:r>
            <a:r>
              <a:rPr lang="en-GB" sz="1500" dirty="0">
                <a:solidFill>
                  <a:schemeClr val="accent4">
                    <a:lumMod val="75000"/>
                  </a:schemeClr>
                </a:solidFill>
              </a:rPr>
              <a:t>Coral LER</a:t>
            </a:r>
            <a:r>
              <a:rPr lang="en-GB" sz="1500" b="1" dirty="0">
                <a:solidFill>
                  <a:schemeClr val="accent4">
                    <a:lumMod val="75000"/>
                  </a:schemeClr>
                </a:solidFill>
              </a:rPr>
              <a:t> </a:t>
            </a:r>
            <a:r>
              <a:rPr lang="en-GB" sz="1500" dirty="0"/>
              <a:t>→ </a:t>
            </a:r>
            <a:r>
              <a:rPr lang="en-GB" sz="1500" b="1" dirty="0"/>
              <a:t>↑ </a:t>
            </a:r>
            <a:r>
              <a:rPr lang="en-GB" sz="1500" dirty="0"/>
              <a:t>17%*</a:t>
            </a:r>
            <a:endParaRPr lang="en-GB" sz="1500" b="1" dirty="0"/>
          </a:p>
          <a:p>
            <a:pPr>
              <a:spcBef>
                <a:spcPct val="50000"/>
              </a:spcBef>
              <a:buFontTx/>
              <a:buChar char="•"/>
            </a:pPr>
            <a:r>
              <a:rPr lang="en-GB" sz="1500" b="1" dirty="0"/>
              <a:t> ↑</a:t>
            </a:r>
            <a:r>
              <a:rPr lang="en-GB" sz="1500" dirty="0"/>
              <a:t> </a:t>
            </a:r>
            <a:r>
              <a:rPr lang="en-GB" sz="1500" dirty="0">
                <a:solidFill>
                  <a:schemeClr val="accent4">
                    <a:lumMod val="75000"/>
                  </a:schemeClr>
                </a:solidFill>
              </a:rPr>
              <a:t>Coral cover</a:t>
            </a:r>
            <a:r>
              <a:rPr lang="en-GB" sz="1500" b="1" dirty="0">
                <a:solidFill>
                  <a:schemeClr val="accent4">
                    <a:lumMod val="75000"/>
                  </a:schemeClr>
                </a:solidFill>
              </a:rPr>
              <a:t> </a:t>
            </a:r>
            <a:r>
              <a:rPr lang="en-GB" sz="1500" dirty="0"/>
              <a:t>→ </a:t>
            </a:r>
            <a:r>
              <a:rPr lang="en-GB" sz="1500" b="1" dirty="0"/>
              <a:t>↑</a:t>
            </a:r>
            <a:r>
              <a:rPr lang="en-GB" sz="1500" dirty="0"/>
              <a:t> 14%</a:t>
            </a:r>
          </a:p>
          <a:p>
            <a:pPr>
              <a:spcBef>
                <a:spcPct val="50000"/>
              </a:spcBef>
              <a:buFontTx/>
              <a:buChar char="•"/>
            </a:pPr>
            <a:r>
              <a:rPr lang="en-GB" sz="1500" dirty="0"/>
              <a:t> </a:t>
            </a:r>
            <a:r>
              <a:rPr lang="en-GB" sz="1500" b="1" dirty="0"/>
              <a:t>↑</a:t>
            </a:r>
            <a:r>
              <a:rPr lang="en-GB" sz="1500" dirty="0"/>
              <a:t> </a:t>
            </a:r>
            <a:r>
              <a:rPr lang="en-GB" sz="1500" dirty="0">
                <a:solidFill>
                  <a:schemeClr val="accent4">
                    <a:lumMod val="75000"/>
                  </a:schemeClr>
                </a:solidFill>
              </a:rPr>
              <a:t>Coral skeletal density </a:t>
            </a:r>
            <a:r>
              <a:rPr lang="en-GB" sz="1500" dirty="0"/>
              <a:t>→ </a:t>
            </a:r>
            <a:r>
              <a:rPr lang="en-GB" sz="1500" b="1" dirty="0"/>
              <a:t>↑</a:t>
            </a:r>
            <a:r>
              <a:rPr lang="en-GB" sz="1500" dirty="0"/>
              <a:t> 13</a:t>
            </a:r>
            <a:r>
              <a:rPr lang="en-GB" sz="1500" dirty="0" smtClean="0"/>
              <a:t>%</a:t>
            </a:r>
            <a:endParaRPr lang="en-GB" sz="1500" dirty="0">
              <a:cs typeface="Arial" pitchFamily="34" charset="0"/>
            </a:endParaRPr>
          </a:p>
        </p:txBody>
      </p:sp>
      <p:sp>
        <p:nvSpPr>
          <p:cNvPr id="8" name="Text Box 85"/>
          <p:cNvSpPr txBox="1">
            <a:spLocks noChangeArrowheads="1"/>
          </p:cNvSpPr>
          <p:nvPr/>
        </p:nvSpPr>
        <p:spPr bwMode="auto">
          <a:xfrm>
            <a:off x="-1191" y="10242376"/>
            <a:ext cx="3457575" cy="2054409"/>
          </a:xfrm>
          <a:prstGeom prst="rect">
            <a:avLst/>
          </a:prstGeom>
          <a:solidFill>
            <a:srgbClr val="FFFFFF">
              <a:alpha val="74902"/>
            </a:srgbClr>
          </a:solidFill>
          <a:ln w="9525">
            <a:noFill/>
            <a:miter lim="800000"/>
            <a:headEnd/>
            <a:tailEnd/>
          </a:ln>
        </p:spPr>
        <p:txBody>
          <a:bodyPr wrap="square">
            <a:spAutoFit/>
          </a:bodyPr>
          <a:lstStyle/>
          <a:p>
            <a:pPr>
              <a:spcBef>
                <a:spcPct val="50000"/>
              </a:spcBef>
              <a:buFontTx/>
              <a:buChar char="•"/>
            </a:pPr>
            <a:r>
              <a:rPr lang="en-GB" sz="1500" dirty="0"/>
              <a:t> </a:t>
            </a:r>
            <a:r>
              <a:rPr lang="en-GB" sz="1500" b="1" dirty="0">
                <a:cs typeface="Arial" pitchFamily="34" charset="0"/>
              </a:rPr>
              <a:t>↑ </a:t>
            </a:r>
            <a:r>
              <a:rPr lang="en-GB" sz="1500" dirty="0">
                <a:solidFill>
                  <a:schemeClr val="accent6">
                    <a:lumMod val="75000"/>
                  </a:schemeClr>
                </a:solidFill>
                <a:cs typeface="Arial" pitchFamily="34" charset="0"/>
              </a:rPr>
              <a:t>Nutrients</a:t>
            </a:r>
            <a:r>
              <a:rPr lang="en-GB" sz="1500" dirty="0">
                <a:cs typeface="Arial" pitchFamily="34" charset="0"/>
              </a:rPr>
              <a:t> → </a:t>
            </a:r>
            <a:r>
              <a:rPr lang="en-GB" sz="1500" dirty="0"/>
              <a:t>↓ </a:t>
            </a:r>
            <a:r>
              <a:rPr lang="en-GB" sz="1500" dirty="0">
                <a:cs typeface="Arial" pitchFamily="34" charset="0"/>
              </a:rPr>
              <a:t>68%</a:t>
            </a:r>
          </a:p>
          <a:p>
            <a:pPr>
              <a:spcBef>
                <a:spcPct val="50000"/>
              </a:spcBef>
              <a:buFontTx/>
              <a:buChar char="•"/>
            </a:pPr>
            <a:r>
              <a:rPr lang="en-GB" sz="1500" b="1" dirty="0"/>
              <a:t> ↑ </a:t>
            </a:r>
            <a:r>
              <a:rPr lang="el-GR" sz="1500" dirty="0">
                <a:solidFill>
                  <a:schemeClr val="accent6">
                    <a:lumMod val="75000"/>
                  </a:schemeClr>
                </a:solidFill>
                <a:cs typeface="Arial" pitchFamily="34" charset="0"/>
              </a:rPr>
              <a:t>Ω</a:t>
            </a:r>
            <a:r>
              <a:rPr lang="en-GB" sz="1500" baseline="-25000" dirty="0" err="1">
                <a:solidFill>
                  <a:schemeClr val="accent6">
                    <a:lumMod val="75000"/>
                  </a:schemeClr>
                </a:solidFill>
                <a:cs typeface="Arial" pitchFamily="34" charset="0"/>
              </a:rPr>
              <a:t>arag</a:t>
            </a:r>
            <a:r>
              <a:rPr lang="en-GB" sz="1500" dirty="0">
                <a:solidFill>
                  <a:schemeClr val="accent6">
                    <a:lumMod val="75000"/>
                  </a:schemeClr>
                </a:solidFill>
                <a:cs typeface="Arial" pitchFamily="34" charset="0"/>
              </a:rPr>
              <a:t> </a:t>
            </a:r>
            <a:r>
              <a:rPr lang="en-GB" sz="1500" dirty="0"/>
              <a:t>→ </a:t>
            </a:r>
            <a:r>
              <a:rPr lang="en-GB" sz="1500" b="1" dirty="0"/>
              <a:t>↑ </a:t>
            </a:r>
            <a:r>
              <a:rPr lang="en-GB" sz="1500" dirty="0"/>
              <a:t>53%</a:t>
            </a:r>
          </a:p>
          <a:p>
            <a:pPr>
              <a:spcBef>
                <a:spcPct val="50000"/>
              </a:spcBef>
              <a:buFontTx/>
              <a:buChar char="•"/>
            </a:pPr>
            <a:r>
              <a:rPr lang="en-GB" sz="1500" b="1" dirty="0"/>
              <a:t> ↑ </a:t>
            </a:r>
            <a:r>
              <a:rPr lang="en-GB" sz="1500" dirty="0">
                <a:solidFill>
                  <a:schemeClr val="accent6">
                    <a:lumMod val="75000"/>
                  </a:schemeClr>
                </a:solidFill>
              </a:rPr>
              <a:t>SST</a:t>
            </a:r>
            <a:r>
              <a:rPr lang="en-GB" sz="1500" b="1" dirty="0">
                <a:solidFill>
                  <a:schemeClr val="folHlink"/>
                </a:solidFill>
              </a:rPr>
              <a:t> </a:t>
            </a:r>
            <a:r>
              <a:rPr lang="en-GB" sz="1500" dirty="0"/>
              <a:t>→ ↓</a:t>
            </a:r>
            <a:r>
              <a:rPr lang="en-GB" sz="1500" b="1" dirty="0"/>
              <a:t> </a:t>
            </a:r>
            <a:r>
              <a:rPr lang="en-GB" sz="1500" dirty="0"/>
              <a:t>18%</a:t>
            </a:r>
            <a:endParaRPr lang="en-GB" sz="1500" b="1" dirty="0"/>
          </a:p>
          <a:p>
            <a:pPr>
              <a:spcBef>
                <a:spcPct val="50000"/>
              </a:spcBef>
              <a:buFontTx/>
              <a:buChar char="•"/>
            </a:pPr>
            <a:r>
              <a:rPr lang="en-GB" sz="1500" b="1" dirty="0"/>
              <a:t> ↑</a:t>
            </a:r>
            <a:r>
              <a:rPr lang="en-GB" sz="1500" dirty="0"/>
              <a:t> </a:t>
            </a:r>
            <a:r>
              <a:rPr lang="en-GB" sz="1500" dirty="0" err="1">
                <a:solidFill>
                  <a:schemeClr val="accent6">
                    <a:lumMod val="75000"/>
                  </a:schemeClr>
                </a:solidFill>
              </a:rPr>
              <a:t>Rugosity</a:t>
            </a:r>
            <a:r>
              <a:rPr lang="en-GB" sz="1500" b="1" dirty="0">
                <a:solidFill>
                  <a:schemeClr val="accent6">
                    <a:lumMod val="75000"/>
                  </a:schemeClr>
                </a:solidFill>
              </a:rPr>
              <a:t> </a:t>
            </a:r>
            <a:r>
              <a:rPr lang="en-GB" sz="1500" dirty="0"/>
              <a:t>→ ↓ 14%</a:t>
            </a:r>
          </a:p>
          <a:p>
            <a:pPr>
              <a:spcBef>
                <a:spcPct val="50000"/>
              </a:spcBef>
              <a:buFontTx/>
              <a:buChar char="•"/>
            </a:pPr>
            <a:r>
              <a:rPr lang="en-GB" sz="1500" dirty="0"/>
              <a:t> </a:t>
            </a:r>
            <a:r>
              <a:rPr lang="en-GB" sz="1500" b="1" dirty="0"/>
              <a:t>↑ </a:t>
            </a:r>
            <a:r>
              <a:rPr lang="en-GB" sz="1500" dirty="0">
                <a:solidFill>
                  <a:schemeClr val="accent3"/>
                </a:solidFill>
              </a:rPr>
              <a:t>Sponge erosion </a:t>
            </a:r>
            <a:r>
              <a:rPr lang="en-GB" sz="1500" dirty="0"/>
              <a:t>→ ↓ 11%</a:t>
            </a:r>
          </a:p>
          <a:p>
            <a:pPr>
              <a:spcBef>
                <a:spcPct val="50000"/>
              </a:spcBef>
              <a:buFontTx/>
              <a:buChar char="•"/>
            </a:pPr>
            <a:r>
              <a:rPr lang="en-GB" sz="1500" dirty="0"/>
              <a:t> </a:t>
            </a:r>
            <a:r>
              <a:rPr lang="en-GB" sz="1500" b="1" dirty="0"/>
              <a:t>↑</a:t>
            </a:r>
            <a:r>
              <a:rPr lang="en-GB" sz="1500" dirty="0"/>
              <a:t> </a:t>
            </a:r>
            <a:r>
              <a:rPr lang="en-GB" sz="1500" dirty="0" err="1">
                <a:solidFill>
                  <a:schemeClr val="accent3"/>
                </a:solidFill>
              </a:rPr>
              <a:t>Diadema</a:t>
            </a:r>
            <a:r>
              <a:rPr lang="en-GB" sz="1500" dirty="0">
                <a:solidFill>
                  <a:schemeClr val="accent3"/>
                </a:solidFill>
              </a:rPr>
              <a:t> size </a:t>
            </a:r>
            <a:r>
              <a:rPr lang="en-GB" sz="1500" dirty="0"/>
              <a:t>→ ↓ 8%</a:t>
            </a:r>
            <a:endParaRPr lang="en-GB" sz="1500" dirty="0">
              <a:cs typeface="Arial" pitchFamily="34" charset="0"/>
            </a:endParaRPr>
          </a:p>
        </p:txBody>
      </p:sp>
      <p:pic>
        <p:nvPicPr>
          <p:cNvPr id="24" name="Picture 5" descr="\\isad.isadroot.ex.ac.uk\uoe\user\Bioerosion\Images\P1040049.JPG"/>
          <p:cNvPicPr>
            <a:picLocks noChangeAspect="1" noChangeArrowheads="1"/>
          </p:cNvPicPr>
          <p:nvPr/>
        </p:nvPicPr>
        <p:blipFill>
          <a:blip r:embed="rId3" cstate="print"/>
          <a:srcRect l="3748" t="28701" r="63381" b="35217"/>
          <a:stretch>
            <a:fillRect/>
          </a:stretch>
        </p:blipFill>
        <p:spPr bwMode="auto">
          <a:xfrm>
            <a:off x="72008" y="9471575"/>
            <a:ext cx="864096" cy="648072"/>
          </a:xfrm>
          <a:prstGeom prst="rect">
            <a:avLst/>
          </a:prstGeom>
          <a:ln>
            <a:noFill/>
          </a:ln>
          <a:effectLst>
            <a:outerShdw blurRad="292100" dist="139700" dir="2700000" algn="tl" rotWithShape="0">
              <a:srgbClr val="333333">
                <a:alpha val="65000"/>
              </a:srgbClr>
            </a:outerShdw>
          </a:effectLst>
        </p:spPr>
      </p:pic>
      <p:sp>
        <p:nvSpPr>
          <p:cNvPr id="25" name="TextBox 24"/>
          <p:cNvSpPr txBox="1"/>
          <p:nvPr/>
        </p:nvSpPr>
        <p:spPr>
          <a:xfrm>
            <a:off x="72008" y="9450288"/>
            <a:ext cx="864096" cy="707886"/>
          </a:xfrm>
          <a:prstGeom prst="rect">
            <a:avLst/>
          </a:prstGeom>
          <a:noFill/>
        </p:spPr>
        <p:txBody>
          <a:bodyPr wrap="square" rtlCol="0">
            <a:spAutoFit/>
          </a:bodyPr>
          <a:lstStyle/>
          <a:p>
            <a:r>
              <a:rPr lang="en-GB" sz="4000" b="1" dirty="0" smtClean="0">
                <a:solidFill>
                  <a:schemeClr val="bg1"/>
                </a:solidFill>
                <a:effectLst>
                  <a:outerShdw blurRad="38100" dist="38100" dir="2700000" algn="tl">
                    <a:srgbClr val="000000">
                      <a:alpha val="43137"/>
                    </a:srgbClr>
                  </a:outerShdw>
                </a:effectLst>
              </a:rPr>
              <a:t>1.2</a:t>
            </a:r>
            <a:endParaRPr lang="en-GB" sz="4000" b="1" dirty="0">
              <a:solidFill>
                <a:schemeClr val="bg1"/>
              </a:solidFill>
              <a:effectLst>
                <a:outerShdw blurRad="38100" dist="38100" dir="2700000" algn="tl">
                  <a:srgbClr val="000000">
                    <a:alpha val="43137"/>
                  </a:srgbClr>
                </a:outerShdw>
              </a:effectLst>
            </a:endParaRPr>
          </a:p>
        </p:txBody>
      </p:sp>
      <p:grpSp>
        <p:nvGrpSpPr>
          <p:cNvPr id="27" name="Group 26"/>
          <p:cNvGrpSpPr/>
          <p:nvPr/>
        </p:nvGrpSpPr>
        <p:grpSpPr>
          <a:xfrm>
            <a:off x="72008" y="6858000"/>
            <a:ext cx="864096" cy="707886"/>
            <a:chOff x="323528" y="980728"/>
            <a:chExt cx="864096" cy="707886"/>
          </a:xfrm>
        </p:grpSpPr>
        <p:pic>
          <p:nvPicPr>
            <p:cNvPr id="23" name="Picture 4" descr="\\isad.isadroot.ex.ac.uk\uoe\user\Bioerosion\Images\renata2.bmp"/>
            <p:cNvPicPr>
              <a:picLocks noChangeAspect="1" noChangeArrowheads="1"/>
            </p:cNvPicPr>
            <p:nvPr/>
          </p:nvPicPr>
          <p:blipFill>
            <a:blip r:embed="rId4" cstate="print"/>
            <a:srcRect l="5874" t="5603" r="42609" b="43977"/>
            <a:stretch>
              <a:fillRect/>
            </a:stretch>
          </p:blipFill>
          <p:spPr bwMode="auto">
            <a:xfrm>
              <a:off x="323528" y="980728"/>
              <a:ext cx="864096" cy="648072"/>
            </a:xfrm>
            <a:prstGeom prst="rect">
              <a:avLst/>
            </a:prstGeom>
            <a:ln>
              <a:noFill/>
            </a:ln>
            <a:effectLst>
              <a:outerShdw blurRad="292100" dist="139700" dir="2700000" algn="tl" rotWithShape="0">
                <a:srgbClr val="333333">
                  <a:alpha val="65000"/>
                </a:srgbClr>
              </a:outerShdw>
            </a:effectLst>
          </p:spPr>
        </p:pic>
        <p:sp>
          <p:nvSpPr>
            <p:cNvPr id="26" name="TextBox 25"/>
            <p:cNvSpPr txBox="1"/>
            <p:nvPr/>
          </p:nvSpPr>
          <p:spPr>
            <a:xfrm>
              <a:off x="323528" y="980728"/>
              <a:ext cx="864096" cy="707886"/>
            </a:xfrm>
            <a:prstGeom prst="rect">
              <a:avLst/>
            </a:prstGeom>
            <a:noFill/>
          </p:spPr>
          <p:txBody>
            <a:bodyPr wrap="square" rtlCol="0">
              <a:spAutoFit/>
            </a:bodyPr>
            <a:lstStyle/>
            <a:p>
              <a:r>
                <a:rPr lang="en-GB" sz="4000" b="1" dirty="0" smtClean="0">
                  <a:solidFill>
                    <a:schemeClr val="bg1"/>
                  </a:solidFill>
                  <a:effectLst>
                    <a:outerShdw blurRad="38100" dist="38100" dir="2700000" algn="tl">
                      <a:srgbClr val="000000">
                        <a:alpha val="43137"/>
                      </a:srgbClr>
                    </a:outerShdw>
                  </a:effectLst>
                </a:rPr>
                <a:t>5.6</a:t>
              </a:r>
              <a:endParaRPr lang="en-GB" sz="4000" b="1" dirty="0">
                <a:solidFill>
                  <a:schemeClr val="bg1"/>
                </a:solidFill>
                <a:effectLst>
                  <a:outerShdw blurRad="38100" dist="38100" dir="2700000" algn="tl">
                    <a:srgbClr val="000000">
                      <a:alpha val="43137"/>
                    </a:srgbClr>
                  </a:outerShdw>
                </a:effectLst>
              </a:endParaRPr>
            </a:p>
          </p:txBody>
        </p:sp>
      </p:grpSp>
      <p:pic>
        <p:nvPicPr>
          <p:cNvPr id="28" name="Picture 4" descr="\\isad.isadroot.ex.ac.uk\uoe\user\Bioerosion\Images\renata2.bmp"/>
          <p:cNvPicPr>
            <a:picLocks noChangeAspect="1" noChangeArrowheads="1"/>
          </p:cNvPicPr>
          <p:nvPr/>
        </p:nvPicPr>
        <p:blipFill>
          <a:blip r:embed="rId4" cstate="print"/>
          <a:srcRect l="-1083" t="2157" r="2594" b="48410"/>
          <a:stretch>
            <a:fillRect/>
          </a:stretch>
        </p:blipFill>
        <p:spPr bwMode="auto">
          <a:xfrm>
            <a:off x="3837518" y="116632"/>
            <a:ext cx="2246650" cy="864096"/>
          </a:xfrm>
          <a:prstGeom prst="rect">
            <a:avLst/>
          </a:prstGeom>
          <a:noFill/>
          <a:effectLst>
            <a:glow rad="63500">
              <a:schemeClr val="accent1">
                <a:satMod val="175000"/>
                <a:alpha val="40000"/>
              </a:schemeClr>
            </a:glow>
          </a:effectLst>
        </p:spPr>
      </p:pic>
      <p:sp>
        <p:nvSpPr>
          <p:cNvPr id="30" name="TextBox 29"/>
          <p:cNvSpPr txBox="1"/>
          <p:nvPr/>
        </p:nvSpPr>
        <p:spPr>
          <a:xfrm>
            <a:off x="251520" y="1988840"/>
            <a:ext cx="1656184" cy="369332"/>
          </a:xfrm>
          <a:prstGeom prst="rect">
            <a:avLst/>
          </a:prstGeom>
          <a:solidFill>
            <a:schemeClr val="bg1"/>
          </a:solidFill>
        </p:spPr>
        <p:txBody>
          <a:bodyPr wrap="square" rtlCol="0">
            <a:spAutoFit/>
          </a:bodyPr>
          <a:lstStyle/>
          <a:p>
            <a:pPr algn="r"/>
            <a:r>
              <a:rPr lang="en-GB" dirty="0" err="1" smtClean="0"/>
              <a:t>Bioerosion</a:t>
            </a:r>
            <a:endParaRPr lang="en-GB" dirty="0" smtClean="0"/>
          </a:p>
        </p:txBody>
      </p:sp>
      <p:sp>
        <p:nvSpPr>
          <p:cNvPr id="31" name="Rectangle 30"/>
          <p:cNvSpPr/>
          <p:nvPr/>
        </p:nvSpPr>
        <p:spPr>
          <a:xfrm rot="16200000">
            <a:off x="-1841068" y="3640668"/>
            <a:ext cx="4320480" cy="584775"/>
          </a:xfrm>
          <a:prstGeom prst="rect">
            <a:avLst/>
          </a:prstGeom>
        </p:spPr>
        <p:txBody>
          <a:bodyPr wrap="square">
            <a:spAutoFit/>
          </a:bodyPr>
          <a:lstStyle/>
          <a:p>
            <a:pPr algn="ctr"/>
            <a:r>
              <a:rPr lang="en-GB" sz="3200" dirty="0" smtClean="0"/>
              <a:t>Model parameters</a:t>
            </a:r>
            <a:endParaRPr lang="en-GB" sz="3200" dirty="0"/>
          </a:p>
        </p:txBody>
      </p:sp>
      <p:sp>
        <p:nvSpPr>
          <p:cNvPr id="33" name="TextBox 32"/>
          <p:cNvSpPr txBox="1"/>
          <p:nvPr/>
        </p:nvSpPr>
        <p:spPr>
          <a:xfrm>
            <a:off x="251520" y="5805264"/>
            <a:ext cx="1656184" cy="646331"/>
          </a:xfrm>
          <a:prstGeom prst="rect">
            <a:avLst/>
          </a:prstGeom>
          <a:solidFill>
            <a:schemeClr val="bg1"/>
          </a:solidFill>
        </p:spPr>
        <p:txBody>
          <a:bodyPr wrap="square" rtlCol="0">
            <a:spAutoFit/>
          </a:bodyPr>
          <a:lstStyle/>
          <a:p>
            <a:pPr algn="r"/>
            <a:r>
              <a:rPr lang="en-GB" dirty="0" smtClean="0"/>
              <a:t>Local environment</a:t>
            </a:r>
          </a:p>
        </p:txBody>
      </p:sp>
      <p:sp>
        <p:nvSpPr>
          <p:cNvPr id="34" name="Rectangle 33"/>
          <p:cNvSpPr/>
          <p:nvPr/>
        </p:nvSpPr>
        <p:spPr>
          <a:xfrm>
            <a:off x="1907704" y="1628800"/>
            <a:ext cx="1944216" cy="208740"/>
          </a:xfrm>
          <a:prstGeom prst="rect">
            <a:avLst/>
          </a:prstGeom>
          <a:solidFill>
            <a:schemeClr val="accent5">
              <a:alpha val="50196"/>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6228184" y="1916832"/>
            <a:ext cx="2232248" cy="208740"/>
          </a:xfrm>
          <a:prstGeom prst="rect">
            <a:avLst/>
          </a:prstGeom>
          <a:solidFill>
            <a:schemeClr val="accent5">
              <a:alpha val="50196"/>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1907704" y="1916832"/>
            <a:ext cx="1944216" cy="208740"/>
          </a:xfrm>
          <a:prstGeom prst="rect">
            <a:avLst/>
          </a:prstGeom>
          <a:solidFill>
            <a:schemeClr val="accent5">
              <a:alpha val="50196"/>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sensitivity analysis horizontal plot - 10%.jpg"/>
          <p:cNvPicPr>
            <a:picLocks noChangeAspect="1"/>
          </p:cNvPicPr>
          <p:nvPr/>
        </p:nvPicPr>
        <p:blipFill>
          <a:blip r:embed="rId5" cstate="print">
            <a:clrChange>
              <a:clrFrom>
                <a:srgbClr val="FFFFFF"/>
              </a:clrFrom>
              <a:clrTo>
                <a:srgbClr val="FFFFFF">
                  <a:alpha val="0"/>
                </a:srgbClr>
              </a:clrTo>
            </a:clrChange>
          </a:blip>
          <a:srcRect l="4623" r="4230" b="2847"/>
          <a:stretch>
            <a:fillRect/>
          </a:stretch>
        </p:blipFill>
        <p:spPr>
          <a:xfrm>
            <a:off x="1907704" y="1008112"/>
            <a:ext cx="6768752" cy="58498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linds(horizontal)">
                                      <p:cBhvr>
                                        <p:cTn id="26" dur="500"/>
                                        <p:tgtEl>
                                          <p:spTgt spid="1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linds(horizontal)">
                                      <p:cBhvr>
                                        <p:cTn id="29" dur="500"/>
                                        <p:tgtEl>
                                          <p:spTgt spid="1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linds(horizontal)">
                                      <p:cBhvr>
                                        <p:cTn id="32" dur="500"/>
                                        <p:tgtEl>
                                          <p:spTgt spid="34"/>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linds(horizontal)">
                                      <p:cBhvr>
                                        <p:cTn id="35" dur="500"/>
                                        <p:tgtEl>
                                          <p:spTgt spid="16"/>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linds(horizontal)">
                                      <p:cBhvr>
                                        <p:cTn id="38" dur="500"/>
                                        <p:tgtEl>
                                          <p:spTgt spid="8"/>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blinds(horizontal)">
                                      <p:cBhvr>
                                        <p:cTn id="41" dur="500"/>
                                        <p:tgtEl>
                                          <p:spTgt spid="35"/>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blinds(horizontal)">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blinds(horizontal)">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linds(horizontal)">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linds(horizontal)">
                                      <p:cBhvr>
                                        <p:cTn id="59" dur="500"/>
                                        <p:tgtEl>
                                          <p:spTgt spid="24"/>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blinds(horizontal)">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15" grpId="0" animBg="1"/>
      <p:bldP spid="16" grpId="0" animBg="1"/>
      <p:bldP spid="18" grpId="0" animBg="1"/>
      <p:bldP spid="19" grpId="0" animBg="1"/>
      <p:bldP spid="21" grpId="0" animBg="1"/>
      <p:bldP spid="7" grpId="0" animBg="1"/>
      <p:bldP spid="8" grpId="0" animBg="1"/>
      <p:bldP spid="25" grpId="0"/>
      <p:bldP spid="34" grpId="0" animBg="1"/>
      <p:bldP spid="3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0" y="836712"/>
            <a:ext cx="4572000" cy="5040561"/>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3000" b="0" i="0" u="none" strike="noStrike" kern="1200" cap="none" spc="0" normalizeH="0" baseline="0" noProof="0" dirty="0" smtClean="0">
                <a:ln>
                  <a:noFill/>
                </a:ln>
                <a:solidFill>
                  <a:schemeClr val="tx1"/>
                </a:solidFill>
                <a:effectLst/>
                <a:uLnTx/>
                <a:uFillTx/>
                <a:latin typeface="+mn-lt"/>
                <a:ea typeface="+mn-ea"/>
                <a:cs typeface="+mn-cs"/>
              </a:rPr>
              <a:t>Global</a:t>
            </a:r>
            <a:r>
              <a:rPr kumimoji="0" lang="en-GB" sz="3000" b="0" i="0" u="none" strike="noStrike" kern="1200" cap="none" spc="0" normalizeH="0" noProof="0" dirty="0" smtClean="0">
                <a:ln>
                  <a:noFill/>
                </a:ln>
                <a:solidFill>
                  <a:schemeClr val="tx1"/>
                </a:solidFill>
                <a:effectLst/>
                <a:uLnTx/>
                <a:uFillTx/>
                <a:latin typeface="+mn-lt"/>
                <a:ea typeface="+mn-ea"/>
                <a:cs typeface="+mn-cs"/>
              </a:rPr>
              <a:t> climate change mitigation</a:t>
            </a:r>
          </a:p>
          <a:p>
            <a:pPr marL="800100" lvl="1" indent="-342900">
              <a:spcBef>
                <a:spcPct val="20000"/>
              </a:spcBef>
              <a:buFont typeface="Arial" pitchFamily="34" charset="0"/>
              <a:buChar char="•"/>
            </a:pPr>
            <a:r>
              <a:rPr lang="en-GB" sz="3200" dirty="0" smtClean="0"/>
              <a:t>SST</a:t>
            </a:r>
          </a:p>
          <a:p>
            <a:pPr marL="800100" lvl="1" indent="-342900">
              <a:spcBef>
                <a:spcPct val="20000"/>
              </a:spcBef>
              <a:buFont typeface="Arial" pitchFamily="34" charset="0"/>
              <a:buChar char="•"/>
            </a:pPr>
            <a:endParaRPr lang="en-GB" sz="3200" dirty="0" smtClean="0"/>
          </a:p>
          <a:p>
            <a:pPr marL="800100" lvl="1" indent="-342900">
              <a:spcBef>
                <a:spcPct val="20000"/>
              </a:spcBef>
              <a:buFont typeface="Arial" pitchFamily="34" charset="0"/>
              <a:buChar char="•"/>
            </a:pPr>
            <a:endParaRPr lang="en-GB" sz="3200" dirty="0" smtClean="0"/>
          </a:p>
          <a:p>
            <a:pPr marL="800100" lvl="1" indent="-342900">
              <a:spcBef>
                <a:spcPct val="20000"/>
              </a:spcBef>
              <a:buFont typeface="Arial" pitchFamily="34" charset="0"/>
              <a:buChar char="•"/>
            </a:pPr>
            <a:endParaRPr lang="en-GB" sz="3200" dirty="0" smtClean="0"/>
          </a:p>
          <a:p>
            <a:pPr marL="800100" lvl="1" indent="-342900">
              <a:spcBef>
                <a:spcPct val="20000"/>
              </a:spcBef>
              <a:buFont typeface="Arial" pitchFamily="34" charset="0"/>
              <a:buChar char="•"/>
            </a:pPr>
            <a:r>
              <a:rPr kumimoji="0" lang="en-GB" sz="3200" b="0" i="0" u="none" strike="noStrike" kern="1200" cap="none" spc="0" normalizeH="0" noProof="0" dirty="0" smtClean="0">
                <a:ln>
                  <a:noFill/>
                </a:ln>
                <a:solidFill>
                  <a:schemeClr val="tx1"/>
                </a:solidFill>
                <a:effectLst/>
                <a:uLnTx/>
                <a:uFillTx/>
                <a:latin typeface="+mn-lt"/>
                <a:ea typeface="+mn-ea"/>
                <a:cs typeface="+mn-cs"/>
              </a:rPr>
              <a:t>OA</a:t>
            </a:r>
          </a:p>
          <a:p>
            <a:pPr marL="342900" indent="-342900">
              <a:spcBef>
                <a:spcPct val="20000"/>
              </a:spcBef>
              <a:buFont typeface="Arial" pitchFamily="34" charset="0"/>
              <a:buChar char="•"/>
            </a:pPr>
            <a:r>
              <a:rPr kumimoji="0" lang="en-GB" sz="2500" b="0" i="0" u="none" strike="noStrike" kern="1200" cap="none" spc="0" normalizeH="0" noProof="0" dirty="0" smtClean="0">
                <a:ln>
                  <a:noFill/>
                </a:ln>
                <a:solidFill>
                  <a:schemeClr val="tx2">
                    <a:lumMod val="60000"/>
                    <a:lumOff val="40000"/>
                  </a:schemeClr>
                </a:solidFill>
                <a:effectLst/>
                <a:uLnTx/>
                <a:uFillTx/>
                <a:latin typeface="+mn-lt"/>
                <a:ea typeface="+mn-ea"/>
                <a:cs typeface="+mn-cs"/>
              </a:rPr>
              <a:t>RCP2.6</a:t>
            </a:r>
          </a:p>
          <a:p>
            <a:pPr marL="342900" indent="-342900">
              <a:spcBef>
                <a:spcPct val="20000"/>
              </a:spcBef>
            </a:pPr>
            <a:r>
              <a:rPr kumimoji="0" lang="en-GB" sz="2500" b="0" i="0" u="none" strike="noStrike" kern="1200" cap="none" spc="0" normalizeH="0" noProof="0" dirty="0" smtClean="0">
                <a:ln>
                  <a:noFill/>
                </a:ln>
                <a:solidFill>
                  <a:schemeClr val="tx2">
                    <a:lumMod val="60000"/>
                    <a:lumOff val="40000"/>
                  </a:schemeClr>
                </a:solidFill>
                <a:effectLst/>
                <a:uLnTx/>
                <a:uFillTx/>
                <a:latin typeface="+mn-lt"/>
                <a:ea typeface="+mn-ea"/>
                <a:cs typeface="+mn-cs"/>
              </a:rPr>
              <a:t> </a:t>
            </a:r>
            <a:r>
              <a:rPr lang="en-GB" sz="2500" dirty="0" err="1" smtClean="0">
                <a:solidFill>
                  <a:schemeClr val="tx2">
                    <a:lumMod val="60000"/>
                    <a:lumOff val="40000"/>
                  </a:schemeClr>
                </a:solidFill>
              </a:rPr>
              <a:t>vs</a:t>
            </a:r>
            <a:r>
              <a:rPr kumimoji="0" lang="en-GB" sz="2500" b="0" i="0" u="none" strike="noStrike" kern="1200" cap="none" spc="0" normalizeH="0" noProof="0" dirty="0" smtClean="0">
                <a:ln>
                  <a:noFill/>
                </a:ln>
                <a:solidFill>
                  <a:schemeClr val="tx2">
                    <a:lumMod val="60000"/>
                    <a:lumOff val="40000"/>
                  </a:schemeClr>
                </a:solidFill>
                <a:effectLst/>
                <a:uLnTx/>
                <a:uFillTx/>
                <a:latin typeface="+mn-lt"/>
                <a:ea typeface="+mn-ea"/>
                <a:cs typeface="+mn-cs"/>
              </a:rPr>
              <a:t> RCP8.5</a:t>
            </a:r>
          </a:p>
        </p:txBody>
      </p:sp>
      <p:pic>
        <p:nvPicPr>
          <p:cNvPr id="5" name="Picture 4" descr="Figure 2 - Paul's data.jpg"/>
          <p:cNvPicPr>
            <a:picLocks noChangeAspect="1"/>
          </p:cNvPicPr>
          <p:nvPr/>
        </p:nvPicPr>
        <p:blipFill>
          <a:blip r:embed="rId3" cstate="print"/>
          <a:srcRect l="5413" r="50008"/>
          <a:stretch>
            <a:fillRect/>
          </a:stretch>
        </p:blipFill>
        <p:spPr>
          <a:xfrm>
            <a:off x="6444208" y="4365104"/>
            <a:ext cx="2376264" cy="2420888"/>
          </a:xfrm>
          <a:prstGeom prst="rect">
            <a:avLst/>
          </a:prstGeom>
        </p:spPr>
      </p:pic>
      <p:sp>
        <p:nvSpPr>
          <p:cNvPr id="6" name="Title 1"/>
          <p:cNvSpPr>
            <a:spLocks noGrp="1"/>
          </p:cNvSpPr>
          <p:nvPr>
            <p:ph type="title"/>
          </p:nvPr>
        </p:nvSpPr>
        <p:spPr>
          <a:xfrm>
            <a:off x="0" y="116632"/>
            <a:ext cx="9144000" cy="852704"/>
          </a:xfrm>
        </p:spPr>
        <p:txBody>
          <a:bodyPr>
            <a:normAutofit/>
          </a:bodyPr>
          <a:lstStyle/>
          <a:p>
            <a:pPr algn="l"/>
            <a:r>
              <a:rPr lang="en-GB"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Q3. </a:t>
            </a:r>
            <a:r>
              <a:rPr lang="en-GB" dirty="0" smtClean="0"/>
              <a:t>When will reef structure degrade?</a:t>
            </a:r>
            <a:endParaRPr lang="en-GB" dirty="0"/>
          </a:p>
        </p:txBody>
      </p:sp>
      <p:pic>
        <p:nvPicPr>
          <p:cNvPr id="7" name="Picture 6" descr="parrotfish.jpg"/>
          <p:cNvPicPr>
            <a:picLocks noChangeAspect="1"/>
          </p:cNvPicPr>
          <p:nvPr/>
        </p:nvPicPr>
        <p:blipFill>
          <a:blip r:embed="rId4" cstate="print">
            <a:clrChange>
              <a:clrFrom>
                <a:srgbClr val="FFFFFF"/>
              </a:clrFrom>
              <a:clrTo>
                <a:srgbClr val="FFFFFF">
                  <a:alpha val="0"/>
                </a:srgbClr>
              </a:clrTo>
            </a:clrChange>
          </a:blip>
          <a:srcRect t="7692" r="3466" b="17753"/>
          <a:stretch>
            <a:fillRect/>
          </a:stretch>
        </p:blipFill>
        <p:spPr>
          <a:xfrm rot="754259">
            <a:off x="448400" y="5075868"/>
            <a:ext cx="4060180" cy="1594666"/>
          </a:xfrm>
          <a:prstGeom prst="rect">
            <a:avLst/>
          </a:prstGeom>
        </p:spPr>
      </p:pic>
      <p:sp>
        <p:nvSpPr>
          <p:cNvPr id="8" name="Rectangle 7"/>
          <p:cNvSpPr/>
          <p:nvPr/>
        </p:nvSpPr>
        <p:spPr>
          <a:xfrm>
            <a:off x="35496" y="908720"/>
            <a:ext cx="4572000" cy="4243600"/>
          </a:xfrm>
          <a:prstGeom prst="rect">
            <a:avLst/>
          </a:prstGeom>
        </p:spPr>
        <p:txBody>
          <a:bodyPr wrap="square">
            <a:spAutoFit/>
          </a:bodyPr>
          <a:lstStyle/>
          <a:p>
            <a:pPr marL="342900" lvl="0" indent="-342900">
              <a:spcBef>
                <a:spcPct val="20000"/>
              </a:spcBef>
              <a:defRPr/>
            </a:pPr>
            <a:r>
              <a:rPr lang="en-GB" sz="3200" dirty="0" smtClean="0"/>
              <a:t>Depends... </a:t>
            </a:r>
            <a:r>
              <a:rPr lang="en-GB" sz="2500" dirty="0" smtClean="0">
                <a:solidFill>
                  <a:schemeClr val="tx2">
                    <a:lumMod val="60000"/>
                    <a:lumOff val="40000"/>
                  </a:schemeClr>
                </a:solidFill>
              </a:rPr>
              <a:t>Healthy </a:t>
            </a:r>
            <a:r>
              <a:rPr lang="en-GB" sz="2500" dirty="0" err="1" smtClean="0">
                <a:solidFill>
                  <a:schemeClr val="tx2">
                    <a:lumMod val="60000"/>
                    <a:lumOff val="40000"/>
                  </a:schemeClr>
                </a:solidFill>
              </a:rPr>
              <a:t>vs</a:t>
            </a:r>
            <a:r>
              <a:rPr lang="en-GB" sz="2500" dirty="0" smtClean="0">
                <a:solidFill>
                  <a:schemeClr val="tx2">
                    <a:lumMod val="60000"/>
                    <a:lumOff val="40000"/>
                  </a:schemeClr>
                </a:solidFill>
              </a:rPr>
              <a:t> Stressed</a:t>
            </a:r>
          </a:p>
          <a:p>
            <a:pPr marL="342900" lvl="0" indent="-342900" algn="ctr">
              <a:spcBef>
                <a:spcPct val="20000"/>
              </a:spcBef>
              <a:defRPr/>
            </a:pPr>
            <a:r>
              <a:rPr lang="en-GB" sz="3200" dirty="0" smtClean="0"/>
              <a:t>Local conservation action</a:t>
            </a:r>
          </a:p>
          <a:p>
            <a:pPr marL="800100" lvl="1" indent="-342900">
              <a:spcBef>
                <a:spcPct val="20000"/>
              </a:spcBef>
              <a:buFont typeface="Arial" pitchFamily="34" charset="0"/>
              <a:buChar char="•"/>
            </a:pPr>
            <a:r>
              <a:rPr lang="en-GB" sz="2500" dirty="0" smtClean="0"/>
              <a:t>Positive effects of MPAs proven</a:t>
            </a:r>
          </a:p>
          <a:p>
            <a:pPr marL="800100" lvl="1" indent="-342900">
              <a:spcBef>
                <a:spcPct val="20000"/>
              </a:spcBef>
              <a:buFont typeface="Arial" pitchFamily="34" charset="0"/>
              <a:buChar char="•"/>
            </a:pPr>
            <a:r>
              <a:rPr lang="en-GB" sz="2500" dirty="0" smtClean="0"/>
              <a:t>Local management approaches and MPAs alone will not halt biodiversity loss</a:t>
            </a:r>
          </a:p>
          <a:p>
            <a:pPr marL="800100" lvl="1" indent="-342900">
              <a:spcBef>
                <a:spcPct val="20000"/>
              </a:spcBef>
              <a:buFont typeface="Arial" pitchFamily="34" charset="0"/>
              <a:buChar char="•"/>
            </a:pPr>
            <a:r>
              <a:rPr lang="en-GB" sz="2500" dirty="0" smtClean="0">
                <a:solidFill>
                  <a:schemeClr val="tx2">
                    <a:lumMod val="60000"/>
                    <a:lumOff val="40000"/>
                  </a:schemeClr>
                </a:solidFill>
              </a:rPr>
              <a:t>MPA </a:t>
            </a:r>
            <a:r>
              <a:rPr lang="en-GB" sz="2500" dirty="0" err="1" smtClean="0">
                <a:solidFill>
                  <a:schemeClr val="tx2">
                    <a:lumMod val="60000"/>
                    <a:lumOff val="40000"/>
                  </a:schemeClr>
                </a:solidFill>
              </a:rPr>
              <a:t>vs</a:t>
            </a:r>
            <a:r>
              <a:rPr lang="en-GB" sz="2500" dirty="0" smtClean="0">
                <a:solidFill>
                  <a:schemeClr val="tx2">
                    <a:lumMod val="60000"/>
                    <a:lumOff val="40000"/>
                  </a:schemeClr>
                </a:solidFill>
              </a:rPr>
              <a:t> fished reefs</a:t>
            </a:r>
          </a:p>
        </p:txBody>
      </p:sp>
      <p:pic>
        <p:nvPicPr>
          <p:cNvPr id="9" name="Picture 8" descr="Figure 2 - Paul's data.jpg"/>
          <p:cNvPicPr>
            <a:picLocks noChangeAspect="1"/>
          </p:cNvPicPr>
          <p:nvPr/>
        </p:nvPicPr>
        <p:blipFill>
          <a:blip r:embed="rId3" cstate="print"/>
          <a:srcRect l="50602" r="7229"/>
          <a:stretch>
            <a:fillRect/>
          </a:stretch>
        </p:blipFill>
        <p:spPr>
          <a:xfrm>
            <a:off x="6516216" y="1844824"/>
            <a:ext cx="2209945" cy="2520280"/>
          </a:xfrm>
          <a:prstGeom prst="rect">
            <a:avLst/>
          </a:prstGeom>
        </p:spPr>
      </p:pic>
      <p:cxnSp>
        <p:nvCxnSpPr>
          <p:cNvPr id="10" name="Straight Connector 9"/>
          <p:cNvCxnSpPr/>
          <p:nvPr/>
        </p:nvCxnSpPr>
        <p:spPr>
          <a:xfrm>
            <a:off x="4572000" y="1700808"/>
            <a:ext cx="0" cy="4896544"/>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a:spLocks noChangeArrowheads="1"/>
          </p:cNvSpPr>
          <p:nvPr/>
        </p:nvSpPr>
        <p:spPr bwMode="auto">
          <a:xfrm>
            <a:off x="107504" y="6093296"/>
            <a:ext cx="2487989" cy="720197"/>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da-DK" sz="1200" dirty="0" smtClean="0"/>
              <a:t>Mumby &amp; Harborne, 2010</a:t>
            </a:r>
          </a:p>
          <a:p>
            <a:pPr>
              <a:spcBef>
                <a:spcPct val="20000"/>
              </a:spcBef>
              <a:buClr>
                <a:schemeClr val="hlink"/>
              </a:buClr>
              <a:buSzPct val="80000"/>
            </a:pPr>
            <a:r>
              <a:rPr lang="da-DK" sz="1200" dirty="0" smtClean="0"/>
              <a:t>Edwards </a:t>
            </a:r>
            <a:r>
              <a:rPr lang="da-DK" sz="1200" i="1" dirty="0" smtClean="0"/>
              <a:t>et al</a:t>
            </a:r>
            <a:r>
              <a:rPr lang="da-DK" sz="1200" dirty="0" smtClean="0"/>
              <a:t>. 2011</a:t>
            </a:r>
          </a:p>
          <a:p>
            <a:pPr>
              <a:spcBef>
                <a:spcPct val="20000"/>
              </a:spcBef>
              <a:buClr>
                <a:schemeClr val="hlink"/>
              </a:buClr>
              <a:buSzPct val="80000"/>
            </a:pPr>
            <a:r>
              <a:rPr lang="da-DK" sz="1200" dirty="0" smtClean="0"/>
              <a:t>Mora &amp; Sale, 2011</a:t>
            </a:r>
            <a:endParaRPr lang="en-GB" sz="1200" dirty="0"/>
          </a:p>
        </p:txBody>
      </p:sp>
      <p:sp>
        <p:nvSpPr>
          <p:cNvPr id="12" name="Rectangle 11"/>
          <p:cNvSpPr>
            <a:spLocks noChangeArrowheads="1"/>
          </p:cNvSpPr>
          <p:nvPr/>
        </p:nvSpPr>
        <p:spPr bwMode="auto">
          <a:xfrm>
            <a:off x="4644008" y="6137803"/>
            <a:ext cx="2415981" cy="498598"/>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en-GB" sz="1200" dirty="0" err="1" smtClean="0"/>
              <a:t>Riahi</a:t>
            </a:r>
            <a:r>
              <a:rPr lang="en-GB" sz="1200" dirty="0" smtClean="0"/>
              <a:t> et al. (2007) </a:t>
            </a:r>
          </a:p>
          <a:p>
            <a:pPr>
              <a:spcBef>
                <a:spcPct val="20000"/>
              </a:spcBef>
              <a:buClr>
                <a:schemeClr val="hlink"/>
              </a:buClr>
              <a:buSzPct val="80000"/>
            </a:pPr>
            <a:r>
              <a:rPr lang="en-GB" sz="1200" dirty="0" smtClean="0"/>
              <a:t>van </a:t>
            </a:r>
            <a:r>
              <a:rPr lang="en-GB" sz="1200" dirty="0" err="1" smtClean="0"/>
              <a:t>Vuuren</a:t>
            </a:r>
            <a:r>
              <a:rPr lang="en-GB" sz="1200" dirty="0" smtClean="0"/>
              <a:t> et al. 2007</a:t>
            </a:r>
          </a:p>
        </p:txBody>
      </p:sp>
      <p:sp>
        <p:nvSpPr>
          <p:cNvPr id="13" name="Freeform 12"/>
          <p:cNvSpPr/>
          <p:nvPr/>
        </p:nvSpPr>
        <p:spPr>
          <a:xfrm>
            <a:off x="7910513" y="2809875"/>
            <a:ext cx="695325" cy="947738"/>
          </a:xfrm>
          <a:custGeom>
            <a:avLst/>
            <a:gdLst>
              <a:gd name="connsiteX0" fmla="*/ 685800 w 695325"/>
              <a:gd name="connsiteY0" fmla="*/ 0 h 947738"/>
              <a:gd name="connsiteX1" fmla="*/ 695325 w 695325"/>
              <a:gd name="connsiteY1" fmla="*/ 738188 h 947738"/>
              <a:gd name="connsiteX2" fmla="*/ 652462 w 695325"/>
              <a:gd name="connsiteY2" fmla="*/ 866775 h 947738"/>
              <a:gd name="connsiteX3" fmla="*/ 371475 w 695325"/>
              <a:gd name="connsiteY3" fmla="*/ 900113 h 947738"/>
              <a:gd name="connsiteX4" fmla="*/ 204787 w 695325"/>
              <a:gd name="connsiteY4" fmla="*/ 828675 h 947738"/>
              <a:gd name="connsiteX5" fmla="*/ 66675 w 695325"/>
              <a:gd name="connsiteY5" fmla="*/ 947738 h 947738"/>
              <a:gd name="connsiteX6" fmla="*/ 0 w 695325"/>
              <a:gd name="connsiteY6" fmla="*/ 890588 h 947738"/>
              <a:gd name="connsiteX7" fmla="*/ 0 w 695325"/>
              <a:gd name="connsiteY7" fmla="*/ 704850 h 947738"/>
              <a:gd name="connsiteX8" fmla="*/ 19050 w 695325"/>
              <a:gd name="connsiteY8" fmla="*/ 847725 h 947738"/>
              <a:gd name="connsiteX9" fmla="*/ 38100 w 695325"/>
              <a:gd name="connsiteY9" fmla="*/ 666750 h 947738"/>
              <a:gd name="connsiteX10" fmla="*/ 28575 w 695325"/>
              <a:gd name="connsiteY10" fmla="*/ 804863 h 947738"/>
              <a:gd name="connsiteX11" fmla="*/ 57150 w 695325"/>
              <a:gd name="connsiteY11" fmla="*/ 547688 h 947738"/>
              <a:gd name="connsiteX12" fmla="*/ 52387 w 695325"/>
              <a:gd name="connsiteY12" fmla="*/ 800100 h 947738"/>
              <a:gd name="connsiteX13" fmla="*/ 95250 w 695325"/>
              <a:gd name="connsiteY13" fmla="*/ 728663 h 947738"/>
              <a:gd name="connsiteX14" fmla="*/ 100012 w 695325"/>
              <a:gd name="connsiteY14" fmla="*/ 619125 h 947738"/>
              <a:gd name="connsiteX15" fmla="*/ 123825 w 695325"/>
              <a:gd name="connsiteY15" fmla="*/ 709613 h 947738"/>
              <a:gd name="connsiteX16" fmla="*/ 128587 w 695325"/>
              <a:gd name="connsiteY16" fmla="*/ 576263 h 947738"/>
              <a:gd name="connsiteX17" fmla="*/ 138112 w 695325"/>
              <a:gd name="connsiteY17" fmla="*/ 671513 h 947738"/>
              <a:gd name="connsiteX18" fmla="*/ 171450 w 695325"/>
              <a:gd name="connsiteY18" fmla="*/ 504825 h 947738"/>
              <a:gd name="connsiteX19" fmla="*/ 180975 w 695325"/>
              <a:gd name="connsiteY19" fmla="*/ 633413 h 947738"/>
              <a:gd name="connsiteX20" fmla="*/ 180975 w 695325"/>
              <a:gd name="connsiteY20" fmla="*/ 466725 h 947738"/>
              <a:gd name="connsiteX21" fmla="*/ 195262 w 695325"/>
              <a:gd name="connsiteY21" fmla="*/ 557213 h 947738"/>
              <a:gd name="connsiteX22" fmla="*/ 219075 w 695325"/>
              <a:gd name="connsiteY22" fmla="*/ 361950 h 947738"/>
              <a:gd name="connsiteX23" fmla="*/ 242887 w 695325"/>
              <a:gd name="connsiteY23" fmla="*/ 514350 h 947738"/>
              <a:gd name="connsiteX24" fmla="*/ 266700 w 695325"/>
              <a:gd name="connsiteY24" fmla="*/ 366713 h 947738"/>
              <a:gd name="connsiteX25" fmla="*/ 276225 w 695325"/>
              <a:gd name="connsiteY25" fmla="*/ 514350 h 947738"/>
              <a:gd name="connsiteX26" fmla="*/ 300037 w 695325"/>
              <a:gd name="connsiteY26" fmla="*/ 542925 h 947738"/>
              <a:gd name="connsiteX27" fmla="*/ 314325 w 695325"/>
              <a:gd name="connsiteY27" fmla="*/ 323850 h 947738"/>
              <a:gd name="connsiteX28" fmla="*/ 352425 w 695325"/>
              <a:gd name="connsiteY28" fmla="*/ 357188 h 947738"/>
              <a:gd name="connsiteX29" fmla="*/ 366712 w 695325"/>
              <a:gd name="connsiteY29" fmla="*/ 471488 h 947738"/>
              <a:gd name="connsiteX30" fmla="*/ 381000 w 695325"/>
              <a:gd name="connsiteY30" fmla="*/ 438150 h 947738"/>
              <a:gd name="connsiteX31" fmla="*/ 400050 w 695325"/>
              <a:gd name="connsiteY31" fmla="*/ 233363 h 947738"/>
              <a:gd name="connsiteX32" fmla="*/ 442912 w 695325"/>
              <a:gd name="connsiteY32" fmla="*/ 200025 h 947738"/>
              <a:gd name="connsiteX33" fmla="*/ 438150 w 695325"/>
              <a:gd name="connsiteY33" fmla="*/ 342900 h 947738"/>
              <a:gd name="connsiteX34" fmla="*/ 457200 w 695325"/>
              <a:gd name="connsiteY34" fmla="*/ 161925 h 947738"/>
              <a:gd name="connsiteX35" fmla="*/ 485775 w 695325"/>
              <a:gd name="connsiteY35" fmla="*/ 223838 h 947738"/>
              <a:gd name="connsiteX36" fmla="*/ 485775 w 695325"/>
              <a:gd name="connsiteY36" fmla="*/ 223838 h 947738"/>
              <a:gd name="connsiteX37" fmla="*/ 514350 w 695325"/>
              <a:gd name="connsiteY37" fmla="*/ 133350 h 947738"/>
              <a:gd name="connsiteX38" fmla="*/ 528637 w 695325"/>
              <a:gd name="connsiteY38" fmla="*/ 47625 h 947738"/>
              <a:gd name="connsiteX39" fmla="*/ 566737 w 695325"/>
              <a:gd name="connsiteY39" fmla="*/ 142875 h 947738"/>
              <a:gd name="connsiteX40" fmla="*/ 604837 w 695325"/>
              <a:gd name="connsiteY40" fmla="*/ 52388 h 947738"/>
              <a:gd name="connsiteX41" fmla="*/ 623887 w 695325"/>
              <a:gd name="connsiteY41" fmla="*/ 114300 h 947738"/>
              <a:gd name="connsiteX42" fmla="*/ 642937 w 695325"/>
              <a:gd name="connsiteY42" fmla="*/ 33338 h 947738"/>
              <a:gd name="connsiteX43" fmla="*/ 647700 w 695325"/>
              <a:gd name="connsiteY43" fmla="*/ 114300 h 947738"/>
              <a:gd name="connsiteX44" fmla="*/ 685800 w 695325"/>
              <a:gd name="connsiteY44" fmla="*/ 0 h 94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95325" h="947738">
                <a:moveTo>
                  <a:pt x="685800" y="0"/>
                </a:moveTo>
                <a:lnTo>
                  <a:pt x="695325" y="738188"/>
                </a:lnTo>
                <a:lnTo>
                  <a:pt x="652462" y="866775"/>
                </a:lnTo>
                <a:lnTo>
                  <a:pt x="371475" y="900113"/>
                </a:lnTo>
                <a:lnTo>
                  <a:pt x="204787" y="828675"/>
                </a:lnTo>
                <a:lnTo>
                  <a:pt x="66675" y="947738"/>
                </a:lnTo>
                <a:lnTo>
                  <a:pt x="0" y="890588"/>
                </a:lnTo>
                <a:lnTo>
                  <a:pt x="0" y="704850"/>
                </a:lnTo>
                <a:lnTo>
                  <a:pt x="19050" y="847725"/>
                </a:lnTo>
                <a:lnTo>
                  <a:pt x="38100" y="666750"/>
                </a:lnTo>
                <a:lnTo>
                  <a:pt x="28575" y="804863"/>
                </a:lnTo>
                <a:lnTo>
                  <a:pt x="57150" y="547688"/>
                </a:lnTo>
                <a:cubicBezTo>
                  <a:pt x="55562" y="631825"/>
                  <a:pt x="53975" y="715963"/>
                  <a:pt x="52387" y="800100"/>
                </a:cubicBezTo>
                <a:lnTo>
                  <a:pt x="95250" y="728663"/>
                </a:lnTo>
                <a:lnTo>
                  <a:pt x="100012" y="619125"/>
                </a:lnTo>
                <a:lnTo>
                  <a:pt x="123825" y="709613"/>
                </a:lnTo>
                <a:lnTo>
                  <a:pt x="128587" y="576263"/>
                </a:lnTo>
                <a:lnTo>
                  <a:pt x="138112" y="671513"/>
                </a:lnTo>
                <a:lnTo>
                  <a:pt x="171450" y="504825"/>
                </a:lnTo>
                <a:lnTo>
                  <a:pt x="180975" y="633413"/>
                </a:lnTo>
                <a:lnTo>
                  <a:pt x="180975" y="466725"/>
                </a:lnTo>
                <a:lnTo>
                  <a:pt x="195262" y="557213"/>
                </a:lnTo>
                <a:lnTo>
                  <a:pt x="219075" y="361950"/>
                </a:lnTo>
                <a:lnTo>
                  <a:pt x="242887" y="514350"/>
                </a:lnTo>
                <a:lnTo>
                  <a:pt x="266700" y="366713"/>
                </a:lnTo>
                <a:lnTo>
                  <a:pt x="276225" y="514350"/>
                </a:lnTo>
                <a:lnTo>
                  <a:pt x="300037" y="542925"/>
                </a:lnTo>
                <a:lnTo>
                  <a:pt x="314325" y="323850"/>
                </a:lnTo>
                <a:lnTo>
                  <a:pt x="352425" y="357188"/>
                </a:lnTo>
                <a:lnTo>
                  <a:pt x="366712" y="471488"/>
                </a:lnTo>
                <a:lnTo>
                  <a:pt x="381000" y="438150"/>
                </a:lnTo>
                <a:lnTo>
                  <a:pt x="400050" y="233363"/>
                </a:lnTo>
                <a:lnTo>
                  <a:pt x="442912" y="200025"/>
                </a:lnTo>
                <a:lnTo>
                  <a:pt x="438150" y="342900"/>
                </a:lnTo>
                <a:lnTo>
                  <a:pt x="457200" y="161925"/>
                </a:lnTo>
                <a:lnTo>
                  <a:pt x="485775" y="223838"/>
                </a:lnTo>
                <a:lnTo>
                  <a:pt x="485775" y="223838"/>
                </a:lnTo>
                <a:lnTo>
                  <a:pt x="514350" y="133350"/>
                </a:lnTo>
                <a:lnTo>
                  <a:pt x="528637" y="47625"/>
                </a:lnTo>
                <a:lnTo>
                  <a:pt x="566737" y="142875"/>
                </a:lnTo>
                <a:lnTo>
                  <a:pt x="604837" y="52388"/>
                </a:lnTo>
                <a:lnTo>
                  <a:pt x="623887" y="114300"/>
                </a:lnTo>
                <a:lnTo>
                  <a:pt x="642937" y="33338"/>
                </a:lnTo>
                <a:lnTo>
                  <a:pt x="647700" y="114300"/>
                </a:lnTo>
                <a:lnTo>
                  <a:pt x="6858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7884368" y="2060848"/>
            <a:ext cx="720080" cy="1944216"/>
            <a:chOff x="7884368" y="2060848"/>
            <a:chExt cx="720080" cy="1944216"/>
          </a:xfrm>
        </p:grpSpPr>
        <p:sp>
          <p:nvSpPr>
            <p:cNvPr id="14" name="Rectangle 13"/>
            <p:cNvSpPr/>
            <p:nvPr/>
          </p:nvSpPr>
          <p:spPr>
            <a:xfrm>
              <a:off x="7884368" y="2060848"/>
              <a:ext cx="720080" cy="19442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p:cNvCxnSpPr/>
            <p:nvPr/>
          </p:nvCxnSpPr>
          <p:spPr>
            <a:xfrm>
              <a:off x="8604448" y="2060848"/>
              <a:ext cx="0" cy="1944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Freeform 21"/>
          <p:cNvSpPr/>
          <p:nvPr/>
        </p:nvSpPr>
        <p:spPr>
          <a:xfrm>
            <a:off x="7975600" y="5127625"/>
            <a:ext cx="660400" cy="393700"/>
          </a:xfrm>
          <a:custGeom>
            <a:avLst/>
            <a:gdLst>
              <a:gd name="connsiteX0" fmla="*/ 0 w 660400"/>
              <a:gd name="connsiteY0" fmla="*/ 0 h 393700"/>
              <a:gd name="connsiteX1" fmla="*/ 44450 w 660400"/>
              <a:gd name="connsiteY1" fmla="*/ 146050 h 393700"/>
              <a:gd name="connsiteX2" fmla="*/ 82550 w 660400"/>
              <a:gd name="connsiteY2" fmla="*/ 212725 h 393700"/>
              <a:gd name="connsiteX3" fmla="*/ 231775 w 660400"/>
              <a:gd name="connsiteY3" fmla="*/ 339725 h 393700"/>
              <a:gd name="connsiteX4" fmla="*/ 508000 w 660400"/>
              <a:gd name="connsiteY4" fmla="*/ 393700 h 393700"/>
              <a:gd name="connsiteX5" fmla="*/ 654050 w 660400"/>
              <a:gd name="connsiteY5" fmla="*/ 307975 h 393700"/>
              <a:gd name="connsiteX6" fmla="*/ 660400 w 660400"/>
              <a:gd name="connsiteY6" fmla="*/ 19050 h 393700"/>
              <a:gd name="connsiteX7" fmla="*/ 0 w 660400"/>
              <a:gd name="connsiteY7" fmla="*/ 0 h 3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0400" h="393700">
                <a:moveTo>
                  <a:pt x="0" y="0"/>
                </a:moveTo>
                <a:lnTo>
                  <a:pt x="44450" y="146050"/>
                </a:lnTo>
                <a:lnTo>
                  <a:pt x="82550" y="212725"/>
                </a:lnTo>
                <a:lnTo>
                  <a:pt x="231775" y="339725"/>
                </a:lnTo>
                <a:lnTo>
                  <a:pt x="508000" y="393700"/>
                </a:lnTo>
                <a:lnTo>
                  <a:pt x="654050" y="307975"/>
                </a:lnTo>
                <a:lnTo>
                  <a:pt x="660400" y="1905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p:cNvGrpSpPr/>
          <p:nvPr/>
        </p:nvGrpSpPr>
        <p:grpSpPr>
          <a:xfrm>
            <a:off x="7956376" y="4509120"/>
            <a:ext cx="720080" cy="1944216"/>
            <a:chOff x="7884368" y="2060848"/>
            <a:chExt cx="720080" cy="1944216"/>
          </a:xfrm>
        </p:grpSpPr>
        <p:sp>
          <p:nvSpPr>
            <p:cNvPr id="25" name="Rectangle 24"/>
            <p:cNvSpPr/>
            <p:nvPr/>
          </p:nvSpPr>
          <p:spPr>
            <a:xfrm>
              <a:off x="7884368" y="2060848"/>
              <a:ext cx="720080" cy="19442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a:off x="8604448" y="2060848"/>
              <a:ext cx="0" cy="1944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blinds(horizontal)">
                                      <p:cBhvr>
                                        <p:cTn id="15" dur="500"/>
                                        <p:tgtEl>
                                          <p:spTgt spid="8">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blinds(horizontal)">
                                      <p:cBhvr>
                                        <p:cTn id="18" dur="500"/>
                                        <p:tgtEl>
                                          <p:spTgt spid="11">
                                            <p:txEl>
                                              <p:pRg st="0" end="0"/>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blinds(horizontal)">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Effect transition="in" filter="blinds(horizontal)">
                                      <p:cBhvr>
                                        <p:cTn id="26" dur="500"/>
                                        <p:tgtEl>
                                          <p:spTgt spid="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blinds(horizontal)">
                                      <p:cBhvr>
                                        <p:cTn id="31" dur="500"/>
                                        <p:tgtEl>
                                          <p:spTgt spid="8">
                                            <p:txEl>
                                              <p:pRg st="4" end="4"/>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1">
                                            <p:txEl>
                                              <p:pRg st="2" end="2"/>
                                            </p:txEl>
                                          </p:spTgt>
                                        </p:tgtEl>
                                        <p:attrNameLst>
                                          <p:attrName>style.visibility</p:attrName>
                                        </p:attrNameLst>
                                      </p:cBhvr>
                                      <p:to>
                                        <p:strVal val="visible"/>
                                      </p:to>
                                    </p:set>
                                    <p:animEffect transition="in" filter="blinds(horizontal)">
                                      <p:cBhvr>
                                        <p:cTn id="34" dur="500"/>
                                        <p:tgtEl>
                                          <p:spTgt spid="11">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par>
                                <p:cTn id="39" presetID="3" presetClass="entr" presetSubtype="10" fill="hold" nodeType="with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blinds(horizontal)">
                                      <p:cBhvr>
                                        <p:cTn id="41" dur="500"/>
                                        <p:tgtEl>
                                          <p:spTgt spid="12">
                                            <p:txEl>
                                              <p:pRg st="0" end="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12">
                                            <p:txEl>
                                              <p:pRg st="1" end="1"/>
                                            </p:txEl>
                                          </p:spTgt>
                                        </p:tgtEl>
                                        <p:attrNameLst>
                                          <p:attrName>style.visibility</p:attrName>
                                        </p:attrNameLst>
                                      </p:cBhvr>
                                      <p:to>
                                        <p:strVal val="visible"/>
                                      </p:to>
                                    </p:set>
                                    <p:animEffect transition="in" filter="blinds(horizontal)">
                                      <p:cBhvr>
                                        <p:cTn id="44" dur="500"/>
                                        <p:tgtEl>
                                          <p:spTgt spid="12">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2000"/>
                                        <p:tgtEl>
                                          <p:spTgt spid="21"/>
                                        </p:tgtEl>
                                      </p:cBhvr>
                                    </p:animEffect>
                                    <p:set>
                                      <p:cBhvr>
                                        <p:cTn id="67" dur="1" fill="hold">
                                          <p:stCondLst>
                                            <p:cond delay="1999"/>
                                          </p:stCondLst>
                                        </p:cTn>
                                        <p:tgtEl>
                                          <p:spTgt spid="21"/>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2000"/>
                                        <p:tgtEl>
                                          <p:spTgt spid="24"/>
                                        </p:tgtEl>
                                      </p:cBhvr>
                                    </p:animEffect>
                                    <p:set>
                                      <p:cBhvr>
                                        <p:cTn id="70" dur="1" fill="hold">
                                          <p:stCondLst>
                                            <p:cond delay="1999"/>
                                          </p:stCondLst>
                                        </p:cTn>
                                        <p:tgtEl>
                                          <p:spTgt spid="2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0"/>
                                  </p:stCondLst>
                                  <p:childTnLst>
                                    <p:animEffect transition="out" filter="fade">
                                      <p:cBhvr>
                                        <p:cTn id="74" dur="2000"/>
                                        <p:tgtEl>
                                          <p:spTgt spid="22"/>
                                        </p:tgtEl>
                                      </p:cBhvr>
                                    </p:animEffect>
                                    <p:set>
                                      <p:cBhvr>
                                        <p:cTn id="75" dur="1" fill="hold">
                                          <p:stCondLst>
                                            <p:cond delay="1999"/>
                                          </p:stCondLst>
                                        </p:cTn>
                                        <p:tgtEl>
                                          <p:spTgt spid="22"/>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2000"/>
                                        <p:tgtEl>
                                          <p:spTgt spid="13"/>
                                        </p:tgtEl>
                                      </p:cBhvr>
                                    </p:animEffect>
                                    <p:set>
                                      <p:cBhvr>
                                        <p:cTn id="78"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Final plot.jpg"/>
          <p:cNvPicPr>
            <a:picLocks noChangeAspect="1"/>
          </p:cNvPicPr>
          <p:nvPr/>
        </p:nvPicPr>
        <p:blipFill>
          <a:blip r:embed="rId3" cstate="print">
            <a:clrChange>
              <a:clrFrom>
                <a:srgbClr val="FFFFFF"/>
              </a:clrFrom>
              <a:clrTo>
                <a:srgbClr val="FFFFFF">
                  <a:alpha val="0"/>
                </a:srgbClr>
              </a:clrTo>
            </a:clrChange>
          </a:blip>
          <a:srcRect l="7476" r="5901"/>
          <a:stretch>
            <a:fillRect/>
          </a:stretch>
        </p:blipFill>
        <p:spPr>
          <a:xfrm>
            <a:off x="683568" y="1247630"/>
            <a:ext cx="7920880" cy="5421730"/>
          </a:xfrm>
          <a:prstGeom prst="rect">
            <a:avLst/>
          </a:prstGeom>
        </p:spPr>
      </p:pic>
      <p:grpSp>
        <p:nvGrpSpPr>
          <p:cNvPr id="52" name="Group 51"/>
          <p:cNvGrpSpPr/>
          <p:nvPr/>
        </p:nvGrpSpPr>
        <p:grpSpPr>
          <a:xfrm>
            <a:off x="3203848" y="1772816"/>
            <a:ext cx="288032" cy="267518"/>
            <a:chOff x="107504" y="6392361"/>
            <a:chExt cx="288032" cy="267518"/>
          </a:xfrm>
        </p:grpSpPr>
        <p:grpSp>
          <p:nvGrpSpPr>
            <p:cNvPr id="32" name="Group 31"/>
            <p:cNvGrpSpPr/>
            <p:nvPr/>
          </p:nvGrpSpPr>
          <p:grpSpPr>
            <a:xfrm>
              <a:off x="107504" y="6392361"/>
              <a:ext cx="284578" cy="115118"/>
              <a:chOff x="2267744" y="6595839"/>
              <a:chExt cx="648072" cy="262161"/>
            </a:xfrm>
          </p:grpSpPr>
          <p:sp>
            <p:nvSpPr>
              <p:cNvPr id="38" name="Freeform 37"/>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39"/>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Freeform 40"/>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Oval 41"/>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ight Brace 43"/>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45" name="Group 44"/>
            <p:cNvGrpSpPr/>
            <p:nvPr/>
          </p:nvGrpSpPr>
          <p:grpSpPr>
            <a:xfrm>
              <a:off x="110958" y="6544761"/>
              <a:ext cx="284578" cy="115118"/>
              <a:chOff x="2267744" y="6595839"/>
              <a:chExt cx="648072" cy="262161"/>
            </a:xfrm>
          </p:grpSpPr>
          <p:sp>
            <p:nvSpPr>
              <p:cNvPr id="46" name="Freeform 45"/>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Freeform 46"/>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Freeform 47"/>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Oval 48"/>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ight Brace 50"/>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6" name="Title 1"/>
          <p:cNvSpPr>
            <a:spLocks noGrp="1"/>
          </p:cNvSpPr>
          <p:nvPr>
            <p:ph type="title"/>
          </p:nvPr>
        </p:nvSpPr>
        <p:spPr>
          <a:xfrm>
            <a:off x="395536" y="188640"/>
            <a:ext cx="8229600" cy="852704"/>
          </a:xfrm>
        </p:spPr>
        <p:txBody>
          <a:bodyPr>
            <a:normAutofit/>
          </a:bodyPr>
          <a:lstStyle/>
          <a:p>
            <a:pPr algn="l"/>
            <a:r>
              <a:rPr lang="en-GB" dirty="0" smtClean="0"/>
              <a:t>Carbonate Budget Projections</a:t>
            </a:r>
            <a:endParaRPr lang="en-GB" dirty="0"/>
          </a:p>
        </p:txBody>
      </p:sp>
      <p:sp>
        <p:nvSpPr>
          <p:cNvPr id="10" name="Content Placeholder 8"/>
          <p:cNvSpPr txBox="1">
            <a:spLocks/>
          </p:cNvSpPr>
          <p:nvPr/>
        </p:nvSpPr>
        <p:spPr>
          <a:xfrm rot="16200000">
            <a:off x="-486310" y="4779403"/>
            <a:ext cx="2232248" cy="683570"/>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900" b="0" i="0" u="none" strike="noStrike" kern="1200" cap="none" spc="0" normalizeH="0" baseline="0" noProof="0" dirty="0" smtClean="0">
                <a:ln>
                  <a:noFill/>
                </a:ln>
                <a:solidFill>
                  <a:schemeClr val="tx1"/>
                </a:solidFill>
                <a:effectLst/>
                <a:uLnTx/>
                <a:uFillTx/>
                <a:latin typeface="+mn-lt"/>
                <a:ea typeface="+mn-ea"/>
                <a:cs typeface="+mn-cs"/>
              </a:rPr>
              <a:t>‘Best case scenario’</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Content Placeholder 8"/>
          <p:cNvSpPr txBox="1">
            <a:spLocks/>
          </p:cNvSpPr>
          <p:nvPr/>
        </p:nvSpPr>
        <p:spPr>
          <a:xfrm>
            <a:off x="2028679" y="980728"/>
            <a:ext cx="2088232" cy="852339"/>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1900" dirty="0" smtClean="0"/>
              <a:t>“Poor quality” reef</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8"/>
          <p:cNvSpPr txBox="1">
            <a:spLocks/>
          </p:cNvSpPr>
          <p:nvPr/>
        </p:nvSpPr>
        <p:spPr>
          <a:xfrm>
            <a:off x="5413054" y="980728"/>
            <a:ext cx="2255289" cy="852339"/>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1900" dirty="0" smtClean="0"/>
              <a:t>“Good quality” reef</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8"/>
          <p:cNvSpPr txBox="1">
            <a:spLocks/>
          </p:cNvSpPr>
          <p:nvPr/>
        </p:nvSpPr>
        <p:spPr>
          <a:xfrm rot="16200000">
            <a:off x="-414307" y="2187115"/>
            <a:ext cx="2088232" cy="683570"/>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900" b="0" i="0" u="none" strike="noStrike" kern="1200" cap="none" spc="0" normalizeH="0" baseline="0" noProof="0" dirty="0" smtClean="0">
                <a:ln>
                  <a:noFill/>
                </a:ln>
                <a:solidFill>
                  <a:schemeClr val="tx1"/>
                </a:solidFill>
                <a:effectLst/>
                <a:uLnTx/>
                <a:uFillTx/>
                <a:latin typeface="+mn-lt"/>
                <a:ea typeface="+mn-ea"/>
                <a:cs typeface="+mn-cs"/>
              </a:rPr>
              <a:t>‘Business as usual’</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21" name="Straight Arrow Connector 20"/>
          <p:cNvCxnSpPr/>
          <p:nvPr/>
        </p:nvCxnSpPr>
        <p:spPr>
          <a:xfrm>
            <a:off x="5148064" y="1916832"/>
            <a:ext cx="0" cy="648072"/>
          </a:xfrm>
          <a:prstGeom prst="straightConnector1">
            <a:avLst/>
          </a:prstGeom>
          <a:ln w="381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524328" y="1916832"/>
            <a:ext cx="0" cy="648072"/>
          </a:xfrm>
          <a:prstGeom prst="straightConnector1">
            <a:avLst/>
          </a:prstGeom>
          <a:ln w="38100">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683568" y="764704"/>
            <a:ext cx="8460432" cy="5904656"/>
            <a:chOff x="35496" y="7965504"/>
            <a:chExt cx="8460432" cy="5904656"/>
          </a:xfrm>
        </p:grpSpPr>
        <p:pic>
          <p:nvPicPr>
            <p:cNvPr id="33" name="Picture 32" descr="Final plot.jpg"/>
            <p:cNvPicPr>
              <a:picLocks noChangeAspect="1"/>
            </p:cNvPicPr>
            <p:nvPr/>
          </p:nvPicPr>
          <p:blipFill>
            <a:blip r:embed="rId3" cstate="print">
              <a:clrChange>
                <a:clrFrom>
                  <a:srgbClr val="FFFFFF"/>
                </a:clrFrom>
                <a:clrTo>
                  <a:srgbClr val="FFFFFF">
                    <a:alpha val="0"/>
                  </a:srgbClr>
                </a:clrTo>
              </a:clrChange>
              <a:duotone>
                <a:schemeClr val="bg2">
                  <a:shade val="45000"/>
                  <a:satMod val="135000"/>
                </a:schemeClr>
                <a:prstClr val="white"/>
              </a:duotone>
            </a:blip>
            <a:srcRect l="7476" t="-8907" r="48516"/>
            <a:stretch>
              <a:fillRect/>
            </a:stretch>
          </p:blipFill>
          <p:spPr>
            <a:xfrm>
              <a:off x="43880" y="7965504"/>
              <a:ext cx="4024064" cy="5904656"/>
            </a:xfrm>
            <a:prstGeom prst="rect">
              <a:avLst/>
            </a:prstGeom>
          </p:spPr>
        </p:pic>
        <p:pic>
          <p:nvPicPr>
            <p:cNvPr id="36" name="Picture 35" descr="Final plot.jpg"/>
            <p:cNvPicPr>
              <a:picLocks noChangeAspect="1"/>
            </p:cNvPicPr>
            <p:nvPr/>
          </p:nvPicPr>
          <p:blipFill>
            <a:blip r:embed="rId3" cstate="print">
              <a:clrChange>
                <a:clrFrom>
                  <a:srgbClr val="FFFFFF"/>
                </a:clrFrom>
                <a:clrTo>
                  <a:srgbClr val="FFFFFF">
                    <a:alpha val="0"/>
                  </a:srgbClr>
                </a:clrTo>
              </a:clrChange>
              <a:duotone>
                <a:schemeClr val="bg2">
                  <a:shade val="45000"/>
                  <a:satMod val="135000"/>
                </a:schemeClr>
                <a:prstClr val="white"/>
              </a:duotone>
            </a:blip>
            <a:srcRect l="7476" t="389" b="51797"/>
            <a:stretch>
              <a:fillRect/>
            </a:stretch>
          </p:blipFill>
          <p:spPr>
            <a:xfrm>
              <a:off x="35496" y="8469560"/>
              <a:ext cx="8460432" cy="2592288"/>
            </a:xfrm>
            <a:prstGeom prst="rect">
              <a:avLst/>
            </a:prstGeom>
          </p:spPr>
        </p:pic>
      </p:grpSp>
      <p:cxnSp>
        <p:nvCxnSpPr>
          <p:cNvPr id="39" name="Straight Arrow Connector 38"/>
          <p:cNvCxnSpPr/>
          <p:nvPr/>
        </p:nvCxnSpPr>
        <p:spPr>
          <a:xfrm>
            <a:off x="7092280" y="1916832"/>
            <a:ext cx="0" cy="648072"/>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parrotfish.jpg"/>
          <p:cNvPicPr>
            <a:picLocks noChangeAspect="1"/>
          </p:cNvPicPr>
          <p:nvPr/>
        </p:nvPicPr>
        <p:blipFill>
          <a:blip r:embed="rId4" cstate="print">
            <a:clrChange>
              <a:clrFrom>
                <a:srgbClr val="FFFFFF"/>
              </a:clrFrom>
              <a:clrTo>
                <a:srgbClr val="FFFFFF">
                  <a:alpha val="0"/>
                </a:srgbClr>
              </a:clrTo>
            </a:clrChange>
          </a:blip>
          <a:srcRect t="7692" r="3466" b="17753"/>
          <a:stretch>
            <a:fillRect/>
          </a:stretch>
        </p:blipFill>
        <p:spPr>
          <a:xfrm>
            <a:off x="-612576" y="7533456"/>
            <a:ext cx="3923928" cy="1641533"/>
          </a:xfrm>
          <a:prstGeom prst="rect">
            <a:avLst/>
          </a:prstGeom>
        </p:spPr>
      </p:pic>
      <p:sp>
        <p:nvSpPr>
          <p:cNvPr id="20" name="TextBox 19"/>
          <p:cNvSpPr txBox="1"/>
          <p:nvPr/>
        </p:nvSpPr>
        <p:spPr>
          <a:xfrm>
            <a:off x="7596336" y="5380474"/>
            <a:ext cx="554560" cy="784830"/>
          </a:xfrm>
          <a:prstGeom prst="rect">
            <a:avLst/>
          </a:prstGeom>
          <a:noFill/>
        </p:spPr>
        <p:txBody>
          <a:bodyPr wrap="square" rtlCol="0">
            <a:spAutoFit/>
          </a:bodyPr>
          <a:lstStyle/>
          <a:p>
            <a:r>
              <a:rPr lang="en-GB" sz="4500" dirty="0" smtClean="0">
                <a:solidFill>
                  <a:srgbClr val="00B050"/>
                </a:solidFill>
                <a:sym typeface="Wingdings" pitchFamily="2" charset="2"/>
              </a:rPr>
              <a:t></a:t>
            </a:r>
            <a:endParaRPr lang="en-GB" sz="4500" dirty="0">
              <a:solidFill>
                <a:srgbClr val="00B050"/>
              </a:solidFill>
            </a:endParaRPr>
          </a:p>
        </p:txBody>
      </p:sp>
      <p:sp>
        <p:nvSpPr>
          <p:cNvPr id="25" name="TextBox 24"/>
          <p:cNvSpPr txBox="1"/>
          <p:nvPr/>
        </p:nvSpPr>
        <p:spPr>
          <a:xfrm>
            <a:off x="1979712"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26" name="TextBox 25"/>
          <p:cNvSpPr txBox="1"/>
          <p:nvPr/>
        </p:nvSpPr>
        <p:spPr>
          <a:xfrm>
            <a:off x="3851920"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27" name="TextBox 26"/>
          <p:cNvSpPr txBox="1"/>
          <p:nvPr/>
        </p:nvSpPr>
        <p:spPr>
          <a:xfrm>
            <a:off x="5724128"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28" name="TextBox 27"/>
          <p:cNvSpPr txBox="1"/>
          <p:nvPr/>
        </p:nvSpPr>
        <p:spPr>
          <a:xfrm>
            <a:off x="7596336"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29" name="TextBox 28"/>
          <p:cNvSpPr txBox="1"/>
          <p:nvPr/>
        </p:nvSpPr>
        <p:spPr>
          <a:xfrm>
            <a:off x="1979712"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0" name="TextBox 29"/>
          <p:cNvSpPr txBox="1"/>
          <p:nvPr/>
        </p:nvSpPr>
        <p:spPr>
          <a:xfrm>
            <a:off x="3851920"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1" name="TextBox 30"/>
          <p:cNvSpPr txBox="1"/>
          <p:nvPr/>
        </p:nvSpPr>
        <p:spPr>
          <a:xfrm>
            <a:off x="5724128"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grpSp>
        <p:nvGrpSpPr>
          <p:cNvPr id="53" name="Group 52"/>
          <p:cNvGrpSpPr/>
          <p:nvPr/>
        </p:nvGrpSpPr>
        <p:grpSpPr>
          <a:xfrm>
            <a:off x="3203848" y="4365104"/>
            <a:ext cx="288032" cy="267518"/>
            <a:chOff x="107504" y="6392361"/>
            <a:chExt cx="288032" cy="267518"/>
          </a:xfrm>
        </p:grpSpPr>
        <p:grpSp>
          <p:nvGrpSpPr>
            <p:cNvPr id="54" name="Group 31"/>
            <p:cNvGrpSpPr/>
            <p:nvPr/>
          </p:nvGrpSpPr>
          <p:grpSpPr>
            <a:xfrm>
              <a:off x="107504" y="6392361"/>
              <a:ext cx="284578" cy="115118"/>
              <a:chOff x="2267744" y="6595839"/>
              <a:chExt cx="648072" cy="262161"/>
            </a:xfrm>
          </p:grpSpPr>
          <p:sp>
            <p:nvSpPr>
              <p:cNvPr id="62" name="Freeform 61"/>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62"/>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Freeform 63"/>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Oval 64"/>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ight Brace 66"/>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55" name="Group 44"/>
            <p:cNvGrpSpPr/>
            <p:nvPr/>
          </p:nvGrpSpPr>
          <p:grpSpPr>
            <a:xfrm>
              <a:off x="110958" y="6544761"/>
              <a:ext cx="284578" cy="115118"/>
              <a:chOff x="2267744" y="6595839"/>
              <a:chExt cx="648072" cy="262161"/>
            </a:xfrm>
          </p:grpSpPr>
          <p:sp>
            <p:nvSpPr>
              <p:cNvPr id="56" name="Freeform 55"/>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Freeform 56"/>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Freeform 57"/>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9" name="Oval 58"/>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ight Brace 60"/>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68" name="Group 67"/>
          <p:cNvGrpSpPr/>
          <p:nvPr/>
        </p:nvGrpSpPr>
        <p:grpSpPr>
          <a:xfrm>
            <a:off x="6948264" y="1772816"/>
            <a:ext cx="288032" cy="267518"/>
            <a:chOff x="107504" y="6392361"/>
            <a:chExt cx="288032" cy="267518"/>
          </a:xfrm>
        </p:grpSpPr>
        <p:grpSp>
          <p:nvGrpSpPr>
            <p:cNvPr id="69" name="Group 31"/>
            <p:cNvGrpSpPr/>
            <p:nvPr/>
          </p:nvGrpSpPr>
          <p:grpSpPr>
            <a:xfrm>
              <a:off x="107504" y="6392361"/>
              <a:ext cx="284578" cy="115118"/>
              <a:chOff x="2267744" y="6595839"/>
              <a:chExt cx="648072" cy="262161"/>
            </a:xfrm>
          </p:grpSpPr>
          <p:sp>
            <p:nvSpPr>
              <p:cNvPr id="77" name="Freeform 76"/>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Freeform 77"/>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9" name="Freeform 78"/>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0" name="Oval 79"/>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ight Brace 81"/>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70" name="Group 44"/>
            <p:cNvGrpSpPr/>
            <p:nvPr/>
          </p:nvGrpSpPr>
          <p:grpSpPr>
            <a:xfrm>
              <a:off x="110958" y="6544761"/>
              <a:ext cx="284578" cy="115118"/>
              <a:chOff x="2267744" y="6595839"/>
              <a:chExt cx="648072" cy="262161"/>
            </a:xfrm>
          </p:grpSpPr>
          <p:sp>
            <p:nvSpPr>
              <p:cNvPr id="71" name="Freeform 70"/>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Freeform 71"/>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Freeform 72"/>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Oval 73"/>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ight Brace 75"/>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98" name="Group 97"/>
          <p:cNvGrpSpPr/>
          <p:nvPr/>
        </p:nvGrpSpPr>
        <p:grpSpPr>
          <a:xfrm>
            <a:off x="6948264" y="4365104"/>
            <a:ext cx="288032" cy="267518"/>
            <a:chOff x="107504" y="6392361"/>
            <a:chExt cx="288032" cy="267518"/>
          </a:xfrm>
        </p:grpSpPr>
        <p:grpSp>
          <p:nvGrpSpPr>
            <p:cNvPr id="99" name="Group 31"/>
            <p:cNvGrpSpPr/>
            <p:nvPr/>
          </p:nvGrpSpPr>
          <p:grpSpPr>
            <a:xfrm>
              <a:off x="107504" y="6392361"/>
              <a:ext cx="284578" cy="115118"/>
              <a:chOff x="2267744" y="6595839"/>
              <a:chExt cx="648072" cy="262161"/>
            </a:xfrm>
          </p:grpSpPr>
          <p:sp>
            <p:nvSpPr>
              <p:cNvPr id="107" name="Freeform 106"/>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reeform 107"/>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9" name="Freeform 108"/>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0" name="Oval 109"/>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ight Brace 111"/>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00" name="Group 44"/>
            <p:cNvGrpSpPr/>
            <p:nvPr/>
          </p:nvGrpSpPr>
          <p:grpSpPr>
            <a:xfrm>
              <a:off x="110958" y="6544761"/>
              <a:ext cx="284578" cy="115118"/>
              <a:chOff x="2267744" y="6595839"/>
              <a:chExt cx="648072" cy="262161"/>
            </a:xfrm>
          </p:grpSpPr>
          <p:sp>
            <p:nvSpPr>
              <p:cNvPr id="101" name="Freeform 100"/>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reeform 101"/>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3" name="Freeform 102"/>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4" name="Oval 103"/>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Oval 104"/>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ight Brace 105"/>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pic>
        <p:nvPicPr>
          <p:cNvPr id="14" name="Picture 13" descr="Final plot.jpg"/>
          <p:cNvPicPr>
            <a:picLocks noChangeAspect="1"/>
          </p:cNvPicPr>
          <p:nvPr/>
        </p:nvPicPr>
        <p:blipFill>
          <a:blip r:embed="rId3" cstate="print">
            <a:clrChange>
              <a:clrFrom>
                <a:srgbClr val="FFFFFF"/>
              </a:clrFrom>
              <a:clrTo>
                <a:srgbClr val="FFFFFF">
                  <a:alpha val="0"/>
                </a:srgbClr>
              </a:clrTo>
            </a:clrChange>
            <a:duotone>
              <a:schemeClr val="bg2">
                <a:shade val="45000"/>
                <a:satMod val="135000"/>
              </a:schemeClr>
              <a:prstClr val="white"/>
            </a:duotone>
          </a:blip>
          <a:srcRect l="51575" t="-8907"/>
          <a:stretch>
            <a:fillRect/>
          </a:stretch>
        </p:blipFill>
        <p:spPr>
          <a:xfrm>
            <a:off x="4716016" y="764704"/>
            <a:ext cx="4427984" cy="5904656"/>
          </a:xfrm>
          <a:prstGeom prst="rect">
            <a:avLst/>
          </a:prstGeom>
        </p:spPr>
      </p:pic>
      <p:grpSp>
        <p:nvGrpSpPr>
          <p:cNvPr id="35" name="Group 34"/>
          <p:cNvGrpSpPr/>
          <p:nvPr/>
        </p:nvGrpSpPr>
        <p:grpSpPr>
          <a:xfrm>
            <a:off x="683568" y="764704"/>
            <a:ext cx="8460432" cy="5904656"/>
            <a:chOff x="-108520" y="4149080"/>
            <a:chExt cx="8460432" cy="5904656"/>
          </a:xfrm>
        </p:grpSpPr>
        <p:pic>
          <p:nvPicPr>
            <p:cNvPr id="23" name="Picture 22" descr="Final plot.jpg"/>
            <p:cNvPicPr>
              <a:picLocks noChangeAspect="1"/>
            </p:cNvPicPr>
            <p:nvPr/>
          </p:nvPicPr>
          <p:blipFill>
            <a:blip r:embed="rId3" cstate="print">
              <a:clrChange>
                <a:clrFrom>
                  <a:srgbClr val="FFFFFF"/>
                </a:clrFrom>
                <a:clrTo>
                  <a:srgbClr val="FFFFFF">
                    <a:alpha val="0"/>
                  </a:srgbClr>
                </a:clrTo>
              </a:clrChange>
              <a:duotone>
                <a:schemeClr val="bg2">
                  <a:shade val="45000"/>
                  <a:satMod val="135000"/>
                </a:schemeClr>
                <a:prstClr val="white"/>
              </a:duotone>
            </a:blip>
            <a:srcRect l="7476" t="48203"/>
            <a:stretch>
              <a:fillRect/>
            </a:stretch>
          </p:blipFill>
          <p:spPr>
            <a:xfrm>
              <a:off x="-108520" y="7245424"/>
              <a:ext cx="8460432" cy="2808312"/>
            </a:xfrm>
            <a:prstGeom prst="rect">
              <a:avLst/>
            </a:prstGeom>
          </p:spPr>
        </p:pic>
        <p:pic>
          <p:nvPicPr>
            <p:cNvPr id="34" name="Picture 33" descr="Final plot.jpg"/>
            <p:cNvPicPr>
              <a:picLocks noChangeAspect="1"/>
            </p:cNvPicPr>
            <p:nvPr/>
          </p:nvPicPr>
          <p:blipFill>
            <a:blip r:embed="rId3" cstate="print">
              <a:clrChange>
                <a:clrFrom>
                  <a:srgbClr val="FFFFFF"/>
                </a:clrFrom>
                <a:clrTo>
                  <a:srgbClr val="FFFFFF">
                    <a:alpha val="0"/>
                  </a:srgbClr>
                </a:clrTo>
              </a:clrChange>
              <a:duotone>
                <a:schemeClr val="bg2">
                  <a:shade val="45000"/>
                  <a:satMod val="135000"/>
                </a:schemeClr>
                <a:prstClr val="white"/>
              </a:duotone>
            </a:blip>
            <a:srcRect l="7476" t="-8907" r="48425"/>
            <a:stretch>
              <a:fillRect/>
            </a:stretch>
          </p:blipFill>
          <p:spPr>
            <a:xfrm>
              <a:off x="-108520" y="4149080"/>
              <a:ext cx="4032448" cy="5904656"/>
            </a:xfrm>
            <a:prstGeom prst="rect">
              <a:avLst/>
            </a:prstGeom>
          </p:spPr>
        </p:pic>
      </p:grpSp>
      <p:grpSp>
        <p:nvGrpSpPr>
          <p:cNvPr id="113" name="Group 112"/>
          <p:cNvGrpSpPr/>
          <p:nvPr/>
        </p:nvGrpSpPr>
        <p:grpSpPr>
          <a:xfrm>
            <a:off x="6948264" y="4365104"/>
            <a:ext cx="288032" cy="267518"/>
            <a:chOff x="107504" y="6392361"/>
            <a:chExt cx="288032" cy="267518"/>
          </a:xfrm>
          <a:solidFill>
            <a:schemeClr val="bg1">
              <a:lumMod val="75000"/>
            </a:schemeClr>
          </a:solidFill>
        </p:grpSpPr>
        <p:grpSp>
          <p:nvGrpSpPr>
            <p:cNvPr id="114" name="Group 31"/>
            <p:cNvGrpSpPr/>
            <p:nvPr/>
          </p:nvGrpSpPr>
          <p:grpSpPr>
            <a:xfrm>
              <a:off x="107504" y="6392361"/>
              <a:ext cx="284578" cy="115118"/>
              <a:chOff x="2267744" y="6595839"/>
              <a:chExt cx="648072" cy="262161"/>
            </a:xfrm>
            <a:grpFill/>
          </p:grpSpPr>
          <p:sp>
            <p:nvSpPr>
              <p:cNvPr id="122" name="Freeform 121"/>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Freeform 122"/>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4" name="Freeform 123"/>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5" name="Oval 124"/>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Oval 125"/>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ight Brace 126"/>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15" name="Group 44"/>
            <p:cNvGrpSpPr/>
            <p:nvPr/>
          </p:nvGrpSpPr>
          <p:grpSpPr>
            <a:xfrm>
              <a:off x="110958" y="6544761"/>
              <a:ext cx="284578" cy="115118"/>
              <a:chOff x="2267744" y="6595839"/>
              <a:chExt cx="648072" cy="262161"/>
            </a:xfrm>
            <a:grpFill/>
          </p:grpSpPr>
          <p:sp>
            <p:nvSpPr>
              <p:cNvPr id="116" name="Freeform 115"/>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Freeform 116"/>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8" name="Freeform 117"/>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9" name="Oval 118"/>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Oval 119"/>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ight Brace 120"/>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128" name="Group 127"/>
          <p:cNvGrpSpPr/>
          <p:nvPr/>
        </p:nvGrpSpPr>
        <p:grpSpPr>
          <a:xfrm>
            <a:off x="3203848" y="1772816"/>
            <a:ext cx="288032" cy="267518"/>
            <a:chOff x="107504" y="6392361"/>
            <a:chExt cx="288032" cy="267518"/>
          </a:xfrm>
          <a:solidFill>
            <a:schemeClr val="bg1">
              <a:lumMod val="75000"/>
            </a:schemeClr>
          </a:solidFill>
        </p:grpSpPr>
        <p:grpSp>
          <p:nvGrpSpPr>
            <p:cNvPr id="129" name="Group 31"/>
            <p:cNvGrpSpPr/>
            <p:nvPr/>
          </p:nvGrpSpPr>
          <p:grpSpPr>
            <a:xfrm>
              <a:off x="107504" y="6392361"/>
              <a:ext cx="284578" cy="115118"/>
              <a:chOff x="2267744" y="6595839"/>
              <a:chExt cx="648072" cy="262161"/>
            </a:xfrm>
            <a:grpFill/>
          </p:grpSpPr>
          <p:sp>
            <p:nvSpPr>
              <p:cNvPr id="137" name="Freeform 136"/>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Freeform 137"/>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9" name="Freeform 138"/>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0" name="Oval 139"/>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Oval 140"/>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ight Brace 141"/>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30" name="Group 44"/>
            <p:cNvGrpSpPr/>
            <p:nvPr/>
          </p:nvGrpSpPr>
          <p:grpSpPr>
            <a:xfrm>
              <a:off x="110958" y="6544761"/>
              <a:ext cx="284578" cy="115118"/>
              <a:chOff x="2267744" y="6595839"/>
              <a:chExt cx="648072" cy="262161"/>
            </a:xfrm>
            <a:grpFill/>
          </p:grpSpPr>
          <p:sp>
            <p:nvSpPr>
              <p:cNvPr id="131" name="Freeform 130"/>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Freeform 131"/>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3" name="Freeform 132"/>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4" name="Oval 133"/>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Oval 134"/>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ight Brace 135"/>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143" name="Group 142"/>
          <p:cNvGrpSpPr/>
          <p:nvPr/>
        </p:nvGrpSpPr>
        <p:grpSpPr>
          <a:xfrm>
            <a:off x="3203848" y="4365104"/>
            <a:ext cx="288032" cy="267518"/>
            <a:chOff x="107504" y="6392361"/>
            <a:chExt cx="288032" cy="267518"/>
          </a:xfrm>
          <a:solidFill>
            <a:schemeClr val="bg1">
              <a:lumMod val="75000"/>
            </a:schemeClr>
          </a:solidFill>
        </p:grpSpPr>
        <p:grpSp>
          <p:nvGrpSpPr>
            <p:cNvPr id="144" name="Group 31"/>
            <p:cNvGrpSpPr/>
            <p:nvPr/>
          </p:nvGrpSpPr>
          <p:grpSpPr>
            <a:xfrm>
              <a:off x="107504" y="6392361"/>
              <a:ext cx="284578" cy="115118"/>
              <a:chOff x="2267744" y="6595839"/>
              <a:chExt cx="648072" cy="262161"/>
            </a:xfrm>
            <a:grpFill/>
          </p:grpSpPr>
          <p:sp>
            <p:nvSpPr>
              <p:cNvPr id="152" name="Freeform 151"/>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Freeform 152"/>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4" name="Freeform 153"/>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5" name="Oval 154"/>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Oval 155"/>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ight Brace 156"/>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45" name="Group 44"/>
            <p:cNvGrpSpPr/>
            <p:nvPr/>
          </p:nvGrpSpPr>
          <p:grpSpPr>
            <a:xfrm>
              <a:off x="110958" y="6544761"/>
              <a:ext cx="284578" cy="115118"/>
              <a:chOff x="2267744" y="6595839"/>
              <a:chExt cx="648072" cy="262161"/>
            </a:xfrm>
            <a:grpFill/>
          </p:grpSpPr>
          <p:sp>
            <p:nvSpPr>
              <p:cNvPr id="146" name="Freeform 145"/>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Freeform 146"/>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8" name="Freeform 147"/>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9" name="Oval 148"/>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Oval 149"/>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Right Brace 150"/>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158" name="Group 157"/>
          <p:cNvGrpSpPr/>
          <p:nvPr/>
        </p:nvGrpSpPr>
        <p:grpSpPr>
          <a:xfrm>
            <a:off x="6948264" y="1772816"/>
            <a:ext cx="288032" cy="267518"/>
            <a:chOff x="107504" y="6392361"/>
            <a:chExt cx="288032" cy="267518"/>
          </a:xfrm>
          <a:solidFill>
            <a:schemeClr val="bg1">
              <a:lumMod val="75000"/>
            </a:schemeClr>
          </a:solidFill>
        </p:grpSpPr>
        <p:grpSp>
          <p:nvGrpSpPr>
            <p:cNvPr id="159" name="Group 31"/>
            <p:cNvGrpSpPr/>
            <p:nvPr/>
          </p:nvGrpSpPr>
          <p:grpSpPr>
            <a:xfrm>
              <a:off x="107504" y="6392361"/>
              <a:ext cx="284578" cy="115118"/>
              <a:chOff x="2267744" y="6595839"/>
              <a:chExt cx="648072" cy="262161"/>
            </a:xfrm>
            <a:grpFill/>
          </p:grpSpPr>
          <p:sp>
            <p:nvSpPr>
              <p:cNvPr id="167" name="Freeform 166"/>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Freeform 167"/>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9" name="Freeform 168"/>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0" name="Oval 169"/>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Oval 170"/>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ight Brace 171"/>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60" name="Group 44"/>
            <p:cNvGrpSpPr/>
            <p:nvPr/>
          </p:nvGrpSpPr>
          <p:grpSpPr>
            <a:xfrm>
              <a:off x="110958" y="6544761"/>
              <a:ext cx="284578" cy="115118"/>
              <a:chOff x="2267744" y="6595839"/>
              <a:chExt cx="648072" cy="262161"/>
            </a:xfrm>
            <a:grpFill/>
          </p:grpSpPr>
          <p:sp>
            <p:nvSpPr>
              <p:cNvPr id="161" name="Freeform 160"/>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Freeform 161"/>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3" name="Freeform 162"/>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4" name="Oval 163"/>
              <p:cNvSpPr/>
              <p:nvPr/>
            </p:nvSpPr>
            <p:spPr>
              <a:xfrm>
                <a:off x="2767101" y="6672843"/>
                <a:ext cx="28266" cy="25668"/>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Oval 164"/>
              <p:cNvSpPr/>
              <p:nvPr/>
            </p:nvSpPr>
            <p:spPr>
              <a:xfrm>
                <a:off x="2767101" y="6681399"/>
                <a:ext cx="18844" cy="17112"/>
              </a:xfrm>
              <a:prstGeom prst="ellipse">
                <a:avLst/>
              </a:prstGeom>
              <a:gr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ight Brace 165"/>
              <p:cNvSpPr/>
              <p:nvPr/>
            </p:nvSpPr>
            <p:spPr>
              <a:xfrm>
                <a:off x="2296010" y="6664287"/>
                <a:ext cx="113062" cy="128340"/>
              </a:xfrm>
              <a:prstGeom prst="rightBrace">
                <a:avLst>
                  <a:gd name="adj1" fmla="val 41667"/>
                  <a:gd name="adj2" fmla="val 50000"/>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1" presetClass="entr" presetSubtype="0" fill="hold" nodeType="withEffect">
                                  <p:stCondLst>
                                    <p:cond delay="0"/>
                                  </p:stCondLst>
                                  <p:childTnLst>
                                    <p:set>
                                      <p:cBhvr>
                                        <p:cTn id="9" dur="1" fill="hold">
                                          <p:stCondLst>
                                            <p:cond delay="0"/>
                                          </p:stCondLst>
                                        </p:cTn>
                                        <p:tgtEl>
                                          <p:spTgt spid="158"/>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nodeType="clickEffect">
                                  <p:stCondLst>
                                    <p:cond delay="0"/>
                                  </p:stCondLst>
                                  <p:childTnLst>
                                    <p:animEffect transition="out" filter="blinds(horizontal)">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2000"/>
                                        <p:tgtEl>
                                          <p:spTgt spid="158"/>
                                        </p:tgtEl>
                                      </p:cBhvr>
                                    </p:animEffect>
                                    <p:set>
                                      <p:cBhvr>
                                        <p:cTn id="31" dur="1" fill="hold">
                                          <p:stCondLst>
                                            <p:cond delay="1999"/>
                                          </p:stCondLst>
                                        </p:cTn>
                                        <p:tgtEl>
                                          <p:spTgt spid="158"/>
                                        </p:tgtEl>
                                        <p:attrNameLst>
                                          <p:attrName>style.visibility</p:attrName>
                                        </p:attrNameLst>
                                      </p:cBhvr>
                                      <p:to>
                                        <p:strVal val="hidden"/>
                                      </p:to>
                                    </p:set>
                                  </p:childTnLst>
                                </p:cTn>
                              </p:par>
                              <p:par>
                                <p:cTn id="32" presetID="3" presetClass="entr" presetSubtype="1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blinds(horizontal)">
                                      <p:cBhvr>
                                        <p:cTn id="34" dur="500"/>
                                        <p:tgtEl>
                                          <p:spTgt spid="35"/>
                                        </p:tgtEl>
                                      </p:cBhvr>
                                    </p:animEffect>
                                  </p:childTnLst>
                                </p:cTn>
                              </p:par>
                              <p:par>
                                <p:cTn id="35" presetID="1"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linds(horizontal)">
                                      <p:cBhvr>
                                        <p:cTn id="43" dur="500"/>
                                        <p:tgtEl>
                                          <p:spTgt spid="21"/>
                                        </p:tgtEl>
                                      </p:cBhvr>
                                    </p:animEffect>
                                  </p:childTnLst>
                                </p:cTn>
                              </p:par>
                              <p:par>
                                <p:cTn id="44" presetID="3" presetClass="entr" presetSubtype="1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linds(horizontal)">
                                      <p:cBhvr>
                                        <p:cTn id="46" dur="500"/>
                                        <p:tgtEl>
                                          <p:spTgt spid="22"/>
                                        </p:tgtEl>
                                      </p:cBhvr>
                                    </p:animEffect>
                                  </p:childTnLst>
                                </p:cTn>
                              </p:par>
                              <p:par>
                                <p:cTn id="47" presetID="3" presetClass="entr" presetSubtype="1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blinds(horizontal)">
                                      <p:cBhvr>
                                        <p:cTn id="49" dur="500"/>
                                        <p:tgtEl>
                                          <p:spTgt spid="39"/>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nodeType="clickEffect">
                                  <p:stCondLst>
                                    <p:cond delay="0"/>
                                  </p:stCondLst>
                                  <p:childTnLst>
                                    <p:animEffect transition="out" filter="blinds(horizontal)">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par>
                                <p:cTn id="63" presetID="3" presetClass="exit" presetSubtype="10" fill="hold" nodeType="withEffect">
                                  <p:stCondLst>
                                    <p:cond delay="0"/>
                                  </p:stCondLst>
                                  <p:childTnLst>
                                    <p:animEffect transition="out" filter="blinds(horizontal)">
                                      <p:cBhvr>
                                        <p:cTn id="64" dur="500"/>
                                        <p:tgtEl>
                                          <p:spTgt spid="22"/>
                                        </p:tgtEl>
                                      </p:cBhvr>
                                    </p:animEffect>
                                    <p:set>
                                      <p:cBhvr>
                                        <p:cTn id="65" dur="1" fill="hold">
                                          <p:stCondLst>
                                            <p:cond delay="499"/>
                                          </p:stCondLst>
                                        </p:cTn>
                                        <p:tgtEl>
                                          <p:spTgt spid="22"/>
                                        </p:tgtEl>
                                        <p:attrNameLst>
                                          <p:attrName>style.visibility</p:attrName>
                                        </p:attrNameLst>
                                      </p:cBhvr>
                                      <p:to>
                                        <p:strVal val="hidden"/>
                                      </p:to>
                                    </p:set>
                                  </p:childTnLst>
                                </p:cTn>
                              </p:par>
                              <p:par>
                                <p:cTn id="66" presetID="3" presetClass="exit" presetSubtype="10" fill="hold" nodeType="withEffect">
                                  <p:stCondLst>
                                    <p:cond delay="0"/>
                                  </p:stCondLst>
                                  <p:childTnLst>
                                    <p:animEffect transition="out" filter="blinds(horizontal)">
                                      <p:cBhvr>
                                        <p:cTn id="67" dur="500"/>
                                        <p:tgtEl>
                                          <p:spTgt spid="39"/>
                                        </p:tgtEl>
                                      </p:cBhvr>
                                    </p:animEffect>
                                    <p:set>
                                      <p:cBhvr>
                                        <p:cTn id="68" dur="1" fill="hold">
                                          <p:stCondLst>
                                            <p:cond delay="499"/>
                                          </p:stCondLst>
                                        </p:cTn>
                                        <p:tgtEl>
                                          <p:spTgt spid="3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nodeType="clickEffect">
                                  <p:stCondLst>
                                    <p:cond delay="0"/>
                                  </p:stCondLst>
                                  <p:childTnLst>
                                    <p:animEffect transition="out" filter="blinds(horizontal)">
                                      <p:cBhvr>
                                        <p:cTn id="72" dur="500"/>
                                        <p:tgtEl>
                                          <p:spTgt spid="35"/>
                                        </p:tgtEl>
                                      </p:cBhvr>
                                    </p:animEffect>
                                    <p:set>
                                      <p:cBhvr>
                                        <p:cTn id="73" dur="1" fill="hold">
                                          <p:stCondLst>
                                            <p:cond delay="499"/>
                                          </p:stCondLst>
                                        </p:cTn>
                                        <p:tgtEl>
                                          <p:spTgt spid="35"/>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2000"/>
                                        <p:tgtEl>
                                          <p:spTgt spid="113"/>
                                        </p:tgtEl>
                                      </p:cBhvr>
                                    </p:animEffect>
                                    <p:set>
                                      <p:cBhvr>
                                        <p:cTn id="76" dur="1" fill="hold">
                                          <p:stCondLst>
                                            <p:cond delay="1999"/>
                                          </p:stCondLst>
                                        </p:cTn>
                                        <p:tgtEl>
                                          <p:spTgt spid="113"/>
                                        </p:tgtEl>
                                        <p:attrNameLst>
                                          <p:attrName>style.visibility</p:attrName>
                                        </p:attrNameLst>
                                      </p:cBhvr>
                                      <p:to>
                                        <p:strVal val="hidden"/>
                                      </p:to>
                                    </p:set>
                                  </p:childTnLst>
                                </p:cTn>
                              </p:par>
                              <p:par>
                                <p:cTn id="77" presetID="3" presetClass="entr" presetSubtype="1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blinds(horizontal)">
                                      <p:cBhvr>
                                        <p:cTn id="79" dur="500"/>
                                        <p:tgtEl>
                                          <p:spTgt spid="37"/>
                                        </p:tgtEl>
                                      </p:cBhvr>
                                    </p:animEffect>
                                  </p:childTnLst>
                                </p:cTn>
                              </p:par>
                              <p:par>
                                <p:cTn id="80" presetID="1" presetClass="entr" presetSubtype="0" fill="hold" nodeType="withEffect">
                                  <p:stCondLst>
                                    <p:cond delay="0"/>
                                  </p:stCondLst>
                                  <p:childTnLst>
                                    <p:set>
                                      <p:cBhvr>
                                        <p:cTn id="81" dur="1" fill="hold">
                                          <p:stCondLst>
                                            <p:cond delay="0"/>
                                          </p:stCondLst>
                                        </p:cTn>
                                        <p:tgtEl>
                                          <p:spTgt spid="15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1"/>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20"/>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26" grpId="0"/>
      <p:bldP spid="27" grpId="0"/>
      <p:bldP spid="28"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dirty="0" smtClean="0"/>
              <a:t>Conclusions</a:t>
            </a:r>
            <a:endParaRPr lang="en-GB" dirty="0"/>
          </a:p>
        </p:txBody>
      </p:sp>
      <p:sp>
        <p:nvSpPr>
          <p:cNvPr id="5" name="Rectangle 3"/>
          <p:cNvSpPr txBox="1">
            <a:spLocks noChangeArrowheads="1"/>
          </p:cNvSpPr>
          <p:nvPr/>
        </p:nvSpPr>
        <p:spPr>
          <a:xfrm>
            <a:off x="107950" y="1196752"/>
            <a:ext cx="3455988" cy="5400600"/>
          </a:xfrm>
          <a:prstGeom prst="rect">
            <a:avLst/>
          </a:prstGeom>
        </p:spPr>
        <p:txBody>
          <a:bodyPr vert="horz" lIns="91440" tIns="45720" rIns="91440" bIns="45720" rtlCol="0">
            <a:normAutofit lnSpcReduction="10000"/>
          </a:bodyPr>
          <a:lstStyle/>
          <a:p>
            <a:pPr marL="342900" lvl="0" indent="-342900">
              <a:spcBef>
                <a:spcPct val="50000"/>
              </a:spcBef>
              <a:defRPr/>
            </a:pPr>
            <a:r>
              <a:rPr lang="en-GB" sz="28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Q1</a:t>
            </a:r>
            <a:r>
              <a:rPr lang="en-GB" sz="28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Are budgets </a:t>
            </a:r>
            <a:r>
              <a:rPr lang="en-GB" sz="2800" dirty="0" smtClean="0"/>
              <a:t>sensitive to environmental change?</a:t>
            </a: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50000"/>
              </a:spcBef>
              <a:defRPr/>
            </a:pPr>
            <a:r>
              <a:rPr lang="en-GB" sz="32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Q2</a:t>
            </a:r>
            <a:r>
              <a:rPr lang="en-GB" sz="32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Which processes are important?</a:t>
            </a:r>
          </a:p>
          <a:p>
            <a:pPr marL="342900" lvl="0" indent="-342900">
              <a:spcBef>
                <a:spcPct val="50000"/>
              </a:spcBef>
              <a:defRPr/>
            </a:pPr>
            <a:r>
              <a:rPr lang="en-GB" sz="40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Q3</a:t>
            </a:r>
            <a:r>
              <a:rPr lang="en-GB" sz="40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r>
              <a:rPr kumimoji="0" lang="en-GB" sz="4000" b="0" i="0" u="none" strike="noStrike" kern="1200" cap="none" spc="0" normalizeH="0" baseline="0" noProof="0" dirty="0" smtClean="0">
                <a:ln>
                  <a:noFill/>
                </a:ln>
                <a:solidFill>
                  <a:schemeClr val="tx1"/>
                </a:solidFill>
                <a:effectLst/>
                <a:uLnTx/>
                <a:uFillTx/>
                <a:latin typeface="+mn-lt"/>
                <a:ea typeface="+mn-ea"/>
                <a:cs typeface="+mn-cs"/>
              </a:rPr>
              <a:t>At what point does a reef switch?</a:t>
            </a:r>
          </a:p>
        </p:txBody>
      </p:sp>
      <p:sp>
        <p:nvSpPr>
          <p:cNvPr id="6" name="Rectangle 4"/>
          <p:cNvSpPr>
            <a:spLocks noChangeArrowheads="1"/>
          </p:cNvSpPr>
          <p:nvPr/>
        </p:nvSpPr>
        <p:spPr bwMode="auto">
          <a:xfrm>
            <a:off x="3275013" y="2924944"/>
            <a:ext cx="5617467" cy="1456556"/>
          </a:xfrm>
          <a:prstGeom prst="rect">
            <a:avLst/>
          </a:prstGeom>
          <a:noFill/>
          <a:ln w="9525">
            <a:noFill/>
            <a:miter lim="800000"/>
            <a:headEnd/>
            <a:tailEnd/>
          </a:ln>
          <a:effectLst/>
        </p:spPr>
        <p:txBody>
          <a:bodyPr/>
          <a:lstStyle/>
          <a:p>
            <a:pPr marL="342900" indent="-342900">
              <a:spcBef>
                <a:spcPct val="50000"/>
              </a:spcBef>
              <a:buClr>
                <a:schemeClr val="hlink"/>
              </a:buClr>
              <a:buSzPct val="80000"/>
              <a:buFont typeface="Wingdings" pitchFamily="2" charset="2"/>
              <a:buNone/>
            </a:pPr>
            <a:r>
              <a:rPr lang="en-GB" sz="2000" dirty="0">
                <a:solidFill>
                  <a:schemeClr val="tx2">
                    <a:lumMod val="60000"/>
                    <a:lumOff val="40000"/>
                  </a:schemeClr>
                </a:solidFill>
                <a:effectLst>
                  <a:outerShdw blurRad="38100" dist="38100" dir="2700000" algn="tl">
                    <a:srgbClr val="000000">
                      <a:alpha val="43137"/>
                    </a:srgbClr>
                  </a:outerShdw>
                </a:effectLst>
              </a:rPr>
              <a:t>	Sea temperature and aragonite saturation </a:t>
            </a:r>
            <a:r>
              <a:rPr lang="en-GB" sz="2000" dirty="0" smtClean="0">
                <a:solidFill>
                  <a:schemeClr val="tx2">
                    <a:lumMod val="60000"/>
                    <a:lumOff val="40000"/>
                  </a:schemeClr>
                </a:solidFill>
                <a:effectLst>
                  <a:outerShdw blurRad="38100" dist="38100" dir="2700000" algn="tl">
                    <a:srgbClr val="000000">
                      <a:alpha val="43137"/>
                    </a:srgbClr>
                  </a:outerShdw>
                </a:effectLst>
              </a:rPr>
              <a:t>state were identified as being important</a:t>
            </a:r>
            <a:endParaRPr lang="en-GB" sz="2000" dirty="0">
              <a:solidFill>
                <a:schemeClr val="tx2">
                  <a:lumMod val="60000"/>
                  <a:lumOff val="40000"/>
                </a:schemeClr>
              </a:solidFill>
              <a:effectLst>
                <a:outerShdw blurRad="38100" dist="38100" dir="2700000" algn="tl">
                  <a:srgbClr val="000000">
                    <a:alpha val="43137"/>
                  </a:srgbClr>
                </a:outerShdw>
              </a:effectLst>
            </a:endParaRPr>
          </a:p>
          <a:p>
            <a:pPr marL="342900" indent="-342900">
              <a:spcBef>
                <a:spcPct val="50000"/>
              </a:spcBef>
              <a:buClr>
                <a:schemeClr val="hlink"/>
              </a:buClr>
              <a:buSzPct val="80000"/>
              <a:buFont typeface="Wingdings" pitchFamily="2" charset="2"/>
              <a:buNone/>
            </a:pPr>
            <a:r>
              <a:rPr lang="en-GB" sz="2000" dirty="0">
                <a:solidFill>
                  <a:schemeClr val="tx2">
                    <a:lumMod val="60000"/>
                    <a:lumOff val="40000"/>
                  </a:schemeClr>
                </a:solidFill>
                <a:effectLst>
                  <a:outerShdw blurRad="38100" dist="38100" dir="2700000" algn="tl">
                    <a:srgbClr val="000000">
                      <a:alpha val="43137"/>
                    </a:srgbClr>
                  </a:outerShdw>
                </a:effectLst>
              </a:rPr>
              <a:t>	</a:t>
            </a:r>
            <a:r>
              <a:rPr lang="en-GB" sz="2000" dirty="0" smtClean="0">
                <a:solidFill>
                  <a:schemeClr val="tx2">
                    <a:lumMod val="60000"/>
                    <a:lumOff val="40000"/>
                  </a:schemeClr>
                </a:solidFill>
                <a:effectLst>
                  <a:outerShdw blurRad="38100" dist="38100" dir="2700000" algn="tl">
                    <a:srgbClr val="000000">
                      <a:alpha val="43137"/>
                    </a:srgbClr>
                  </a:outerShdw>
                </a:effectLst>
              </a:rPr>
              <a:t>Nutrients and </a:t>
            </a:r>
            <a:r>
              <a:rPr lang="en-GB" sz="2000" dirty="0" err="1" smtClean="0">
                <a:solidFill>
                  <a:schemeClr val="tx2">
                    <a:lumMod val="60000"/>
                    <a:lumOff val="40000"/>
                  </a:schemeClr>
                </a:solidFill>
                <a:effectLst>
                  <a:outerShdw blurRad="38100" dist="38100" dir="2700000" algn="tl">
                    <a:srgbClr val="000000">
                      <a:alpha val="43137"/>
                    </a:srgbClr>
                  </a:outerShdw>
                </a:effectLst>
              </a:rPr>
              <a:t>bioerosion</a:t>
            </a:r>
            <a:r>
              <a:rPr lang="en-GB" sz="2000" dirty="0" smtClean="0">
                <a:solidFill>
                  <a:schemeClr val="tx2">
                    <a:lumMod val="60000"/>
                    <a:lumOff val="40000"/>
                  </a:schemeClr>
                </a:solidFill>
                <a:effectLst>
                  <a:outerShdw blurRad="38100" dist="38100" dir="2700000" algn="tl">
                    <a:srgbClr val="000000">
                      <a:alpha val="43137"/>
                    </a:srgbClr>
                  </a:outerShdw>
                </a:effectLst>
              </a:rPr>
              <a:t>-associated processes increasingly influential in </a:t>
            </a:r>
            <a:r>
              <a:rPr lang="en-GB" sz="2000" dirty="0">
                <a:solidFill>
                  <a:schemeClr val="tx2">
                    <a:lumMod val="60000"/>
                    <a:lumOff val="40000"/>
                  </a:schemeClr>
                </a:solidFill>
                <a:effectLst>
                  <a:outerShdw blurRad="38100" dist="38100" dir="2700000" algn="tl">
                    <a:srgbClr val="000000">
                      <a:alpha val="43137"/>
                    </a:srgbClr>
                  </a:outerShdw>
                </a:effectLst>
              </a:rPr>
              <a:t>modern </a:t>
            </a:r>
            <a:r>
              <a:rPr lang="en-GB" sz="2000" dirty="0" smtClean="0">
                <a:solidFill>
                  <a:schemeClr val="tx2">
                    <a:lumMod val="60000"/>
                    <a:lumOff val="40000"/>
                  </a:schemeClr>
                </a:solidFill>
                <a:effectLst>
                  <a:outerShdw blurRad="38100" dist="38100" dir="2700000" algn="tl">
                    <a:srgbClr val="000000">
                      <a:alpha val="43137"/>
                    </a:srgbClr>
                  </a:outerShdw>
                </a:effectLst>
              </a:rPr>
              <a:t>reefs</a:t>
            </a:r>
            <a:endParaRPr lang="en-GB" sz="2000" dirty="0">
              <a:solidFill>
                <a:schemeClr val="tx2">
                  <a:lumMod val="60000"/>
                  <a:lumOff val="40000"/>
                </a:schemeClr>
              </a:solidFill>
              <a:effectLst>
                <a:outerShdw blurRad="38100" dist="38100" dir="2700000" algn="tl">
                  <a:srgbClr val="000000">
                    <a:alpha val="43137"/>
                  </a:srgbClr>
                </a:outerShdw>
              </a:effectLst>
            </a:endParaRPr>
          </a:p>
        </p:txBody>
      </p:sp>
      <p:sp>
        <p:nvSpPr>
          <p:cNvPr id="7" name="Rectangle 7"/>
          <p:cNvSpPr>
            <a:spLocks noChangeArrowheads="1"/>
          </p:cNvSpPr>
          <p:nvPr/>
        </p:nvSpPr>
        <p:spPr bwMode="auto">
          <a:xfrm>
            <a:off x="323850" y="1139825"/>
            <a:ext cx="8496300" cy="5313363"/>
          </a:xfrm>
          <a:prstGeom prst="rect">
            <a:avLst/>
          </a:prstGeom>
          <a:noFill/>
          <a:ln w="9525">
            <a:solidFill>
              <a:schemeClr val="tx1"/>
            </a:solidFill>
            <a:miter lim="800000"/>
            <a:headEnd/>
            <a:tailEnd/>
          </a:ln>
        </p:spPr>
        <p:txBody>
          <a:bodyPr wrap="none" anchor="ctr"/>
          <a:lstStyle/>
          <a:p>
            <a:endParaRPr lang="en-US"/>
          </a:p>
        </p:txBody>
      </p:sp>
      <p:sp>
        <p:nvSpPr>
          <p:cNvPr id="8" name="Line 8"/>
          <p:cNvSpPr>
            <a:spLocks noChangeShapeType="1"/>
          </p:cNvSpPr>
          <p:nvPr/>
        </p:nvSpPr>
        <p:spPr bwMode="auto">
          <a:xfrm>
            <a:off x="3419475" y="1139825"/>
            <a:ext cx="0" cy="5313363"/>
          </a:xfrm>
          <a:prstGeom prst="line">
            <a:avLst/>
          </a:prstGeom>
          <a:noFill/>
          <a:ln w="9525">
            <a:solidFill>
              <a:schemeClr val="tx1"/>
            </a:solidFill>
            <a:round/>
            <a:headEnd/>
            <a:tailEnd/>
          </a:ln>
        </p:spPr>
        <p:txBody>
          <a:bodyPr/>
          <a:lstStyle/>
          <a:p>
            <a:endParaRPr lang="en-GB"/>
          </a:p>
        </p:txBody>
      </p:sp>
      <p:sp>
        <p:nvSpPr>
          <p:cNvPr id="9" name="Line 9"/>
          <p:cNvSpPr>
            <a:spLocks noChangeShapeType="1"/>
          </p:cNvSpPr>
          <p:nvPr/>
        </p:nvSpPr>
        <p:spPr bwMode="auto">
          <a:xfrm>
            <a:off x="323850" y="2924944"/>
            <a:ext cx="8496300" cy="0"/>
          </a:xfrm>
          <a:prstGeom prst="line">
            <a:avLst/>
          </a:prstGeom>
          <a:noFill/>
          <a:ln w="9525">
            <a:solidFill>
              <a:schemeClr val="tx1"/>
            </a:solidFill>
            <a:round/>
            <a:headEnd/>
            <a:tailEnd/>
          </a:ln>
        </p:spPr>
        <p:txBody>
          <a:bodyPr/>
          <a:lstStyle/>
          <a:p>
            <a:endParaRPr lang="en-GB"/>
          </a:p>
        </p:txBody>
      </p:sp>
      <p:sp>
        <p:nvSpPr>
          <p:cNvPr id="10" name="Line 10"/>
          <p:cNvSpPr>
            <a:spLocks noChangeShapeType="1"/>
          </p:cNvSpPr>
          <p:nvPr/>
        </p:nvSpPr>
        <p:spPr bwMode="auto">
          <a:xfrm>
            <a:off x="323850" y="4437063"/>
            <a:ext cx="8496300" cy="0"/>
          </a:xfrm>
          <a:prstGeom prst="line">
            <a:avLst/>
          </a:prstGeom>
          <a:noFill/>
          <a:ln w="9525">
            <a:solidFill>
              <a:schemeClr val="tx1"/>
            </a:solidFill>
            <a:round/>
            <a:headEnd/>
            <a:tailEnd/>
          </a:ln>
        </p:spPr>
        <p:txBody>
          <a:bodyPr/>
          <a:lstStyle/>
          <a:p>
            <a:endParaRPr lang="en-GB"/>
          </a:p>
        </p:txBody>
      </p:sp>
      <p:sp>
        <p:nvSpPr>
          <p:cNvPr id="11" name="Text Box 11"/>
          <p:cNvSpPr txBox="1">
            <a:spLocks noChangeArrowheads="1"/>
          </p:cNvSpPr>
          <p:nvPr/>
        </p:nvSpPr>
        <p:spPr bwMode="auto">
          <a:xfrm>
            <a:off x="3563938" y="1124744"/>
            <a:ext cx="5256534" cy="1785104"/>
          </a:xfrm>
          <a:prstGeom prst="rect">
            <a:avLst/>
          </a:prstGeom>
          <a:noFill/>
          <a:ln w="9525">
            <a:noFill/>
            <a:miter lim="800000"/>
            <a:headEnd/>
            <a:tailEnd/>
          </a:ln>
          <a:effectLst/>
        </p:spPr>
        <p:txBody>
          <a:bodyPr wrap="square">
            <a:spAutoFit/>
          </a:bodyPr>
          <a:lstStyle/>
          <a:p>
            <a:pPr>
              <a:spcBef>
                <a:spcPct val="50000"/>
              </a:spcBef>
              <a:buClr>
                <a:schemeClr val="hlink"/>
              </a:buClr>
              <a:buSzPct val="80000"/>
            </a:pPr>
            <a:r>
              <a:rPr lang="en-GB" sz="2000" dirty="0" smtClean="0">
                <a:solidFill>
                  <a:schemeClr val="tx2">
                    <a:lumMod val="60000"/>
                    <a:lumOff val="40000"/>
                  </a:schemeClr>
                </a:solidFill>
                <a:effectLst>
                  <a:outerShdw blurRad="38100" dist="38100" dir="2700000" algn="tl">
                    <a:srgbClr val="000000">
                      <a:alpha val="43137"/>
                    </a:srgbClr>
                  </a:outerShdw>
                </a:effectLst>
              </a:rPr>
              <a:t>Carbonate budgets appear to have responded to environmental perturbations over the last 50 years. </a:t>
            </a:r>
          </a:p>
          <a:p>
            <a:pPr>
              <a:spcBef>
                <a:spcPct val="50000"/>
              </a:spcBef>
              <a:buClr>
                <a:schemeClr val="hlink"/>
              </a:buClr>
              <a:buSzPct val="80000"/>
            </a:pPr>
            <a:r>
              <a:rPr lang="en-GB" sz="2000" dirty="0" smtClean="0">
                <a:solidFill>
                  <a:schemeClr val="tx2">
                    <a:lumMod val="60000"/>
                    <a:lumOff val="40000"/>
                  </a:schemeClr>
                </a:solidFill>
                <a:effectLst>
                  <a:outerShdw blurRad="38100" dist="38100" dir="2700000" algn="tl">
                    <a:srgbClr val="000000">
                      <a:alpha val="43137"/>
                    </a:srgbClr>
                  </a:outerShdw>
                </a:effectLst>
              </a:rPr>
              <a:t>Events like the </a:t>
            </a:r>
            <a:r>
              <a:rPr lang="en-GB" sz="2000" i="1" dirty="0" err="1" smtClean="0">
                <a:solidFill>
                  <a:schemeClr val="tx2">
                    <a:lumMod val="60000"/>
                    <a:lumOff val="40000"/>
                  </a:schemeClr>
                </a:solidFill>
                <a:effectLst>
                  <a:outerShdw blurRad="38100" dist="38100" dir="2700000" algn="tl">
                    <a:srgbClr val="000000">
                      <a:alpha val="43137"/>
                    </a:srgbClr>
                  </a:outerShdw>
                </a:effectLst>
              </a:rPr>
              <a:t>Diadema</a:t>
            </a:r>
            <a:r>
              <a:rPr lang="en-GB" sz="2000" dirty="0" smtClean="0">
                <a:solidFill>
                  <a:schemeClr val="tx2">
                    <a:lumMod val="60000"/>
                    <a:lumOff val="40000"/>
                  </a:schemeClr>
                </a:solidFill>
                <a:effectLst>
                  <a:outerShdw blurRad="38100" dist="38100" dir="2700000" algn="tl">
                    <a:srgbClr val="000000">
                      <a:alpha val="43137"/>
                    </a:srgbClr>
                  </a:outerShdw>
                </a:effectLst>
              </a:rPr>
              <a:t> die-off have had large effects on reef budgets</a:t>
            </a:r>
          </a:p>
        </p:txBody>
      </p:sp>
      <p:sp>
        <p:nvSpPr>
          <p:cNvPr id="12" name="Text Box 12"/>
          <p:cNvSpPr txBox="1">
            <a:spLocks noChangeArrowheads="1"/>
          </p:cNvSpPr>
          <p:nvPr/>
        </p:nvSpPr>
        <p:spPr bwMode="auto">
          <a:xfrm>
            <a:off x="3635375" y="4509120"/>
            <a:ext cx="5329113" cy="1754326"/>
          </a:xfrm>
          <a:prstGeom prst="rect">
            <a:avLst/>
          </a:prstGeom>
          <a:noFill/>
          <a:ln w="9525">
            <a:noFill/>
            <a:miter lim="800000"/>
            <a:headEnd/>
            <a:tailEnd/>
          </a:ln>
          <a:effectLst/>
        </p:spPr>
        <p:txBody>
          <a:bodyPr wrap="square">
            <a:spAutoFit/>
          </a:bodyPr>
          <a:lstStyle/>
          <a:p>
            <a:endParaRPr lang="en-GB" sz="400" b="1" dirty="0" smtClean="0">
              <a:solidFill>
                <a:schemeClr val="tx2">
                  <a:lumMod val="60000"/>
                  <a:lumOff val="40000"/>
                </a:schemeClr>
              </a:solidFill>
              <a:effectLst>
                <a:outerShdw blurRad="38100" dist="38100" dir="2700000" algn="tl">
                  <a:srgbClr val="000000">
                    <a:alpha val="43137"/>
                  </a:srgbClr>
                </a:outerShdw>
              </a:effectLst>
            </a:endParaRPr>
          </a:p>
          <a:p>
            <a:r>
              <a:rPr lang="en-GB" sz="2000" b="1" dirty="0" smtClean="0">
                <a:solidFill>
                  <a:schemeClr val="tx2">
                    <a:lumMod val="60000"/>
                    <a:lumOff val="40000"/>
                  </a:schemeClr>
                </a:solidFill>
                <a:effectLst>
                  <a:outerShdw blurRad="38100" dist="38100" dir="2700000" algn="tl">
                    <a:srgbClr val="000000">
                      <a:alpha val="43137"/>
                    </a:srgbClr>
                  </a:outerShdw>
                </a:effectLst>
              </a:rPr>
              <a:t>Both local and global action required to maintain positive reef growth until the end of the century</a:t>
            </a:r>
            <a:r>
              <a:rPr lang="en-GB" sz="2000" b="1" dirty="0" smtClean="0">
                <a:solidFill>
                  <a:schemeClr val="tx2">
                    <a:lumMod val="60000"/>
                    <a:lumOff val="40000"/>
                  </a:schemeClr>
                </a:solidFill>
                <a:effectLst>
                  <a:outerShdw blurRad="38100" dist="38100" dir="2700000" algn="tl">
                    <a:srgbClr val="000000">
                      <a:alpha val="43137"/>
                    </a:srgbClr>
                  </a:outerShdw>
                </a:effectLst>
              </a:rPr>
              <a:t>.</a:t>
            </a:r>
          </a:p>
          <a:p>
            <a:endParaRPr lang="en-GB" sz="2000" b="1" dirty="0" smtClean="0">
              <a:solidFill>
                <a:schemeClr val="tx2">
                  <a:lumMod val="60000"/>
                  <a:lumOff val="40000"/>
                </a:schemeClr>
              </a:solidFill>
              <a:effectLst>
                <a:outerShdw blurRad="38100" dist="38100" dir="2700000" algn="tl">
                  <a:srgbClr val="000000">
                    <a:alpha val="43137"/>
                  </a:srgbClr>
                </a:outerShdw>
              </a:effectLst>
            </a:endParaRPr>
          </a:p>
          <a:p>
            <a:r>
              <a:rPr lang="en-GB" sz="2000" dirty="0" smtClean="0">
                <a:solidFill>
                  <a:schemeClr val="tx2">
                    <a:lumMod val="60000"/>
                    <a:lumOff val="40000"/>
                  </a:schemeClr>
                </a:solidFill>
                <a:effectLst>
                  <a:outerShdw blurRad="38100" dist="38100" dir="2700000" algn="tl">
                    <a:srgbClr val="000000">
                      <a:alpha val="43137"/>
                    </a:srgbClr>
                  </a:outerShdw>
                </a:effectLst>
              </a:rPr>
              <a:t>Local </a:t>
            </a:r>
            <a:r>
              <a:rPr lang="en-GB" sz="2000" dirty="0" smtClean="0">
                <a:solidFill>
                  <a:schemeClr val="tx2">
                    <a:lumMod val="60000"/>
                    <a:lumOff val="40000"/>
                  </a:schemeClr>
                </a:solidFill>
                <a:effectLst>
                  <a:outerShdw blurRad="38100" dist="38100" dir="2700000" algn="tl">
                    <a:srgbClr val="000000">
                      <a:alpha val="43137"/>
                    </a:srgbClr>
                  </a:outerShdw>
                </a:effectLst>
              </a:rPr>
              <a:t>conservation action may buy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3" presetClass="entr" presetSubtype="10" fill="hold" grpId="1"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1" grpId="0"/>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4427984" y="188640"/>
            <a:ext cx="4536504" cy="15121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1520" y="260648"/>
            <a:ext cx="3168352" cy="576064"/>
          </a:xfrm>
        </p:spPr>
        <p:txBody>
          <a:bodyPr>
            <a:normAutofit/>
          </a:bodyPr>
          <a:lstStyle/>
          <a:p>
            <a:pPr algn="l"/>
            <a:r>
              <a:rPr lang="en-GB" sz="3000" dirty="0" smtClean="0"/>
              <a:t>Thank you!</a:t>
            </a:r>
            <a:endParaRPr lang="en-GB" sz="3000" dirty="0"/>
          </a:p>
        </p:txBody>
      </p:sp>
      <p:sp>
        <p:nvSpPr>
          <p:cNvPr id="3" name="Content Placeholder 2"/>
          <p:cNvSpPr>
            <a:spLocks noGrp="1"/>
          </p:cNvSpPr>
          <p:nvPr>
            <p:ph idx="1"/>
          </p:nvPr>
        </p:nvSpPr>
        <p:spPr>
          <a:xfrm>
            <a:off x="0" y="4869160"/>
            <a:ext cx="9144000" cy="576064"/>
          </a:xfrm>
        </p:spPr>
        <p:txBody>
          <a:bodyPr>
            <a:noAutofit/>
          </a:bodyPr>
          <a:lstStyle/>
          <a:p>
            <a:pPr marL="0" algn="ctr">
              <a:spcBef>
                <a:spcPts val="0"/>
              </a:spcBef>
              <a:buNone/>
            </a:pPr>
            <a:r>
              <a:rPr lang="en-GB" sz="4000" dirty="0" smtClean="0"/>
              <a:t>E-mail: </a:t>
            </a:r>
            <a:r>
              <a:rPr lang="en-GB" sz="4000" dirty="0" smtClean="0">
                <a:solidFill>
                  <a:schemeClr val="tx2">
                    <a:lumMod val="60000"/>
                    <a:lumOff val="40000"/>
                  </a:schemeClr>
                </a:solidFill>
              </a:rPr>
              <a:t>e.kennedy@exeter.ac.uk</a:t>
            </a:r>
            <a:endParaRPr lang="en-GB" sz="4000" dirty="0">
              <a:solidFill>
                <a:schemeClr val="tx2">
                  <a:lumMod val="60000"/>
                  <a:lumOff val="40000"/>
                </a:schemeClr>
              </a:solidFill>
            </a:endParaRPr>
          </a:p>
        </p:txBody>
      </p:sp>
      <p:sp>
        <p:nvSpPr>
          <p:cNvPr id="4" name="Rectangle 3"/>
          <p:cNvSpPr/>
          <p:nvPr/>
        </p:nvSpPr>
        <p:spPr>
          <a:xfrm>
            <a:off x="251520" y="783863"/>
            <a:ext cx="4104456" cy="3293209"/>
          </a:xfrm>
          <a:prstGeom prst="rect">
            <a:avLst/>
          </a:prstGeom>
        </p:spPr>
        <p:txBody>
          <a:bodyPr wrap="square">
            <a:spAutoFit/>
          </a:bodyPr>
          <a:lstStyle/>
          <a:p>
            <a:r>
              <a:rPr lang="en-GB" sz="1600" dirty="0" smtClean="0"/>
              <a:t>Chris T. Perry – Exeter University</a:t>
            </a:r>
          </a:p>
          <a:p>
            <a:r>
              <a:rPr lang="en-GB" sz="1600" dirty="0" smtClean="0"/>
              <a:t>Paul </a:t>
            </a:r>
            <a:r>
              <a:rPr lang="en-GB" sz="1600" dirty="0"/>
              <a:t>R. </a:t>
            </a:r>
            <a:r>
              <a:rPr lang="en-GB" sz="1600" dirty="0" smtClean="0"/>
              <a:t>Halloran – Met Office, UK</a:t>
            </a:r>
            <a:r>
              <a:rPr lang="en-GB" sz="1600" dirty="0"/>
              <a:t/>
            </a:r>
            <a:br>
              <a:rPr lang="en-GB" sz="1600" dirty="0"/>
            </a:br>
            <a:r>
              <a:rPr lang="en-GB" sz="1600" dirty="0" smtClean="0"/>
              <a:t>Gary Murphy – </a:t>
            </a:r>
            <a:r>
              <a:rPr lang="en-GB" sz="1600" dirty="0" smtClean="0"/>
              <a:t>Exeter University, UK</a:t>
            </a:r>
            <a:r>
              <a:rPr lang="en-GB" sz="1600" dirty="0"/>
              <a:t/>
            </a:r>
            <a:br>
              <a:rPr lang="en-GB" sz="1600" dirty="0"/>
            </a:br>
            <a:r>
              <a:rPr lang="en-GB" sz="1600" dirty="0"/>
              <a:t>Roberto </a:t>
            </a:r>
            <a:r>
              <a:rPr lang="en-GB" sz="1600" dirty="0" smtClean="0"/>
              <a:t>Iglesias-</a:t>
            </a:r>
            <a:r>
              <a:rPr lang="en-GB" sz="1600" dirty="0" err="1" smtClean="0"/>
              <a:t>Prieto</a:t>
            </a:r>
            <a:r>
              <a:rPr lang="en-GB" sz="1600" dirty="0" smtClean="0"/>
              <a:t> </a:t>
            </a:r>
            <a:r>
              <a:rPr lang="en-GB" sz="1600" dirty="0" smtClean="0"/>
              <a:t>– </a:t>
            </a:r>
            <a:r>
              <a:rPr lang="en-AU" sz="1600" dirty="0" smtClean="0"/>
              <a:t>UNAM, Mexico</a:t>
            </a:r>
            <a:endParaRPr lang="en-GB" sz="1600" dirty="0"/>
          </a:p>
          <a:p>
            <a:r>
              <a:rPr lang="en-GB" sz="1600" dirty="0"/>
              <a:t>Juan Pablo </a:t>
            </a:r>
            <a:r>
              <a:rPr lang="en-GB" sz="1600" dirty="0" err="1" smtClean="0"/>
              <a:t>Carricart-Ganivet</a:t>
            </a:r>
            <a:r>
              <a:rPr lang="en-GB" sz="1600" dirty="0" smtClean="0"/>
              <a:t> – ECOSUR</a:t>
            </a:r>
            <a:endParaRPr lang="en-GB" sz="1600" dirty="0"/>
          </a:p>
          <a:p>
            <a:r>
              <a:rPr lang="en-GB" sz="1600" dirty="0"/>
              <a:t>Max </a:t>
            </a:r>
            <a:r>
              <a:rPr lang="en-GB" sz="1600" dirty="0" err="1" smtClean="0"/>
              <a:t>Wisshak</a:t>
            </a:r>
            <a:r>
              <a:rPr lang="en-GB" sz="1600" dirty="0" smtClean="0"/>
              <a:t> - </a:t>
            </a:r>
            <a:r>
              <a:rPr lang="en-GB" sz="1600" dirty="0" err="1" smtClean="0"/>
              <a:t>Universität</a:t>
            </a:r>
            <a:r>
              <a:rPr lang="en-GB" sz="1600" dirty="0" smtClean="0"/>
              <a:t> Erlangen-</a:t>
            </a:r>
            <a:r>
              <a:rPr lang="en-GB" sz="1600" dirty="0" err="1" smtClean="0"/>
              <a:t>Nürnberg</a:t>
            </a:r>
            <a:endParaRPr lang="en-GB" sz="1600" dirty="0"/>
          </a:p>
          <a:p>
            <a:r>
              <a:rPr lang="en-GB" sz="1600" dirty="0"/>
              <a:t>Maoz </a:t>
            </a:r>
            <a:r>
              <a:rPr lang="en-GB" sz="1600" dirty="0" smtClean="0"/>
              <a:t>Fine - Bar-</a:t>
            </a:r>
            <a:r>
              <a:rPr lang="en-GB" sz="1600" dirty="0" err="1" smtClean="0"/>
              <a:t>Ilan</a:t>
            </a:r>
            <a:r>
              <a:rPr lang="en-GB" sz="1600" dirty="0" smtClean="0"/>
              <a:t> University</a:t>
            </a:r>
            <a:r>
              <a:rPr lang="en-GB" sz="1600" dirty="0"/>
              <a:t/>
            </a:r>
            <a:br>
              <a:rPr lang="en-GB" sz="1600" dirty="0"/>
            </a:br>
            <a:r>
              <a:rPr lang="en-GB" sz="1600" dirty="0"/>
              <a:t>Armin Form </a:t>
            </a:r>
            <a:r>
              <a:rPr lang="en-GB" sz="1600" dirty="0" smtClean="0"/>
              <a:t> - IFM-GEOMAR</a:t>
            </a:r>
            <a:r>
              <a:rPr lang="en-GB" sz="1600" dirty="0"/>
              <a:t/>
            </a:r>
            <a:br>
              <a:rPr lang="en-GB" sz="1600" dirty="0"/>
            </a:br>
            <a:r>
              <a:rPr lang="en-GB" sz="1600" dirty="0"/>
              <a:t>Christine </a:t>
            </a:r>
            <a:r>
              <a:rPr lang="en-GB" sz="1600" dirty="0" smtClean="0"/>
              <a:t>H. L. </a:t>
            </a:r>
            <a:r>
              <a:rPr lang="en-GB" sz="1600" dirty="0" err="1" smtClean="0"/>
              <a:t>Schönberg</a:t>
            </a:r>
            <a:r>
              <a:rPr lang="en-GB" sz="1600" dirty="0" smtClean="0"/>
              <a:t> – </a:t>
            </a:r>
            <a:r>
              <a:rPr lang="en-GB" sz="1600" dirty="0" smtClean="0"/>
              <a:t>AIMS, Australia</a:t>
            </a:r>
            <a:endParaRPr lang="en-GB" sz="1600" dirty="0" smtClean="0"/>
          </a:p>
          <a:p>
            <a:r>
              <a:rPr lang="en-GB" sz="1600" dirty="0" smtClean="0"/>
              <a:t>Mark </a:t>
            </a:r>
            <a:r>
              <a:rPr lang="en-GB" sz="1600" dirty="0" err="1" smtClean="0"/>
              <a:t>Eakin</a:t>
            </a:r>
            <a:r>
              <a:rPr lang="en-GB" sz="1600" dirty="0" smtClean="0"/>
              <a:t> – </a:t>
            </a:r>
            <a:r>
              <a:rPr lang="en-GB" sz="1600" dirty="0" smtClean="0"/>
              <a:t>NOAA, USA</a:t>
            </a:r>
            <a:endParaRPr lang="en-GB" sz="1600" dirty="0" smtClean="0"/>
          </a:p>
          <a:p>
            <a:r>
              <a:rPr lang="en-GB" sz="1600" dirty="0" err="1" smtClean="0"/>
              <a:t>Iliana</a:t>
            </a:r>
            <a:r>
              <a:rPr lang="en-GB" sz="1600" dirty="0" smtClean="0"/>
              <a:t> </a:t>
            </a:r>
            <a:r>
              <a:rPr lang="en-GB" sz="1600" dirty="0" err="1" smtClean="0"/>
              <a:t>Chollett-Ordaz</a:t>
            </a:r>
            <a:r>
              <a:rPr lang="en-GB" sz="1600" dirty="0" smtClean="0"/>
              <a:t> – Exeter </a:t>
            </a:r>
            <a:r>
              <a:rPr lang="en-GB" sz="1600" dirty="0" smtClean="0"/>
              <a:t>University, UK</a:t>
            </a:r>
            <a:endParaRPr lang="en-GB" sz="1600" dirty="0" smtClean="0"/>
          </a:p>
          <a:p>
            <a:r>
              <a:rPr lang="en-GB" sz="1600" dirty="0" smtClean="0"/>
              <a:t>Jamie R. Stevens – Exeter </a:t>
            </a:r>
            <a:r>
              <a:rPr lang="en-GB" sz="1600" dirty="0" smtClean="0"/>
              <a:t>University, UK</a:t>
            </a:r>
            <a:endParaRPr lang="en-GB" sz="1600" dirty="0" smtClean="0"/>
          </a:p>
          <a:p>
            <a:r>
              <a:rPr lang="en-GB" sz="1600" dirty="0" smtClean="0"/>
              <a:t>Peter J. </a:t>
            </a:r>
            <a:r>
              <a:rPr lang="en-GB" sz="1600" dirty="0" err="1" smtClean="0"/>
              <a:t>Mumby</a:t>
            </a:r>
            <a:r>
              <a:rPr lang="en-GB" sz="1600" dirty="0" smtClean="0"/>
              <a:t> – University of Queensland</a:t>
            </a:r>
            <a:endParaRPr lang="en-GB" sz="1600" dirty="0"/>
          </a:p>
        </p:txBody>
      </p:sp>
      <p:pic>
        <p:nvPicPr>
          <p:cNvPr id="6" name="Picture 9" descr="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144000" y="476672"/>
            <a:ext cx="3455664" cy="1357455"/>
          </a:xfrm>
          <a:prstGeom prst="rect">
            <a:avLst/>
          </a:prstGeom>
          <a:noFill/>
          <a:ln w="9525">
            <a:noFill/>
            <a:miter lim="800000"/>
            <a:headEnd/>
            <a:tailEnd/>
          </a:ln>
        </p:spPr>
      </p:pic>
      <p:grpSp>
        <p:nvGrpSpPr>
          <p:cNvPr id="44" name="Group 43"/>
          <p:cNvGrpSpPr/>
          <p:nvPr/>
        </p:nvGrpSpPr>
        <p:grpSpPr>
          <a:xfrm>
            <a:off x="3131840" y="116632"/>
            <a:ext cx="1224136" cy="1123256"/>
            <a:chOff x="3203848" y="764704"/>
            <a:chExt cx="1728192" cy="1699320"/>
          </a:xfrm>
        </p:grpSpPr>
        <p:sp>
          <p:nvSpPr>
            <p:cNvPr id="43" name="Oval 42"/>
            <p:cNvSpPr/>
            <p:nvPr/>
          </p:nvSpPr>
          <p:spPr>
            <a:xfrm>
              <a:off x="3275856" y="908720"/>
              <a:ext cx="1584176"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2" descr="http://www.force-project.eu/sites/default/files/FORCE-Logo-Final%20Small.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03848" y="764704"/>
              <a:ext cx="1728192" cy="1699320"/>
            </a:xfrm>
            <a:prstGeom prst="rect">
              <a:avLst/>
            </a:prstGeom>
            <a:noFill/>
          </p:spPr>
        </p:pic>
      </p:grpSp>
      <p:pic>
        <p:nvPicPr>
          <p:cNvPr id="25" name="Picture 8" descr="MSEL"/>
          <p:cNvPicPr>
            <a:picLocks noChangeAspect="1" noChangeArrowheads="1"/>
          </p:cNvPicPr>
          <p:nvPr/>
        </p:nvPicPr>
        <p:blipFill>
          <a:blip r:embed="rId5" cstate="print"/>
          <a:srcRect l="8620" t="61725" r="64587" b="10893"/>
          <a:stretch>
            <a:fillRect/>
          </a:stretch>
        </p:blipFill>
        <p:spPr bwMode="auto">
          <a:xfrm>
            <a:off x="1187624" y="4745336"/>
            <a:ext cx="3005088" cy="267840"/>
          </a:xfrm>
          <a:prstGeom prst="rect">
            <a:avLst/>
          </a:prstGeom>
          <a:noFill/>
          <a:ln w="9525">
            <a:noFill/>
            <a:miter lim="800000"/>
            <a:headEnd/>
            <a:tailEnd/>
          </a:ln>
        </p:spPr>
      </p:pic>
      <p:pic>
        <p:nvPicPr>
          <p:cNvPr id="28" name="Picture 11" descr="fishicon"/>
          <p:cNvPicPr>
            <a:picLocks noChangeAspect="1" noChangeArrowheads="1"/>
          </p:cNvPicPr>
          <p:nvPr/>
        </p:nvPicPr>
        <p:blipFill>
          <a:blip r:embed="rId6" cstate="print">
            <a:clrChange>
              <a:clrFrom>
                <a:srgbClr val="FEFEFE"/>
              </a:clrFrom>
              <a:clrTo>
                <a:srgbClr val="FEFEFE">
                  <a:alpha val="0"/>
                </a:srgbClr>
              </a:clrTo>
            </a:clrChange>
          </a:blip>
          <a:srcRect/>
          <a:stretch>
            <a:fillRect/>
          </a:stretch>
        </p:blipFill>
        <p:spPr bwMode="auto">
          <a:xfrm>
            <a:off x="284193" y="4160099"/>
            <a:ext cx="830004" cy="830004"/>
          </a:xfrm>
          <a:prstGeom prst="rect">
            <a:avLst/>
          </a:prstGeom>
          <a:noFill/>
          <a:ln w="9525">
            <a:noFill/>
            <a:miter lim="800000"/>
            <a:headEnd/>
            <a:tailEnd/>
          </a:ln>
        </p:spPr>
      </p:pic>
      <p:pic>
        <p:nvPicPr>
          <p:cNvPr id="30" name="Picture 13" descr="MSELlogo_copia"/>
          <p:cNvPicPr>
            <a:picLocks noChangeAspect="1" noChangeArrowheads="1"/>
          </p:cNvPicPr>
          <p:nvPr/>
        </p:nvPicPr>
        <p:blipFill>
          <a:blip r:embed="rId7" cstate="print"/>
          <a:srcRect/>
          <a:stretch>
            <a:fillRect/>
          </a:stretch>
        </p:blipFill>
        <p:spPr bwMode="auto">
          <a:xfrm>
            <a:off x="1189070" y="4119741"/>
            <a:ext cx="2086786" cy="570996"/>
          </a:xfrm>
          <a:prstGeom prst="rect">
            <a:avLst/>
          </a:prstGeom>
          <a:noFill/>
          <a:ln w="9525">
            <a:noFill/>
            <a:miter lim="800000"/>
            <a:headEnd/>
            <a:tailEnd/>
          </a:ln>
        </p:spPr>
      </p:pic>
      <p:grpSp>
        <p:nvGrpSpPr>
          <p:cNvPr id="42" name="Group 41"/>
          <p:cNvGrpSpPr/>
          <p:nvPr/>
        </p:nvGrpSpPr>
        <p:grpSpPr>
          <a:xfrm>
            <a:off x="467544" y="5597918"/>
            <a:ext cx="8155682" cy="1071442"/>
            <a:chOff x="251520" y="6021288"/>
            <a:chExt cx="9990335" cy="1312467"/>
          </a:xfrm>
        </p:grpSpPr>
        <p:pic>
          <p:nvPicPr>
            <p:cNvPr id="18" name="Picture 22" descr="P1050780"/>
            <p:cNvPicPr>
              <a:picLocks noChangeAspect="1" noChangeArrowheads="1"/>
            </p:cNvPicPr>
            <p:nvPr/>
          </p:nvPicPr>
          <p:blipFill>
            <a:blip r:embed="rId8" cstate="print"/>
            <a:srcRect/>
            <a:stretch>
              <a:fillRect/>
            </a:stretch>
          </p:blipFill>
          <p:spPr bwMode="auto">
            <a:xfrm>
              <a:off x="1691680" y="6021288"/>
              <a:ext cx="1368152" cy="1309323"/>
            </a:xfrm>
            <a:prstGeom prst="rect">
              <a:avLst/>
            </a:prstGeom>
            <a:noFill/>
            <a:ln w="9525">
              <a:solidFill>
                <a:schemeClr val="tx1"/>
              </a:solidFill>
              <a:miter lim="800000"/>
              <a:headEnd/>
              <a:tailEnd/>
            </a:ln>
          </p:spPr>
        </p:pic>
        <p:pic>
          <p:nvPicPr>
            <p:cNvPr id="15" name="Picture 18" descr="Roberto_Iglesias"/>
            <p:cNvPicPr>
              <a:picLocks noChangeAspect="1" noChangeArrowheads="1"/>
            </p:cNvPicPr>
            <p:nvPr/>
          </p:nvPicPr>
          <p:blipFill>
            <a:blip r:embed="rId9" cstate="print"/>
            <a:srcRect b="5172"/>
            <a:stretch>
              <a:fillRect/>
            </a:stretch>
          </p:blipFill>
          <p:spPr bwMode="auto">
            <a:xfrm>
              <a:off x="8892480" y="6021288"/>
              <a:ext cx="1349375" cy="1296144"/>
            </a:xfrm>
            <a:prstGeom prst="rect">
              <a:avLst/>
            </a:prstGeom>
            <a:noFill/>
            <a:ln w="9525">
              <a:solidFill>
                <a:schemeClr val="tx1"/>
              </a:solidFill>
              <a:miter lim="800000"/>
              <a:headEnd/>
              <a:tailEnd/>
            </a:ln>
          </p:spPr>
        </p:pic>
        <p:pic>
          <p:nvPicPr>
            <p:cNvPr id="16" name="Picture 19" descr="Chris perry"/>
            <p:cNvPicPr>
              <a:picLocks noChangeAspect="1" noChangeArrowheads="1"/>
            </p:cNvPicPr>
            <p:nvPr/>
          </p:nvPicPr>
          <p:blipFill>
            <a:blip r:embed="rId10" cstate="print"/>
            <a:srcRect r="4875" b="2801"/>
            <a:stretch>
              <a:fillRect/>
            </a:stretch>
          </p:blipFill>
          <p:spPr bwMode="auto">
            <a:xfrm>
              <a:off x="3131840" y="6021288"/>
              <a:ext cx="1368152" cy="1296144"/>
            </a:xfrm>
            <a:prstGeom prst="rect">
              <a:avLst/>
            </a:prstGeom>
            <a:noFill/>
            <a:ln w="9525">
              <a:solidFill>
                <a:schemeClr val="tx1"/>
              </a:solidFill>
              <a:miter lim="800000"/>
              <a:headEnd/>
              <a:tailEnd/>
            </a:ln>
          </p:spPr>
        </p:pic>
        <p:pic>
          <p:nvPicPr>
            <p:cNvPr id="17" name="Picture 21" descr="pete mumby"/>
            <p:cNvPicPr>
              <a:picLocks noChangeAspect="1" noChangeArrowheads="1"/>
            </p:cNvPicPr>
            <p:nvPr/>
          </p:nvPicPr>
          <p:blipFill>
            <a:blip r:embed="rId11" cstate="print"/>
            <a:srcRect b="5282"/>
            <a:stretch>
              <a:fillRect/>
            </a:stretch>
          </p:blipFill>
          <p:spPr bwMode="auto">
            <a:xfrm>
              <a:off x="251520" y="6021288"/>
              <a:ext cx="1368425" cy="1296144"/>
            </a:xfrm>
            <a:prstGeom prst="rect">
              <a:avLst/>
            </a:prstGeom>
            <a:noFill/>
            <a:ln w="9525">
              <a:solidFill>
                <a:schemeClr val="tx1"/>
              </a:solidFill>
              <a:miter lim="800000"/>
              <a:headEnd/>
              <a:tailEnd/>
            </a:ln>
          </p:spPr>
        </p:pic>
        <p:pic>
          <p:nvPicPr>
            <p:cNvPr id="3074" name="Picture 2" descr="http://www.icmyl.unam.mx/arrecifes/juanpablo.jpg"/>
            <p:cNvPicPr>
              <a:picLocks noChangeAspect="1" noChangeArrowheads="1"/>
            </p:cNvPicPr>
            <p:nvPr/>
          </p:nvPicPr>
          <p:blipFill>
            <a:blip r:embed="rId12" cstate="print"/>
            <a:srcRect t="9038" r="5000" b="9628"/>
            <a:stretch>
              <a:fillRect/>
            </a:stretch>
          </p:blipFill>
          <p:spPr bwMode="auto">
            <a:xfrm>
              <a:off x="7452320" y="6021288"/>
              <a:ext cx="1368152" cy="1296144"/>
            </a:xfrm>
            <a:prstGeom prst="rect">
              <a:avLst/>
            </a:prstGeom>
            <a:noFill/>
            <a:ln>
              <a:solidFill>
                <a:schemeClr val="tx1"/>
              </a:solidFill>
            </a:ln>
          </p:spPr>
        </p:pic>
        <p:pic>
          <p:nvPicPr>
            <p:cNvPr id="3076" name="Picture 4" descr="http://medsea-project.eu/wp-content/connection_images/Fine_entry.jpg"/>
            <p:cNvPicPr>
              <a:picLocks noChangeAspect="1" noChangeArrowheads="1"/>
            </p:cNvPicPr>
            <p:nvPr/>
          </p:nvPicPr>
          <p:blipFill>
            <a:blip r:embed="rId13" cstate="print"/>
            <a:srcRect l="17258" r="16001" b="5158"/>
            <a:stretch>
              <a:fillRect/>
            </a:stretch>
          </p:blipFill>
          <p:spPr bwMode="auto">
            <a:xfrm>
              <a:off x="6012160" y="6021288"/>
              <a:ext cx="1368152" cy="1296144"/>
            </a:xfrm>
            <a:prstGeom prst="rect">
              <a:avLst/>
            </a:prstGeom>
            <a:noFill/>
            <a:ln>
              <a:solidFill>
                <a:schemeClr val="tx1"/>
              </a:solidFill>
            </a:ln>
          </p:spPr>
        </p:pic>
        <p:grpSp>
          <p:nvGrpSpPr>
            <p:cNvPr id="33" name="Group 32"/>
            <p:cNvGrpSpPr/>
            <p:nvPr/>
          </p:nvGrpSpPr>
          <p:grpSpPr>
            <a:xfrm>
              <a:off x="4572000" y="6021288"/>
              <a:ext cx="1368152" cy="1312467"/>
              <a:chOff x="6084168" y="4149080"/>
              <a:chExt cx="1440160" cy="1456483"/>
            </a:xfrm>
          </p:grpSpPr>
          <p:sp>
            <p:nvSpPr>
              <p:cNvPr id="32" name="Rectangle 31"/>
              <p:cNvSpPr/>
              <p:nvPr/>
            </p:nvSpPr>
            <p:spPr>
              <a:xfrm>
                <a:off x="6084168" y="4149080"/>
                <a:ext cx="1440160" cy="1440160"/>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8" name="Picture 6" descr="http://www.aims.gov.au/image/image_gallery?uuid=5ac5e146-a5b6-4d38-a39b-d7eed5dae003&amp;groupId=30301&amp;t=1294275324827"/>
              <p:cNvPicPr>
                <a:picLocks noChangeAspect="1" noChangeArrowheads="1"/>
              </p:cNvPicPr>
              <p:nvPr/>
            </p:nvPicPr>
            <p:blipFill>
              <a:blip r:embed="rId14" cstate="print">
                <a:clrChange>
                  <a:clrFrom>
                    <a:srgbClr val="A49F9B"/>
                  </a:clrFrom>
                  <a:clrTo>
                    <a:srgbClr val="A49F9B">
                      <a:alpha val="0"/>
                    </a:srgbClr>
                  </a:clrTo>
                </a:clrChange>
              </a:blip>
              <a:srcRect/>
              <a:stretch>
                <a:fillRect/>
              </a:stretch>
            </p:blipFill>
            <p:spPr bwMode="auto">
              <a:xfrm>
                <a:off x="6372200" y="4149080"/>
                <a:ext cx="1097851" cy="1456483"/>
              </a:xfrm>
              <a:prstGeom prst="rect">
                <a:avLst/>
              </a:prstGeom>
              <a:noFill/>
              <a:ln>
                <a:noFill/>
              </a:ln>
            </p:spPr>
          </p:pic>
        </p:grpSp>
      </p:grpSp>
      <p:sp>
        <p:nvSpPr>
          <p:cNvPr id="46" name="TextBox 45"/>
          <p:cNvSpPr txBox="1"/>
          <p:nvPr/>
        </p:nvSpPr>
        <p:spPr>
          <a:xfrm>
            <a:off x="0" y="0"/>
            <a:ext cx="2699792" cy="369332"/>
          </a:xfrm>
          <a:prstGeom prst="rect">
            <a:avLst/>
          </a:prstGeom>
          <a:noFill/>
        </p:spPr>
        <p:txBody>
          <a:bodyPr wrap="square" rtlCol="0">
            <a:spAutoFit/>
          </a:bodyPr>
          <a:lstStyle/>
          <a:p>
            <a:r>
              <a:rPr lang="en-GB" dirty="0" smtClean="0">
                <a:solidFill>
                  <a:schemeClr val="tx2">
                    <a:lumMod val="60000"/>
                    <a:lumOff val="40000"/>
                  </a:schemeClr>
                </a:solidFill>
              </a:rPr>
              <a:t>www.force-project.eu</a:t>
            </a:r>
            <a:endParaRPr lang="en-GB" dirty="0">
              <a:solidFill>
                <a:schemeClr val="tx2">
                  <a:lumMod val="60000"/>
                  <a:lumOff val="40000"/>
                </a:schemeClr>
              </a:solidFill>
            </a:endParaRPr>
          </a:p>
        </p:txBody>
      </p:sp>
      <p:pic>
        <p:nvPicPr>
          <p:cNvPr id="7169" name="Picture 1"/>
          <p:cNvPicPr>
            <a:picLocks noChangeAspect="1" noChangeArrowheads="1"/>
          </p:cNvPicPr>
          <p:nvPr/>
        </p:nvPicPr>
        <p:blipFill>
          <a:blip r:embed="rId15" cstate="print">
            <a:clrChange>
              <a:clrFrom>
                <a:srgbClr val="FFFFFF"/>
              </a:clrFrom>
              <a:clrTo>
                <a:srgbClr val="FFFFFF">
                  <a:alpha val="0"/>
                </a:srgbClr>
              </a:clrTo>
            </a:clrChange>
          </a:blip>
          <a:srcRect l="10332" t="29250" r="5801" b="54508"/>
          <a:stretch>
            <a:fillRect/>
          </a:stretch>
        </p:blipFill>
        <p:spPr bwMode="auto">
          <a:xfrm>
            <a:off x="4499992" y="1196752"/>
            <a:ext cx="2304256" cy="356997"/>
          </a:xfrm>
          <a:prstGeom prst="rect">
            <a:avLst/>
          </a:prstGeom>
          <a:noFill/>
          <a:ln w="9525">
            <a:noFill/>
            <a:miter lim="800000"/>
            <a:headEnd/>
            <a:tailEnd/>
          </a:ln>
        </p:spPr>
      </p:pic>
      <p:pic>
        <p:nvPicPr>
          <p:cNvPr id="7170" name="Picture 2"/>
          <p:cNvPicPr>
            <a:picLocks noChangeAspect="1" noChangeArrowheads="1"/>
          </p:cNvPicPr>
          <p:nvPr/>
        </p:nvPicPr>
        <p:blipFill>
          <a:blip r:embed="rId16" cstate="print">
            <a:clrChange>
              <a:clrFrom>
                <a:srgbClr val="FFFFFF"/>
              </a:clrFrom>
              <a:clrTo>
                <a:srgbClr val="FFFFFF">
                  <a:alpha val="0"/>
                </a:srgbClr>
              </a:clrTo>
            </a:clrChange>
          </a:blip>
          <a:srcRect l="5704" t="44094" r="69490" b="41141"/>
          <a:stretch>
            <a:fillRect/>
          </a:stretch>
        </p:blipFill>
        <p:spPr bwMode="auto">
          <a:xfrm>
            <a:off x="4427984" y="260648"/>
            <a:ext cx="1872208" cy="891528"/>
          </a:xfrm>
          <a:prstGeom prst="rect">
            <a:avLst/>
          </a:prstGeom>
          <a:noFill/>
          <a:ln w="9525">
            <a:noFill/>
            <a:miter lim="800000"/>
            <a:headEnd/>
            <a:tailEnd/>
          </a:ln>
        </p:spPr>
      </p:pic>
      <p:pic>
        <p:nvPicPr>
          <p:cNvPr id="7171" name="Picture 3"/>
          <p:cNvPicPr>
            <a:picLocks noChangeAspect="1" noChangeArrowheads="1"/>
          </p:cNvPicPr>
          <p:nvPr/>
        </p:nvPicPr>
        <p:blipFill>
          <a:blip r:embed="rId17" cstate="print">
            <a:clrChange>
              <a:clrFrom>
                <a:srgbClr val="FFFFFF"/>
              </a:clrFrom>
              <a:clrTo>
                <a:srgbClr val="FFFFFF">
                  <a:alpha val="0"/>
                </a:srgbClr>
              </a:clrTo>
            </a:clrChange>
          </a:blip>
          <a:srcRect l="78253" t="13008" r="1666" b="72227"/>
          <a:stretch>
            <a:fillRect/>
          </a:stretch>
        </p:blipFill>
        <p:spPr bwMode="auto">
          <a:xfrm>
            <a:off x="6926662" y="404664"/>
            <a:ext cx="1977379" cy="1163165"/>
          </a:xfrm>
          <a:prstGeom prst="rect">
            <a:avLst/>
          </a:prstGeom>
          <a:noFill/>
          <a:ln w="9525">
            <a:noFill/>
            <a:miter lim="800000"/>
            <a:headEnd/>
            <a:tailEnd/>
          </a:ln>
        </p:spPr>
      </p:pic>
      <p:sp>
        <p:nvSpPr>
          <p:cNvPr id="34" name="TextBox 33"/>
          <p:cNvSpPr txBox="1"/>
          <p:nvPr/>
        </p:nvSpPr>
        <p:spPr>
          <a:xfrm>
            <a:off x="4716016" y="0"/>
            <a:ext cx="4032448" cy="369332"/>
          </a:xfrm>
          <a:prstGeom prst="rect">
            <a:avLst/>
          </a:prstGeom>
          <a:solidFill>
            <a:schemeClr val="bg1"/>
          </a:solidFill>
        </p:spPr>
        <p:txBody>
          <a:bodyPr wrap="square" lIns="3600" rIns="3600" rtlCol="0">
            <a:spAutoFit/>
          </a:bodyPr>
          <a:lstStyle/>
          <a:p>
            <a:r>
              <a:rPr lang="en-GB" dirty="0" smtClean="0"/>
              <a:t>For assistance with ICRS 2012 attendance...</a:t>
            </a:r>
            <a:endParaRPr lang="en-GB" dirty="0"/>
          </a:p>
        </p:txBody>
      </p:sp>
      <p:pic>
        <p:nvPicPr>
          <p:cNvPr id="7" name="Picture 1"/>
          <p:cNvPicPr>
            <a:picLocks noChangeAspect="1" noChangeArrowheads="1"/>
          </p:cNvPicPr>
          <p:nvPr/>
        </p:nvPicPr>
        <p:blipFill>
          <a:blip r:embed="rId18" cstate="print"/>
          <a:srcRect l="26284" t="21282" r="41617" b="20641"/>
          <a:stretch>
            <a:fillRect/>
          </a:stretch>
        </p:blipFill>
        <p:spPr bwMode="auto">
          <a:xfrm>
            <a:off x="10188624" y="2564904"/>
            <a:ext cx="1304585" cy="1327078"/>
          </a:xfrm>
          <a:prstGeom prst="rect">
            <a:avLst/>
          </a:prstGeom>
          <a:noFill/>
          <a:ln w="9525">
            <a:noFill/>
            <a:miter lim="800000"/>
            <a:headEnd/>
            <a:tailEnd/>
          </a:ln>
        </p:spPr>
      </p:pic>
      <p:pic>
        <p:nvPicPr>
          <p:cNvPr id="35" name="Picture 8" descr="MSEL"/>
          <p:cNvPicPr>
            <a:picLocks noChangeAspect="1" noChangeArrowheads="1"/>
          </p:cNvPicPr>
          <p:nvPr/>
        </p:nvPicPr>
        <p:blipFill>
          <a:blip r:embed="rId5" cstate="print"/>
          <a:srcRect l="8620" t="61725" r="76780" b="14360"/>
          <a:stretch>
            <a:fillRect/>
          </a:stretch>
        </p:blipFill>
        <p:spPr bwMode="auto">
          <a:xfrm>
            <a:off x="6311616" y="764704"/>
            <a:ext cx="1008112" cy="144016"/>
          </a:xfrm>
          <a:prstGeom prst="rect">
            <a:avLst/>
          </a:prstGeom>
          <a:noFill/>
          <a:ln w="9525">
            <a:noFill/>
            <a:miter lim="800000"/>
            <a:headEnd/>
            <a:tailEnd/>
          </a:ln>
        </p:spPr>
      </p:pic>
      <p:pic>
        <p:nvPicPr>
          <p:cNvPr id="36" name="Picture 13" descr="MSELlogo_copia"/>
          <p:cNvPicPr>
            <a:picLocks noChangeAspect="1" noChangeArrowheads="1"/>
          </p:cNvPicPr>
          <p:nvPr/>
        </p:nvPicPr>
        <p:blipFill>
          <a:blip r:embed="rId7" cstate="print"/>
          <a:srcRect/>
          <a:stretch>
            <a:fillRect/>
          </a:stretch>
        </p:blipFill>
        <p:spPr bwMode="auto">
          <a:xfrm>
            <a:off x="6311616" y="413172"/>
            <a:ext cx="1284720" cy="351532"/>
          </a:xfrm>
          <a:prstGeom prst="rect">
            <a:avLst/>
          </a:prstGeom>
          <a:noFill/>
          <a:ln w="9525">
            <a:noFill/>
            <a:miter lim="800000"/>
            <a:headEnd/>
            <a:tailEnd/>
          </a:ln>
        </p:spPr>
      </p:pic>
      <p:pic>
        <p:nvPicPr>
          <p:cNvPr id="37" name="Picture 8" descr="MSEL"/>
          <p:cNvPicPr>
            <a:picLocks noChangeAspect="1" noChangeArrowheads="1"/>
          </p:cNvPicPr>
          <p:nvPr/>
        </p:nvPicPr>
        <p:blipFill>
          <a:blip r:embed="rId5" cstate="print"/>
          <a:srcRect l="23098" t="61725" r="64587" b="15752"/>
          <a:stretch>
            <a:fillRect/>
          </a:stretch>
        </p:blipFill>
        <p:spPr bwMode="auto">
          <a:xfrm>
            <a:off x="6383624" y="908720"/>
            <a:ext cx="850340" cy="135632"/>
          </a:xfrm>
          <a:prstGeom prst="rect">
            <a:avLst/>
          </a:prstGeom>
          <a:noFill/>
          <a:ln w="9525">
            <a:noFill/>
            <a:miter lim="800000"/>
            <a:headEnd/>
            <a:tailEnd/>
          </a:ln>
        </p:spPr>
      </p:pic>
      <p:pic>
        <p:nvPicPr>
          <p:cNvPr id="38" name="Picture 37" descr="MSEL4.jpg"/>
          <p:cNvPicPr>
            <a:picLocks noChangeAspect="1"/>
          </p:cNvPicPr>
          <p:nvPr/>
        </p:nvPicPr>
        <p:blipFill>
          <a:blip r:embed="rId19" cstate="print"/>
          <a:srcRect l="11025" t="31071" r="7076"/>
          <a:stretch>
            <a:fillRect/>
          </a:stretch>
        </p:blipFill>
        <p:spPr>
          <a:xfrm>
            <a:off x="4211960" y="1903475"/>
            <a:ext cx="4752527" cy="2677653"/>
          </a:xfrm>
          <a:prstGeom prst="rect">
            <a:avLst/>
          </a:prstGeom>
          <a:ln>
            <a:noFill/>
          </a:ln>
          <a:effectLst>
            <a:outerShdw blurRad="292100" dist="139700" dir="2700000" algn="tl" rotWithShape="0">
              <a:srgbClr val="333333">
                <a:alpha val="65000"/>
              </a:srgbClr>
            </a:outerShdw>
          </a:effectLst>
        </p:spPr>
      </p:pic>
      <p:pic>
        <p:nvPicPr>
          <p:cNvPr id="40" name="Picture 8" descr="MSEL"/>
          <p:cNvPicPr>
            <a:picLocks noChangeAspect="1" noChangeArrowheads="1"/>
          </p:cNvPicPr>
          <p:nvPr/>
        </p:nvPicPr>
        <p:blipFill>
          <a:blip r:embed="rId5" cstate="print"/>
          <a:srcRect l="8620" t="61725" r="64587" b="10893"/>
          <a:stretch>
            <a:fillRect/>
          </a:stretch>
        </p:blipFill>
        <p:spPr bwMode="auto">
          <a:xfrm>
            <a:off x="4308506" y="2060848"/>
            <a:ext cx="2423734" cy="2160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nal plot.jpg"/>
          <p:cNvPicPr>
            <a:picLocks noChangeAspect="1"/>
          </p:cNvPicPr>
          <p:nvPr/>
        </p:nvPicPr>
        <p:blipFill>
          <a:blip r:embed="rId2" cstate="print">
            <a:clrChange>
              <a:clrFrom>
                <a:srgbClr val="FFFFFF"/>
              </a:clrFrom>
              <a:clrTo>
                <a:srgbClr val="FFFFFF">
                  <a:alpha val="0"/>
                </a:srgbClr>
              </a:clrTo>
            </a:clrChange>
          </a:blip>
          <a:srcRect l="7476" r="5901"/>
          <a:stretch>
            <a:fillRect/>
          </a:stretch>
        </p:blipFill>
        <p:spPr>
          <a:xfrm>
            <a:off x="683568" y="1247630"/>
            <a:ext cx="7920880" cy="5421730"/>
          </a:xfrm>
          <a:prstGeom prst="rect">
            <a:avLst/>
          </a:prstGeom>
        </p:spPr>
      </p:pic>
      <p:grpSp>
        <p:nvGrpSpPr>
          <p:cNvPr id="6" name="Group 5"/>
          <p:cNvGrpSpPr/>
          <p:nvPr/>
        </p:nvGrpSpPr>
        <p:grpSpPr>
          <a:xfrm>
            <a:off x="3203848" y="1772816"/>
            <a:ext cx="288032" cy="267518"/>
            <a:chOff x="107504" y="6392361"/>
            <a:chExt cx="288032" cy="267518"/>
          </a:xfrm>
        </p:grpSpPr>
        <p:grpSp>
          <p:nvGrpSpPr>
            <p:cNvPr id="7" name="Group 31"/>
            <p:cNvGrpSpPr/>
            <p:nvPr/>
          </p:nvGrpSpPr>
          <p:grpSpPr>
            <a:xfrm>
              <a:off x="107504" y="6392361"/>
              <a:ext cx="284578" cy="115118"/>
              <a:chOff x="2267744" y="6595839"/>
              <a:chExt cx="648072" cy="262161"/>
            </a:xfrm>
          </p:grpSpPr>
          <p:sp>
            <p:nvSpPr>
              <p:cNvPr id="15" name="Freeform 14"/>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Freeform 16"/>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Oval 17"/>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Brace 19"/>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8" name="Group 44"/>
            <p:cNvGrpSpPr/>
            <p:nvPr/>
          </p:nvGrpSpPr>
          <p:grpSpPr>
            <a:xfrm>
              <a:off x="110958" y="6544761"/>
              <a:ext cx="284578" cy="115118"/>
              <a:chOff x="2267744" y="6595839"/>
              <a:chExt cx="648072" cy="262161"/>
            </a:xfrm>
          </p:grpSpPr>
          <p:sp>
            <p:nvSpPr>
              <p:cNvPr id="9" name="Freeform 8"/>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9"/>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Freeform 10"/>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Oval 11"/>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Brace 13"/>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21" name="Title 1"/>
          <p:cNvSpPr>
            <a:spLocks noGrp="1"/>
          </p:cNvSpPr>
          <p:nvPr>
            <p:ph type="title"/>
          </p:nvPr>
        </p:nvSpPr>
        <p:spPr>
          <a:xfrm>
            <a:off x="395536" y="188640"/>
            <a:ext cx="8229600" cy="852704"/>
          </a:xfrm>
        </p:spPr>
        <p:txBody>
          <a:bodyPr>
            <a:normAutofit/>
          </a:bodyPr>
          <a:lstStyle/>
          <a:p>
            <a:pPr algn="l"/>
            <a:r>
              <a:rPr lang="en-GB" dirty="0" smtClean="0"/>
              <a:t>Carbonate Budget Projections</a:t>
            </a:r>
            <a:endParaRPr lang="en-GB" dirty="0"/>
          </a:p>
        </p:txBody>
      </p:sp>
      <p:sp>
        <p:nvSpPr>
          <p:cNvPr id="22" name="Content Placeholder 8"/>
          <p:cNvSpPr txBox="1">
            <a:spLocks/>
          </p:cNvSpPr>
          <p:nvPr/>
        </p:nvSpPr>
        <p:spPr>
          <a:xfrm rot="16200000">
            <a:off x="-486310" y="4779403"/>
            <a:ext cx="2232248" cy="683570"/>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900" b="0" i="0" u="none" strike="noStrike" kern="1200" cap="none" spc="0" normalizeH="0" baseline="0" noProof="0" dirty="0" smtClean="0">
                <a:ln>
                  <a:noFill/>
                </a:ln>
                <a:solidFill>
                  <a:schemeClr val="tx1"/>
                </a:solidFill>
                <a:effectLst/>
                <a:uLnTx/>
                <a:uFillTx/>
                <a:latin typeface="+mn-lt"/>
                <a:ea typeface="+mn-ea"/>
                <a:cs typeface="+mn-cs"/>
              </a:rPr>
              <a:t>‘Best case scenario’</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23" name="Content Placeholder 8"/>
          <p:cNvSpPr txBox="1">
            <a:spLocks/>
          </p:cNvSpPr>
          <p:nvPr/>
        </p:nvSpPr>
        <p:spPr>
          <a:xfrm>
            <a:off x="2028679" y="980728"/>
            <a:ext cx="2088232" cy="852339"/>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1900" dirty="0" smtClean="0"/>
              <a:t>“Poor quality” reef</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Content Placeholder 8"/>
          <p:cNvSpPr txBox="1">
            <a:spLocks/>
          </p:cNvSpPr>
          <p:nvPr/>
        </p:nvSpPr>
        <p:spPr>
          <a:xfrm>
            <a:off x="5413054" y="980728"/>
            <a:ext cx="2255289" cy="852339"/>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GB" sz="1900" dirty="0" smtClean="0"/>
              <a:t>“Good quality” reef</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sp>
        <p:nvSpPr>
          <p:cNvPr id="25" name="Content Placeholder 8"/>
          <p:cNvSpPr txBox="1">
            <a:spLocks/>
          </p:cNvSpPr>
          <p:nvPr/>
        </p:nvSpPr>
        <p:spPr>
          <a:xfrm rot="16200000">
            <a:off x="-414307" y="2187115"/>
            <a:ext cx="2088232" cy="683570"/>
          </a:xfrm>
          <a:prstGeom prst="rect">
            <a:avLst/>
          </a:prstGeom>
        </p:spPr>
        <p:txBody>
          <a:bodyPr vert="horz">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900" b="0" i="0" u="none" strike="noStrike" kern="1200" cap="none" spc="0" normalizeH="0" baseline="0" noProof="0" dirty="0" smtClean="0">
                <a:ln>
                  <a:noFill/>
                </a:ln>
                <a:solidFill>
                  <a:schemeClr val="tx1"/>
                </a:solidFill>
                <a:effectLst/>
                <a:uLnTx/>
                <a:uFillTx/>
                <a:latin typeface="+mn-lt"/>
                <a:ea typeface="+mn-ea"/>
                <a:cs typeface="+mn-cs"/>
              </a:rPr>
              <a:t>‘Business as usual’</a:t>
            </a:r>
            <a:endParaRPr kumimoji="0" lang="en-GB" sz="19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26" name="Straight Arrow Connector 25"/>
          <p:cNvCxnSpPr/>
          <p:nvPr/>
        </p:nvCxnSpPr>
        <p:spPr>
          <a:xfrm>
            <a:off x="5148064" y="1916832"/>
            <a:ext cx="0" cy="648072"/>
          </a:xfrm>
          <a:prstGeom prst="straightConnector1">
            <a:avLst/>
          </a:prstGeom>
          <a:ln w="381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524328" y="1916832"/>
            <a:ext cx="0" cy="648072"/>
          </a:xfrm>
          <a:prstGeom prst="straightConnector1">
            <a:avLst/>
          </a:prstGeom>
          <a:ln w="381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092280" y="1916832"/>
            <a:ext cx="0" cy="648072"/>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596336" y="5380474"/>
            <a:ext cx="554560" cy="784830"/>
          </a:xfrm>
          <a:prstGeom prst="rect">
            <a:avLst/>
          </a:prstGeom>
          <a:noFill/>
        </p:spPr>
        <p:txBody>
          <a:bodyPr wrap="square" rtlCol="0">
            <a:spAutoFit/>
          </a:bodyPr>
          <a:lstStyle/>
          <a:p>
            <a:r>
              <a:rPr lang="en-GB" sz="4500" dirty="0" smtClean="0">
                <a:solidFill>
                  <a:srgbClr val="00B050"/>
                </a:solidFill>
                <a:sym typeface="Wingdings" pitchFamily="2" charset="2"/>
              </a:rPr>
              <a:t></a:t>
            </a:r>
            <a:endParaRPr lang="en-GB" sz="4500" dirty="0">
              <a:solidFill>
                <a:srgbClr val="00B050"/>
              </a:solidFill>
            </a:endParaRPr>
          </a:p>
        </p:txBody>
      </p:sp>
      <p:sp>
        <p:nvSpPr>
          <p:cNvPr id="33" name="TextBox 32"/>
          <p:cNvSpPr txBox="1"/>
          <p:nvPr/>
        </p:nvSpPr>
        <p:spPr>
          <a:xfrm>
            <a:off x="1979712"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4" name="TextBox 33"/>
          <p:cNvSpPr txBox="1"/>
          <p:nvPr/>
        </p:nvSpPr>
        <p:spPr>
          <a:xfrm>
            <a:off x="3851920"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5" name="TextBox 34"/>
          <p:cNvSpPr txBox="1"/>
          <p:nvPr/>
        </p:nvSpPr>
        <p:spPr>
          <a:xfrm>
            <a:off x="5724128"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6" name="TextBox 35"/>
          <p:cNvSpPr txBox="1"/>
          <p:nvPr/>
        </p:nvSpPr>
        <p:spPr>
          <a:xfrm>
            <a:off x="7596336" y="1636058"/>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7" name="TextBox 36"/>
          <p:cNvSpPr txBox="1"/>
          <p:nvPr/>
        </p:nvSpPr>
        <p:spPr>
          <a:xfrm>
            <a:off x="1979712"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8" name="TextBox 37"/>
          <p:cNvSpPr txBox="1"/>
          <p:nvPr/>
        </p:nvSpPr>
        <p:spPr>
          <a:xfrm>
            <a:off x="3851920"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sp>
        <p:nvSpPr>
          <p:cNvPr id="39" name="TextBox 38"/>
          <p:cNvSpPr txBox="1"/>
          <p:nvPr/>
        </p:nvSpPr>
        <p:spPr>
          <a:xfrm>
            <a:off x="5724128" y="4193212"/>
            <a:ext cx="554560" cy="784830"/>
          </a:xfrm>
          <a:prstGeom prst="rect">
            <a:avLst/>
          </a:prstGeom>
          <a:noFill/>
        </p:spPr>
        <p:txBody>
          <a:bodyPr wrap="square" rtlCol="0">
            <a:spAutoFit/>
          </a:bodyPr>
          <a:lstStyle/>
          <a:p>
            <a:r>
              <a:rPr lang="en-GB" sz="4500" dirty="0" smtClean="0">
                <a:solidFill>
                  <a:srgbClr val="FF0000"/>
                </a:solidFill>
                <a:sym typeface="Wingdings" pitchFamily="2" charset="2"/>
              </a:rPr>
              <a:t></a:t>
            </a:r>
            <a:endParaRPr lang="en-GB" sz="4500" dirty="0">
              <a:solidFill>
                <a:srgbClr val="FF0000"/>
              </a:solidFill>
            </a:endParaRPr>
          </a:p>
        </p:txBody>
      </p:sp>
      <p:grpSp>
        <p:nvGrpSpPr>
          <p:cNvPr id="40" name="Group 39"/>
          <p:cNvGrpSpPr/>
          <p:nvPr/>
        </p:nvGrpSpPr>
        <p:grpSpPr>
          <a:xfrm>
            <a:off x="3203848" y="4365104"/>
            <a:ext cx="288032" cy="267518"/>
            <a:chOff x="107504" y="6392361"/>
            <a:chExt cx="288032" cy="267518"/>
          </a:xfrm>
        </p:grpSpPr>
        <p:grpSp>
          <p:nvGrpSpPr>
            <p:cNvPr id="41" name="Group 31"/>
            <p:cNvGrpSpPr/>
            <p:nvPr/>
          </p:nvGrpSpPr>
          <p:grpSpPr>
            <a:xfrm>
              <a:off x="107504" y="6392361"/>
              <a:ext cx="284578" cy="115118"/>
              <a:chOff x="2267744" y="6595839"/>
              <a:chExt cx="648072" cy="262161"/>
            </a:xfrm>
          </p:grpSpPr>
          <p:sp>
            <p:nvSpPr>
              <p:cNvPr id="49" name="Freeform 48"/>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49"/>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Freeform 50"/>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Oval 51"/>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ight Brace 53"/>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42" name="Group 44"/>
            <p:cNvGrpSpPr/>
            <p:nvPr/>
          </p:nvGrpSpPr>
          <p:grpSpPr>
            <a:xfrm>
              <a:off x="110958" y="6544761"/>
              <a:ext cx="284578" cy="115118"/>
              <a:chOff x="2267744" y="6595839"/>
              <a:chExt cx="648072" cy="262161"/>
            </a:xfrm>
          </p:grpSpPr>
          <p:sp>
            <p:nvSpPr>
              <p:cNvPr id="43" name="Freeform 42"/>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43"/>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Freeform 44"/>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Oval 45"/>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ight Brace 47"/>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55" name="Group 54"/>
          <p:cNvGrpSpPr/>
          <p:nvPr/>
        </p:nvGrpSpPr>
        <p:grpSpPr>
          <a:xfrm>
            <a:off x="6948264" y="1772816"/>
            <a:ext cx="288032" cy="267518"/>
            <a:chOff x="107504" y="6392361"/>
            <a:chExt cx="288032" cy="267518"/>
          </a:xfrm>
        </p:grpSpPr>
        <p:grpSp>
          <p:nvGrpSpPr>
            <p:cNvPr id="56" name="Group 31"/>
            <p:cNvGrpSpPr/>
            <p:nvPr/>
          </p:nvGrpSpPr>
          <p:grpSpPr>
            <a:xfrm>
              <a:off x="107504" y="6392361"/>
              <a:ext cx="284578" cy="115118"/>
              <a:chOff x="2267744" y="6595839"/>
              <a:chExt cx="648072" cy="262161"/>
            </a:xfrm>
          </p:grpSpPr>
          <p:sp>
            <p:nvSpPr>
              <p:cNvPr id="64" name="Freeform 63"/>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64"/>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Freeform 65"/>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Oval 66"/>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Oval 67"/>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ight Brace 68"/>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57" name="Group 44"/>
            <p:cNvGrpSpPr/>
            <p:nvPr/>
          </p:nvGrpSpPr>
          <p:grpSpPr>
            <a:xfrm>
              <a:off x="110958" y="6544761"/>
              <a:ext cx="284578" cy="115118"/>
              <a:chOff x="2267744" y="6595839"/>
              <a:chExt cx="648072" cy="262161"/>
            </a:xfrm>
          </p:grpSpPr>
          <p:sp>
            <p:nvSpPr>
              <p:cNvPr id="58" name="Freeform 57"/>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reeform 58"/>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Freeform 59"/>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Oval 60"/>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ight Brace 62"/>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grpSp>
        <p:nvGrpSpPr>
          <p:cNvPr id="70" name="Group 69"/>
          <p:cNvGrpSpPr/>
          <p:nvPr/>
        </p:nvGrpSpPr>
        <p:grpSpPr>
          <a:xfrm>
            <a:off x="6948264" y="4365104"/>
            <a:ext cx="288032" cy="267518"/>
            <a:chOff x="107504" y="6392361"/>
            <a:chExt cx="288032" cy="267518"/>
          </a:xfrm>
        </p:grpSpPr>
        <p:grpSp>
          <p:nvGrpSpPr>
            <p:cNvPr id="71" name="Group 31"/>
            <p:cNvGrpSpPr/>
            <p:nvPr/>
          </p:nvGrpSpPr>
          <p:grpSpPr>
            <a:xfrm>
              <a:off x="107504" y="6392361"/>
              <a:ext cx="284578" cy="115118"/>
              <a:chOff x="2267744" y="6595839"/>
              <a:chExt cx="648072" cy="262161"/>
            </a:xfrm>
          </p:grpSpPr>
          <p:sp>
            <p:nvSpPr>
              <p:cNvPr id="79" name="Freeform 78"/>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reeform 79"/>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Freeform 80"/>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2" name="Oval 81"/>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Oval 82"/>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ight Brace 83"/>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72" name="Group 44"/>
            <p:cNvGrpSpPr/>
            <p:nvPr/>
          </p:nvGrpSpPr>
          <p:grpSpPr>
            <a:xfrm>
              <a:off x="110958" y="6544761"/>
              <a:ext cx="284578" cy="115118"/>
              <a:chOff x="2267744" y="6595839"/>
              <a:chExt cx="648072" cy="262161"/>
            </a:xfrm>
          </p:grpSpPr>
          <p:sp>
            <p:nvSpPr>
              <p:cNvPr id="73" name="Freeform 72"/>
              <p:cNvSpPr/>
              <p:nvPr/>
            </p:nvSpPr>
            <p:spPr>
              <a:xfrm>
                <a:off x="2267744" y="6595839"/>
                <a:ext cx="648072" cy="262161"/>
              </a:xfrm>
              <a:custGeom>
                <a:avLst/>
                <a:gdLst>
                  <a:gd name="connsiteX0" fmla="*/ 4953000 w 4953000"/>
                  <a:gd name="connsiteY0" fmla="*/ 1362075 h 2638425"/>
                  <a:gd name="connsiteX1" fmla="*/ 4829175 w 4953000"/>
                  <a:gd name="connsiteY1" fmla="*/ 1104900 h 2638425"/>
                  <a:gd name="connsiteX2" fmla="*/ 4676775 w 4953000"/>
                  <a:gd name="connsiteY2" fmla="*/ 914400 h 2638425"/>
                  <a:gd name="connsiteX3" fmla="*/ 4381500 w 4953000"/>
                  <a:gd name="connsiteY3" fmla="*/ 685800 h 2638425"/>
                  <a:gd name="connsiteX4" fmla="*/ 3962400 w 4953000"/>
                  <a:gd name="connsiteY4" fmla="*/ 381000 h 2638425"/>
                  <a:gd name="connsiteX5" fmla="*/ 3629025 w 4953000"/>
                  <a:gd name="connsiteY5" fmla="*/ 190500 h 2638425"/>
                  <a:gd name="connsiteX6" fmla="*/ 3343275 w 4953000"/>
                  <a:gd name="connsiteY6" fmla="*/ 85725 h 2638425"/>
                  <a:gd name="connsiteX7" fmla="*/ 3086100 w 4953000"/>
                  <a:gd name="connsiteY7" fmla="*/ 9525 h 2638425"/>
                  <a:gd name="connsiteX8" fmla="*/ 2781300 w 4953000"/>
                  <a:gd name="connsiteY8" fmla="*/ 0 h 2638425"/>
                  <a:gd name="connsiteX9" fmla="*/ 2486025 w 4953000"/>
                  <a:gd name="connsiteY9" fmla="*/ 28575 h 2638425"/>
                  <a:gd name="connsiteX10" fmla="*/ 2200275 w 4953000"/>
                  <a:gd name="connsiteY10" fmla="*/ 104775 h 2638425"/>
                  <a:gd name="connsiteX11" fmla="*/ 1943100 w 4953000"/>
                  <a:gd name="connsiteY11" fmla="*/ 200025 h 2638425"/>
                  <a:gd name="connsiteX12" fmla="*/ 1733550 w 4953000"/>
                  <a:gd name="connsiteY12" fmla="*/ 304800 h 2638425"/>
                  <a:gd name="connsiteX13" fmla="*/ 1485900 w 4953000"/>
                  <a:gd name="connsiteY13" fmla="*/ 523875 h 2638425"/>
                  <a:gd name="connsiteX14" fmla="*/ 1371600 w 4953000"/>
                  <a:gd name="connsiteY14" fmla="*/ 657225 h 2638425"/>
                  <a:gd name="connsiteX15" fmla="*/ 1238250 w 4953000"/>
                  <a:gd name="connsiteY15" fmla="*/ 781050 h 2638425"/>
                  <a:gd name="connsiteX16" fmla="*/ 1123950 w 4953000"/>
                  <a:gd name="connsiteY16" fmla="*/ 866775 h 2638425"/>
                  <a:gd name="connsiteX17" fmla="*/ 1047750 w 4953000"/>
                  <a:gd name="connsiteY17" fmla="*/ 876300 h 2638425"/>
                  <a:gd name="connsiteX18" fmla="*/ 857250 w 4953000"/>
                  <a:gd name="connsiteY18" fmla="*/ 723900 h 2638425"/>
                  <a:gd name="connsiteX19" fmla="*/ 657225 w 4953000"/>
                  <a:gd name="connsiteY19" fmla="*/ 561975 h 2638425"/>
                  <a:gd name="connsiteX20" fmla="*/ 352425 w 4953000"/>
                  <a:gd name="connsiteY20" fmla="*/ 466725 h 2638425"/>
                  <a:gd name="connsiteX21" fmla="*/ 38100 w 4953000"/>
                  <a:gd name="connsiteY21" fmla="*/ 476250 h 2638425"/>
                  <a:gd name="connsiteX22" fmla="*/ 0 w 4953000"/>
                  <a:gd name="connsiteY22" fmla="*/ 514350 h 2638425"/>
                  <a:gd name="connsiteX23" fmla="*/ 228600 w 4953000"/>
                  <a:gd name="connsiteY23" fmla="*/ 685800 h 2638425"/>
                  <a:gd name="connsiteX24" fmla="*/ 371475 w 4953000"/>
                  <a:gd name="connsiteY24" fmla="*/ 876300 h 2638425"/>
                  <a:gd name="connsiteX25" fmla="*/ 428625 w 4953000"/>
                  <a:gd name="connsiteY25" fmla="*/ 1200150 h 2638425"/>
                  <a:gd name="connsiteX26" fmla="*/ 419100 w 4953000"/>
                  <a:gd name="connsiteY26" fmla="*/ 1524000 h 2638425"/>
                  <a:gd name="connsiteX27" fmla="*/ 381000 w 4953000"/>
                  <a:gd name="connsiteY27" fmla="*/ 1809750 h 2638425"/>
                  <a:gd name="connsiteX28" fmla="*/ 257175 w 4953000"/>
                  <a:gd name="connsiteY28" fmla="*/ 2009775 h 2638425"/>
                  <a:gd name="connsiteX29" fmla="*/ 66675 w 4953000"/>
                  <a:gd name="connsiteY29" fmla="*/ 2190750 h 2638425"/>
                  <a:gd name="connsiteX30" fmla="*/ 371475 w 4953000"/>
                  <a:gd name="connsiteY30" fmla="*/ 2228850 h 2638425"/>
                  <a:gd name="connsiteX31" fmla="*/ 609600 w 4953000"/>
                  <a:gd name="connsiteY31" fmla="*/ 2152650 h 2638425"/>
                  <a:gd name="connsiteX32" fmla="*/ 895350 w 4953000"/>
                  <a:gd name="connsiteY32" fmla="*/ 2000250 h 2638425"/>
                  <a:gd name="connsiteX33" fmla="*/ 1019175 w 4953000"/>
                  <a:gd name="connsiteY33" fmla="*/ 1971675 h 2638425"/>
                  <a:gd name="connsiteX34" fmla="*/ 1123950 w 4953000"/>
                  <a:gd name="connsiteY34" fmla="*/ 1962150 h 2638425"/>
                  <a:gd name="connsiteX35" fmla="*/ 1190625 w 4953000"/>
                  <a:gd name="connsiteY35" fmla="*/ 1990725 h 2638425"/>
                  <a:gd name="connsiteX36" fmla="*/ 1343025 w 4953000"/>
                  <a:gd name="connsiteY36" fmla="*/ 2181225 h 2638425"/>
                  <a:gd name="connsiteX37" fmla="*/ 1590675 w 4953000"/>
                  <a:gd name="connsiteY37" fmla="*/ 2409825 h 2638425"/>
                  <a:gd name="connsiteX38" fmla="*/ 1885950 w 4953000"/>
                  <a:gd name="connsiteY38" fmla="*/ 2514600 h 2638425"/>
                  <a:gd name="connsiteX39" fmla="*/ 2333625 w 4953000"/>
                  <a:gd name="connsiteY39" fmla="*/ 2628900 h 2638425"/>
                  <a:gd name="connsiteX40" fmla="*/ 2809875 w 4953000"/>
                  <a:gd name="connsiteY40" fmla="*/ 2638425 h 2638425"/>
                  <a:gd name="connsiteX41" fmla="*/ 3352800 w 4953000"/>
                  <a:gd name="connsiteY41" fmla="*/ 2600325 h 2638425"/>
                  <a:gd name="connsiteX42" fmla="*/ 3848100 w 4953000"/>
                  <a:gd name="connsiteY42" fmla="*/ 2409825 h 2638425"/>
                  <a:gd name="connsiteX43" fmla="*/ 4238625 w 4953000"/>
                  <a:gd name="connsiteY43" fmla="*/ 2209800 h 2638425"/>
                  <a:gd name="connsiteX44" fmla="*/ 4648200 w 4953000"/>
                  <a:gd name="connsiteY44" fmla="*/ 1933575 h 2638425"/>
                  <a:gd name="connsiteX45" fmla="*/ 4895850 w 4953000"/>
                  <a:gd name="connsiteY45" fmla="*/ 1714500 h 2638425"/>
                  <a:gd name="connsiteX46" fmla="*/ 4686300 w 4953000"/>
                  <a:gd name="connsiteY46" fmla="*/ 1543050 h 2638425"/>
                  <a:gd name="connsiteX47" fmla="*/ 4667250 w 4953000"/>
                  <a:gd name="connsiteY47" fmla="*/ 1495425 h 2638425"/>
                  <a:gd name="connsiteX48" fmla="*/ 4953000 w 4953000"/>
                  <a:gd name="connsiteY48" fmla="*/ 1362075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53000" h="2638425">
                    <a:moveTo>
                      <a:pt x="4953000" y="1362075"/>
                    </a:moveTo>
                    <a:lnTo>
                      <a:pt x="4829175" y="1104900"/>
                    </a:lnTo>
                    <a:lnTo>
                      <a:pt x="4676775" y="914400"/>
                    </a:lnTo>
                    <a:lnTo>
                      <a:pt x="4381500" y="685800"/>
                    </a:lnTo>
                    <a:lnTo>
                      <a:pt x="3962400" y="381000"/>
                    </a:lnTo>
                    <a:lnTo>
                      <a:pt x="3629025" y="190500"/>
                    </a:lnTo>
                    <a:lnTo>
                      <a:pt x="3343275" y="85725"/>
                    </a:lnTo>
                    <a:lnTo>
                      <a:pt x="3086100" y="9525"/>
                    </a:lnTo>
                    <a:lnTo>
                      <a:pt x="2781300" y="0"/>
                    </a:lnTo>
                    <a:lnTo>
                      <a:pt x="2486025" y="28575"/>
                    </a:lnTo>
                    <a:lnTo>
                      <a:pt x="2200275" y="104775"/>
                    </a:lnTo>
                    <a:lnTo>
                      <a:pt x="1943100" y="200025"/>
                    </a:lnTo>
                    <a:lnTo>
                      <a:pt x="1733550" y="304800"/>
                    </a:lnTo>
                    <a:lnTo>
                      <a:pt x="1485900" y="523875"/>
                    </a:lnTo>
                    <a:lnTo>
                      <a:pt x="1371600" y="657225"/>
                    </a:lnTo>
                    <a:lnTo>
                      <a:pt x="1238250" y="781050"/>
                    </a:lnTo>
                    <a:lnTo>
                      <a:pt x="1123950" y="866775"/>
                    </a:lnTo>
                    <a:lnTo>
                      <a:pt x="1047750" y="876300"/>
                    </a:lnTo>
                    <a:lnTo>
                      <a:pt x="857250" y="723900"/>
                    </a:lnTo>
                    <a:lnTo>
                      <a:pt x="657225" y="561975"/>
                    </a:lnTo>
                    <a:lnTo>
                      <a:pt x="352425" y="466725"/>
                    </a:lnTo>
                    <a:lnTo>
                      <a:pt x="38100" y="476250"/>
                    </a:lnTo>
                    <a:lnTo>
                      <a:pt x="0" y="514350"/>
                    </a:lnTo>
                    <a:lnTo>
                      <a:pt x="228600" y="685800"/>
                    </a:lnTo>
                    <a:lnTo>
                      <a:pt x="371475" y="876300"/>
                    </a:lnTo>
                    <a:lnTo>
                      <a:pt x="428625" y="1200150"/>
                    </a:lnTo>
                    <a:lnTo>
                      <a:pt x="419100" y="1524000"/>
                    </a:lnTo>
                    <a:lnTo>
                      <a:pt x="381000" y="1809750"/>
                    </a:lnTo>
                    <a:lnTo>
                      <a:pt x="257175" y="2009775"/>
                    </a:lnTo>
                    <a:lnTo>
                      <a:pt x="66675" y="2190750"/>
                    </a:lnTo>
                    <a:lnTo>
                      <a:pt x="371475" y="2228850"/>
                    </a:lnTo>
                    <a:lnTo>
                      <a:pt x="609600" y="2152650"/>
                    </a:lnTo>
                    <a:lnTo>
                      <a:pt x="895350" y="2000250"/>
                    </a:lnTo>
                    <a:lnTo>
                      <a:pt x="1019175" y="1971675"/>
                    </a:lnTo>
                    <a:lnTo>
                      <a:pt x="1123950" y="1962150"/>
                    </a:lnTo>
                    <a:lnTo>
                      <a:pt x="1190625" y="1990725"/>
                    </a:lnTo>
                    <a:lnTo>
                      <a:pt x="1343025" y="2181225"/>
                    </a:lnTo>
                    <a:lnTo>
                      <a:pt x="1590675" y="2409825"/>
                    </a:lnTo>
                    <a:lnTo>
                      <a:pt x="1885950" y="2514600"/>
                    </a:lnTo>
                    <a:lnTo>
                      <a:pt x="2333625" y="2628900"/>
                    </a:lnTo>
                    <a:lnTo>
                      <a:pt x="2809875" y="2638425"/>
                    </a:lnTo>
                    <a:lnTo>
                      <a:pt x="3352800" y="2600325"/>
                    </a:lnTo>
                    <a:lnTo>
                      <a:pt x="3848100" y="2409825"/>
                    </a:lnTo>
                    <a:lnTo>
                      <a:pt x="4238625" y="2209800"/>
                    </a:lnTo>
                    <a:lnTo>
                      <a:pt x="4648200" y="1933575"/>
                    </a:lnTo>
                    <a:lnTo>
                      <a:pt x="4895850" y="1714500"/>
                    </a:lnTo>
                    <a:lnTo>
                      <a:pt x="4686300" y="1543050"/>
                    </a:lnTo>
                    <a:lnTo>
                      <a:pt x="4667250" y="1495425"/>
                    </a:lnTo>
                    <a:lnTo>
                      <a:pt x="4953000" y="1362075"/>
                    </a:lnTo>
                    <a:close/>
                  </a:path>
                </a:pathLst>
              </a:cu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Freeform 73"/>
              <p:cNvSpPr/>
              <p:nvPr/>
            </p:nvSpPr>
            <p:spPr>
              <a:xfrm>
                <a:off x="2539877" y="6742104"/>
                <a:ext cx="162018" cy="36216"/>
              </a:xfrm>
              <a:custGeom>
                <a:avLst/>
                <a:gdLst>
                  <a:gd name="connsiteX0" fmla="*/ 1085850 w 1238250"/>
                  <a:gd name="connsiteY0" fmla="*/ 161925 h 304800"/>
                  <a:gd name="connsiteX1" fmla="*/ 514350 w 1238250"/>
                  <a:gd name="connsiteY1" fmla="*/ 0 h 304800"/>
                  <a:gd name="connsiteX2" fmla="*/ 371475 w 1238250"/>
                  <a:gd name="connsiteY2" fmla="*/ 9525 h 304800"/>
                  <a:gd name="connsiteX3" fmla="*/ 133350 w 1238250"/>
                  <a:gd name="connsiteY3" fmla="*/ 76200 h 304800"/>
                  <a:gd name="connsiteX4" fmla="*/ 0 w 1238250"/>
                  <a:gd name="connsiteY4" fmla="*/ 171450 h 304800"/>
                  <a:gd name="connsiteX5" fmla="*/ 647700 w 1238250"/>
                  <a:gd name="connsiteY5" fmla="*/ 304800 h 304800"/>
                  <a:gd name="connsiteX6" fmla="*/ 1238250 w 1238250"/>
                  <a:gd name="connsiteY6" fmla="*/ 257175 h 304800"/>
                  <a:gd name="connsiteX7" fmla="*/ 1238250 w 1238250"/>
                  <a:gd name="connsiteY7" fmla="*/ 2571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0" h="304800">
                    <a:moveTo>
                      <a:pt x="1085850" y="161925"/>
                    </a:moveTo>
                    <a:lnTo>
                      <a:pt x="514350" y="0"/>
                    </a:lnTo>
                    <a:lnTo>
                      <a:pt x="371475" y="9525"/>
                    </a:lnTo>
                    <a:lnTo>
                      <a:pt x="133350" y="76200"/>
                    </a:lnTo>
                    <a:lnTo>
                      <a:pt x="0" y="171450"/>
                    </a:lnTo>
                    <a:lnTo>
                      <a:pt x="647700" y="304800"/>
                    </a:lnTo>
                    <a:lnTo>
                      <a:pt x="1238250" y="257175"/>
                    </a:lnTo>
                    <a:lnTo>
                      <a:pt x="1238250" y="257175"/>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Freeform 74"/>
              <p:cNvSpPr/>
              <p:nvPr/>
            </p:nvSpPr>
            <p:spPr>
              <a:xfrm>
                <a:off x="2708127" y="6708151"/>
                <a:ext cx="48605" cy="133547"/>
              </a:xfrm>
              <a:custGeom>
                <a:avLst/>
                <a:gdLst>
                  <a:gd name="connsiteX0" fmla="*/ 371475 w 371475"/>
                  <a:gd name="connsiteY0" fmla="*/ 1123950 h 1123950"/>
                  <a:gd name="connsiteX1" fmla="*/ 114300 w 371475"/>
                  <a:gd name="connsiteY1" fmla="*/ 857250 h 1123950"/>
                  <a:gd name="connsiteX2" fmla="*/ 28575 w 371475"/>
                  <a:gd name="connsiteY2" fmla="*/ 619125 h 1123950"/>
                  <a:gd name="connsiteX3" fmla="*/ 0 w 371475"/>
                  <a:gd name="connsiteY3" fmla="*/ 381000 h 1123950"/>
                  <a:gd name="connsiteX4" fmla="*/ 19050 w 371475"/>
                  <a:gd name="connsiteY4" fmla="*/ 142875 h 1123950"/>
                  <a:gd name="connsiteX5" fmla="*/ 38100 w 371475"/>
                  <a:gd name="connsiteY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1123950">
                    <a:moveTo>
                      <a:pt x="371475" y="1123950"/>
                    </a:moveTo>
                    <a:lnTo>
                      <a:pt x="114300" y="857250"/>
                    </a:lnTo>
                    <a:lnTo>
                      <a:pt x="28575" y="619125"/>
                    </a:lnTo>
                    <a:lnTo>
                      <a:pt x="0" y="381000"/>
                    </a:lnTo>
                    <a:lnTo>
                      <a:pt x="19050" y="142875"/>
                    </a:lnTo>
                    <a:lnTo>
                      <a:pt x="38100" y="0"/>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Oval 75"/>
              <p:cNvSpPr/>
              <p:nvPr/>
            </p:nvSpPr>
            <p:spPr>
              <a:xfrm>
                <a:off x="2767101" y="6672843"/>
                <a:ext cx="28266" cy="25668"/>
              </a:xfrm>
              <a:prstGeom prst="ellipse">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val 76"/>
              <p:cNvSpPr/>
              <p:nvPr/>
            </p:nvSpPr>
            <p:spPr>
              <a:xfrm>
                <a:off x="2767101" y="6681399"/>
                <a:ext cx="18844" cy="171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ight Brace 77"/>
              <p:cNvSpPr/>
              <p:nvPr/>
            </p:nvSpPr>
            <p:spPr>
              <a:xfrm>
                <a:off x="2296010" y="6664287"/>
                <a:ext cx="113062" cy="128340"/>
              </a:xfrm>
              <a:prstGeom prst="rightBrace">
                <a:avLst>
                  <a:gd name="adj1" fmla="val 4166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 powerpoint.jpg"/>
          <p:cNvPicPr>
            <a:picLocks noChangeAspect="1"/>
          </p:cNvPicPr>
          <p:nvPr/>
        </p:nvPicPr>
        <p:blipFill>
          <a:blip r:embed="rId2" cstate="print"/>
          <a:srcRect l="7019" r="7129"/>
          <a:stretch>
            <a:fillRect/>
          </a:stretch>
        </p:blipFill>
        <p:spPr>
          <a:xfrm>
            <a:off x="395536" y="366257"/>
            <a:ext cx="6840760" cy="6303103"/>
          </a:xfrm>
          <a:prstGeom prst="rect">
            <a:avLst/>
          </a:prstGeom>
        </p:spPr>
      </p:pic>
      <p:grpSp>
        <p:nvGrpSpPr>
          <p:cNvPr id="18" name="Group 17"/>
          <p:cNvGrpSpPr/>
          <p:nvPr/>
        </p:nvGrpSpPr>
        <p:grpSpPr>
          <a:xfrm>
            <a:off x="1492470" y="1412776"/>
            <a:ext cx="5616624" cy="4536504"/>
            <a:chOff x="1691680" y="1268760"/>
            <a:chExt cx="5616624" cy="4536504"/>
          </a:xfrm>
        </p:grpSpPr>
        <p:sp>
          <p:nvSpPr>
            <p:cNvPr id="19" name="Rectangle 18"/>
            <p:cNvSpPr/>
            <p:nvPr/>
          </p:nvSpPr>
          <p:spPr>
            <a:xfrm>
              <a:off x="5724128" y="1268760"/>
              <a:ext cx="28803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6300192" y="285293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580112" y="321297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5076056" y="3789040"/>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for powerpoint.jpg"/>
            <p:cNvPicPr>
              <a:picLocks noChangeAspect="1"/>
            </p:cNvPicPr>
            <p:nvPr/>
          </p:nvPicPr>
          <p:blipFill>
            <a:blip r:embed="rId2" cstate="print"/>
            <a:srcRect l="20680" t="39319" r="74802" b="54969"/>
            <a:stretch>
              <a:fillRect/>
            </a:stretch>
          </p:blipFill>
          <p:spPr>
            <a:xfrm>
              <a:off x="1691680" y="2492896"/>
              <a:ext cx="360040" cy="360040"/>
            </a:xfrm>
            <a:prstGeom prst="rect">
              <a:avLst/>
            </a:prstGeom>
          </p:spPr>
        </p:pic>
        <p:sp>
          <p:nvSpPr>
            <p:cNvPr id="24" name="Rectangle 23"/>
            <p:cNvSpPr/>
            <p:nvPr/>
          </p:nvSpPr>
          <p:spPr>
            <a:xfrm>
              <a:off x="6948264" y="5085184"/>
              <a:ext cx="36004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6084168" y="4725144"/>
              <a:ext cx="14401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for powerpoint.jpg"/>
            <p:cNvPicPr>
              <a:picLocks noChangeAspect="1"/>
            </p:cNvPicPr>
            <p:nvPr/>
          </p:nvPicPr>
          <p:blipFill>
            <a:blip r:embed="rId2" cstate="print"/>
            <a:srcRect l="20680" t="39319" r="74802" b="54969"/>
            <a:stretch>
              <a:fillRect/>
            </a:stretch>
          </p:blipFill>
          <p:spPr>
            <a:xfrm>
              <a:off x="6372200" y="5517232"/>
              <a:ext cx="288032" cy="288032"/>
            </a:xfrm>
            <a:prstGeom prst="rect">
              <a:avLst/>
            </a:prstGeom>
          </p:spPr>
        </p:pic>
      </p:grpSp>
      <p:sp>
        <p:nvSpPr>
          <p:cNvPr id="27" name="Curved Right Arrow 26"/>
          <p:cNvSpPr/>
          <p:nvPr/>
        </p:nvSpPr>
        <p:spPr>
          <a:xfrm rot="19408715">
            <a:off x="2666108" y="2138136"/>
            <a:ext cx="3326477" cy="4160481"/>
          </a:xfrm>
          <a:prstGeom prst="curvedRightArrow">
            <a:avLst>
              <a:gd name="adj1" fmla="val 25000"/>
              <a:gd name="adj2" fmla="val 62524"/>
              <a:gd name="adj3" fmla="val 30026"/>
            </a:avLst>
          </a:prstGeom>
          <a:solidFill>
            <a:srgbClr val="00B0F0">
              <a:alpha val="40000"/>
            </a:srgb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8" name="Isosceles Triangle 27"/>
          <p:cNvSpPr/>
          <p:nvPr/>
        </p:nvSpPr>
        <p:spPr>
          <a:xfrm>
            <a:off x="4186644" y="2049588"/>
            <a:ext cx="236141" cy="202000"/>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28"/>
          <p:cNvSpPr/>
          <p:nvPr/>
        </p:nvSpPr>
        <p:spPr>
          <a:xfrm>
            <a:off x="2630140" y="3328919"/>
            <a:ext cx="236141" cy="202000"/>
          </a:xfrm>
          <a:prstGeom prst="triangl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2664282" y="4069584"/>
            <a:ext cx="202000" cy="202000"/>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lowchart: Decision 30"/>
          <p:cNvSpPr/>
          <p:nvPr/>
        </p:nvSpPr>
        <p:spPr>
          <a:xfrm rot="5400000">
            <a:off x="6351552" y="4759816"/>
            <a:ext cx="271343" cy="202000"/>
          </a:xfrm>
          <a:prstGeom prst="flowChartDecision">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6038782" y="4271584"/>
            <a:ext cx="202000" cy="2020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lowchart: Decision 32"/>
          <p:cNvSpPr/>
          <p:nvPr/>
        </p:nvSpPr>
        <p:spPr>
          <a:xfrm rot="5400000">
            <a:off x="6004111" y="4710255"/>
            <a:ext cx="271343" cy="202000"/>
          </a:xfrm>
          <a:prstGeom prst="flowChartDecision">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lowchart: Decision 33"/>
          <p:cNvSpPr/>
          <p:nvPr/>
        </p:nvSpPr>
        <p:spPr>
          <a:xfrm rot="5400000">
            <a:off x="6071444" y="4775578"/>
            <a:ext cx="271343" cy="202000"/>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106116" y="4221088"/>
            <a:ext cx="202000" cy="202000"/>
          </a:xfrm>
          <a:prstGeom prst="ellipse">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5-Point Star 35"/>
          <p:cNvSpPr/>
          <p:nvPr/>
        </p:nvSpPr>
        <p:spPr>
          <a:xfrm>
            <a:off x="4086119" y="1982254"/>
            <a:ext cx="269333" cy="269333"/>
          </a:xfrm>
          <a:prstGeom prst="star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5634783" y="4271584"/>
            <a:ext cx="202000" cy="202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724128" y="4149080"/>
            <a:ext cx="202000" cy="20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27829" y="684639"/>
            <a:ext cx="800219" cy="5184657"/>
          </a:xfrm>
          <a:prstGeom prst="rect">
            <a:avLst/>
          </a:prstGeom>
          <a:noFill/>
        </p:spPr>
        <p:txBody>
          <a:bodyPr vert="vert270" wrap="square" rtlCol="0">
            <a:spAutoFit/>
          </a:bodyPr>
          <a:lstStyle/>
          <a:p>
            <a:pPr algn="ctr"/>
            <a:r>
              <a:rPr lang="en-GB" sz="2000" dirty="0" smtClean="0"/>
              <a:t>Gross framework production</a:t>
            </a:r>
          </a:p>
          <a:p>
            <a:pPr algn="ctr"/>
            <a:r>
              <a:rPr lang="en-GB" sz="2000" dirty="0" smtClean="0"/>
              <a:t>(Kg CaCO3 m</a:t>
            </a:r>
            <a:r>
              <a:rPr lang="en-GB" sz="2000" baseline="30000" dirty="0" smtClean="0"/>
              <a:t>-2</a:t>
            </a:r>
            <a:r>
              <a:rPr lang="en-GB" sz="2000" dirty="0" smtClean="0"/>
              <a:t> year</a:t>
            </a:r>
            <a:r>
              <a:rPr lang="en-GB" sz="2000" baseline="30000" dirty="0" smtClean="0"/>
              <a:t>-1</a:t>
            </a:r>
            <a:r>
              <a:rPr lang="en-GB" sz="2000" dirty="0" smtClean="0"/>
              <a:t>)</a:t>
            </a:r>
            <a:endParaRPr lang="en-GB" sz="2000" dirty="0"/>
          </a:p>
        </p:txBody>
      </p:sp>
      <p:sp>
        <p:nvSpPr>
          <p:cNvPr id="40" name="TextBox 39"/>
          <p:cNvSpPr txBox="1"/>
          <p:nvPr/>
        </p:nvSpPr>
        <p:spPr>
          <a:xfrm rot="5400000">
            <a:off x="3751100" y="3328744"/>
            <a:ext cx="800219" cy="6329323"/>
          </a:xfrm>
          <a:prstGeom prst="rect">
            <a:avLst/>
          </a:prstGeom>
          <a:noFill/>
        </p:spPr>
        <p:txBody>
          <a:bodyPr vert="vert270" wrap="square" rtlCol="0">
            <a:spAutoFit/>
          </a:bodyPr>
          <a:lstStyle/>
          <a:p>
            <a:pPr algn="ctr"/>
            <a:r>
              <a:rPr lang="en-GB" sz="2000" dirty="0" smtClean="0"/>
              <a:t>Net framework erosion</a:t>
            </a:r>
          </a:p>
          <a:p>
            <a:pPr algn="ctr"/>
            <a:r>
              <a:rPr lang="en-GB" sz="2000" dirty="0" smtClean="0"/>
              <a:t>(Kg CaCO3 m</a:t>
            </a:r>
            <a:r>
              <a:rPr lang="en-GB" sz="2000" baseline="30000" dirty="0" smtClean="0"/>
              <a:t>-2</a:t>
            </a:r>
            <a:r>
              <a:rPr lang="en-GB" sz="2000" dirty="0" smtClean="0"/>
              <a:t> year</a:t>
            </a:r>
            <a:r>
              <a:rPr lang="en-GB" sz="2000" baseline="30000" dirty="0" smtClean="0"/>
              <a:t>-1</a:t>
            </a:r>
            <a:r>
              <a:rPr lang="en-GB" sz="2000" dirty="0" smtClean="0"/>
              <a:t>)</a:t>
            </a:r>
            <a:endParaRPr lang="en-GB" sz="2000" dirty="0"/>
          </a:p>
        </p:txBody>
      </p:sp>
      <p:sp>
        <p:nvSpPr>
          <p:cNvPr id="41" name="TextBox 40"/>
          <p:cNvSpPr txBox="1"/>
          <p:nvPr/>
        </p:nvSpPr>
        <p:spPr>
          <a:xfrm>
            <a:off x="916406" y="5241394"/>
            <a:ext cx="2880320" cy="707886"/>
          </a:xfrm>
          <a:prstGeom prst="rect">
            <a:avLst/>
          </a:prstGeom>
          <a:noFill/>
        </p:spPr>
        <p:txBody>
          <a:bodyPr wrap="square" rtlCol="0">
            <a:spAutoFit/>
          </a:bodyPr>
          <a:lstStyle/>
          <a:p>
            <a:r>
              <a:rPr lang="en-GB" sz="2000" dirty="0" smtClean="0"/>
              <a:t>Negative budget: </a:t>
            </a:r>
          </a:p>
          <a:p>
            <a:r>
              <a:rPr lang="en-GB" sz="2000" dirty="0" smtClean="0"/>
              <a:t>framework loss</a:t>
            </a:r>
            <a:endParaRPr lang="en-GB" sz="2000" dirty="0"/>
          </a:p>
        </p:txBody>
      </p:sp>
      <p:sp>
        <p:nvSpPr>
          <p:cNvPr id="42" name="TextBox 41"/>
          <p:cNvSpPr txBox="1"/>
          <p:nvPr/>
        </p:nvSpPr>
        <p:spPr>
          <a:xfrm>
            <a:off x="4860032" y="836712"/>
            <a:ext cx="2232248" cy="707886"/>
          </a:xfrm>
          <a:prstGeom prst="rect">
            <a:avLst/>
          </a:prstGeom>
          <a:noFill/>
        </p:spPr>
        <p:txBody>
          <a:bodyPr wrap="square" rtlCol="0">
            <a:spAutoFit/>
          </a:bodyPr>
          <a:lstStyle/>
          <a:p>
            <a:pPr algn="r"/>
            <a:r>
              <a:rPr lang="en-GB" sz="2000" dirty="0" smtClean="0"/>
              <a:t>Positive budget: </a:t>
            </a:r>
          </a:p>
          <a:p>
            <a:pPr algn="r"/>
            <a:r>
              <a:rPr lang="en-GB" sz="2000" dirty="0" smtClean="0"/>
              <a:t>framework growth</a:t>
            </a:r>
            <a:endParaRPr lang="en-GB" sz="2000" dirty="0"/>
          </a:p>
        </p:txBody>
      </p:sp>
      <p:grpSp>
        <p:nvGrpSpPr>
          <p:cNvPr id="43" name="Group 42"/>
          <p:cNvGrpSpPr/>
          <p:nvPr/>
        </p:nvGrpSpPr>
        <p:grpSpPr>
          <a:xfrm>
            <a:off x="916406" y="2780928"/>
            <a:ext cx="1152128" cy="656783"/>
            <a:chOff x="1115616" y="2636912"/>
            <a:chExt cx="1152128" cy="656783"/>
          </a:xfrm>
        </p:grpSpPr>
        <p:sp>
          <p:nvSpPr>
            <p:cNvPr id="44" name="TextBox 43"/>
            <p:cNvSpPr txBox="1"/>
            <p:nvPr/>
          </p:nvSpPr>
          <p:spPr>
            <a:xfrm>
              <a:off x="1115616" y="2708920"/>
              <a:ext cx="1152128" cy="584775"/>
            </a:xfrm>
            <a:prstGeom prst="rect">
              <a:avLst/>
            </a:prstGeom>
            <a:noFill/>
          </p:spPr>
          <p:txBody>
            <a:bodyPr wrap="square" rtlCol="0">
              <a:spAutoFit/>
            </a:bodyPr>
            <a:lstStyle/>
            <a:p>
              <a:pPr algn="ctr"/>
              <a:r>
                <a:rPr lang="en-GB" sz="1600" dirty="0" smtClean="0"/>
                <a:t>Barbados,</a:t>
              </a:r>
            </a:p>
            <a:p>
              <a:pPr algn="ctr"/>
              <a:r>
                <a:rPr lang="en-GB" sz="1600" dirty="0" smtClean="0"/>
                <a:t>1977</a:t>
              </a:r>
              <a:endParaRPr lang="en-GB" sz="1600" dirty="0"/>
            </a:p>
          </p:txBody>
        </p:sp>
        <p:cxnSp>
          <p:nvCxnSpPr>
            <p:cNvPr id="45" name="Straight Arrow Connector 44"/>
            <p:cNvCxnSpPr/>
            <p:nvPr/>
          </p:nvCxnSpPr>
          <p:spPr>
            <a:xfrm flipV="1">
              <a:off x="1619672" y="2636912"/>
              <a:ext cx="28803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5668934" y="1628800"/>
            <a:ext cx="1224136" cy="1088831"/>
            <a:chOff x="755576" y="2204864"/>
            <a:chExt cx="1224136" cy="1088831"/>
          </a:xfrm>
        </p:grpSpPr>
        <p:sp>
          <p:nvSpPr>
            <p:cNvPr id="47" name="TextBox 46"/>
            <p:cNvSpPr txBox="1"/>
            <p:nvPr/>
          </p:nvSpPr>
          <p:spPr>
            <a:xfrm>
              <a:off x="827584" y="2708920"/>
              <a:ext cx="1152128" cy="584775"/>
            </a:xfrm>
            <a:prstGeom prst="rect">
              <a:avLst/>
            </a:prstGeom>
            <a:noFill/>
          </p:spPr>
          <p:txBody>
            <a:bodyPr wrap="square" rtlCol="0">
              <a:spAutoFit/>
            </a:bodyPr>
            <a:lstStyle/>
            <a:p>
              <a:pPr algn="ctr"/>
              <a:r>
                <a:rPr lang="en-GB" sz="1600" dirty="0" smtClean="0"/>
                <a:t>Bonaire,</a:t>
              </a:r>
            </a:p>
            <a:p>
              <a:pPr algn="ctr"/>
              <a:r>
                <a:rPr lang="en-GB" sz="1600" dirty="0" smtClean="0"/>
                <a:t>2012</a:t>
              </a:r>
              <a:endParaRPr lang="en-GB" sz="1600" dirty="0"/>
            </a:p>
          </p:txBody>
        </p:sp>
        <p:cxnSp>
          <p:nvCxnSpPr>
            <p:cNvPr id="48" name="Straight Arrow Connector 47"/>
            <p:cNvCxnSpPr/>
            <p:nvPr/>
          </p:nvCxnSpPr>
          <p:spPr>
            <a:xfrm flipH="1" flipV="1">
              <a:off x="755576" y="2204864"/>
              <a:ext cx="64807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49" name="Rectangle 48"/>
          <p:cNvSpPr/>
          <p:nvPr/>
        </p:nvSpPr>
        <p:spPr>
          <a:xfrm>
            <a:off x="6100982" y="2996952"/>
            <a:ext cx="288032"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0" name="Group 49"/>
          <p:cNvGrpSpPr/>
          <p:nvPr/>
        </p:nvGrpSpPr>
        <p:grpSpPr>
          <a:xfrm>
            <a:off x="6965078" y="4797152"/>
            <a:ext cx="1368152" cy="584775"/>
            <a:chOff x="1763688" y="4509120"/>
            <a:chExt cx="1368152" cy="584775"/>
          </a:xfrm>
        </p:grpSpPr>
        <p:sp>
          <p:nvSpPr>
            <p:cNvPr id="51" name="TextBox 50"/>
            <p:cNvSpPr txBox="1"/>
            <p:nvPr/>
          </p:nvSpPr>
          <p:spPr>
            <a:xfrm>
              <a:off x="1979712" y="4509120"/>
              <a:ext cx="1152128" cy="584775"/>
            </a:xfrm>
            <a:prstGeom prst="rect">
              <a:avLst/>
            </a:prstGeom>
            <a:noFill/>
          </p:spPr>
          <p:txBody>
            <a:bodyPr wrap="square" rtlCol="0">
              <a:spAutoFit/>
            </a:bodyPr>
            <a:lstStyle/>
            <a:p>
              <a:pPr algn="ctr"/>
              <a:r>
                <a:rPr lang="en-GB" sz="1600" dirty="0" smtClean="0"/>
                <a:t>Jamaica,</a:t>
              </a:r>
            </a:p>
            <a:p>
              <a:pPr algn="ctr"/>
              <a:r>
                <a:rPr lang="en-GB" sz="1600" dirty="0" smtClean="0"/>
                <a:t>2007</a:t>
              </a:r>
              <a:endParaRPr lang="en-GB" sz="1600" dirty="0"/>
            </a:p>
          </p:txBody>
        </p:sp>
        <p:cxnSp>
          <p:nvCxnSpPr>
            <p:cNvPr id="52" name="Straight Arrow Connector 51"/>
            <p:cNvCxnSpPr/>
            <p:nvPr/>
          </p:nvCxnSpPr>
          <p:spPr>
            <a:xfrm flipH="1">
              <a:off x="1763688" y="4797152"/>
              <a:ext cx="432048"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53" name="Straight Arrow Connector 52"/>
          <p:cNvCxnSpPr/>
          <p:nvPr/>
        </p:nvCxnSpPr>
        <p:spPr>
          <a:xfrm flipH="1">
            <a:off x="7037086" y="5157192"/>
            <a:ext cx="36004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5020862" y="3284984"/>
            <a:ext cx="1872208" cy="720080"/>
            <a:chOff x="1691680" y="2276872"/>
            <a:chExt cx="1872208" cy="720080"/>
          </a:xfrm>
        </p:grpSpPr>
        <p:sp>
          <p:nvSpPr>
            <p:cNvPr id="55" name="TextBox 54"/>
            <p:cNvSpPr txBox="1"/>
            <p:nvPr/>
          </p:nvSpPr>
          <p:spPr>
            <a:xfrm>
              <a:off x="2411760" y="2276872"/>
              <a:ext cx="1152128" cy="584775"/>
            </a:xfrm>
            <a:prstGeom prst="rect">
              <a:avLst/>
            </a:prstGeom>
            <a:noFill/>
          </p:spPr>
          <p:txBody>
            <a:bodyPr wrap="square" rtlCol="0">
              <a:spAutoFit/>
            </a:bodyPr>
            <a:lstStyle/>
            <a:p>
              <a:pPr algn="ctr"/>
              <a:r>
                <a:rPr lang="en-GB" sz="1600" dirty="0" smtClean="0"/>
                <a:t>Jamaica, 1979</a:t>
              </a:r>
              <a:endParaRPr lang="en-GB" sz="1600" dirty="0"/>
            </a:p>
          </p:txBody>
        </p:sp>
        <p:cxnSp>
          <p:nvCxnSpPr>
            <p:cNvPr id="56" name="Straight Arrow Connector 55"/>
            <p:cNvCxnSpPr/>
            <p:nvPr/>
          </p:nvCxnSpPr>
          <p:spPr>
            <a:xfrm flipH="1">
              <a:off x="1691680" y="2564904"/>
              <a:ext cx="1008112"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5524918" y="2708920"/>
            <a:ext cx="1368152" cy="720080"/>
            <a:chOff x="1763688" y="2204864"/>
            <a:chExt cx="1368152" cy="720080"/>
          </a:xfrm>
        </p:grpSpPr>
        <p:sp>
          <p:nvSpPr>
            <p:cNvPr id="58" name="TextBox 57"/>
            <p:cNvSpPr txBox="1"/>
            <p:nvPr/>
          </p:nvSpPr>
          <p:spPr>
            <a:xfrm>
              <a:off x="1979712" y="2204864"/>
              <a:ext cx="1152128" cy="584775"/>
            </a:xfrm>
            <a:prstGeom prst="rect">
              <a:avLst/>
            </a:prstGeom>
            <a:noFill/>
          </p:spPr>
          <p:txBody>
            <a:bodyPr wrap="square" rtlCol="0">
              <a:spAutoFit/>
            </a:bodyPr>
            <a:lstStyle/>
            <a:p>
              <a:pPr algn="ctr"/>
              <a:r>
                <a:rPr lang="en-GB" sz="1600" dirty="0" smtClean="0"/>
                <a:t>Bonaire,</a:t>
              </a:r>
            </a:p>
            <a:p>
              <a:pPr algn="ctr"/>
              <a:r>
                <a:rPr lang="en-GB" sz="1600" dirty="0" smtClean="0"/>
                <a:t>2012</a:t>
              </a:r>
              <a:endParaRPr lang="en-GB" sz="1600" dirty="0"/>
            </a:p>
          </p:txBody>
        </p:sp>
        <p:cxnSp>
          <p:nvCxnSpPr>
            <p:cNvPr id="59" name="Straight Arrow Connector 58"/>
            <p:cNvCxnSpPr/>
            <p:nvPr/>
          </p:nvCxnSpPr>
          <p:spPr>
            <a:xfrm flipH="1">
              <a:off x="1763688" y="2564904"/>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0" name="Group 59"/>
          <p:cNvGrpSpPr/>
          <p:nvPr/>
        </p:nvGrpSpPr>
        <p:grpSpPr>
          <a:xfrm>
            <a:off x="4948854" y="5373216"/>
            <a:ext cx="1800200" cy="584775"/>
            <a:chOff x="1979712" y="4509120"/>
            <a:chExt cx="1800200" cy="584775"/>
          </a:xfrm>
        </p:grpSpPr>
        <p:sp>
          <p:nvSpPr>
            <p:cNvPr id="61" name="TextBox 60"/>
            <p:cNvSpPr txBox="1"/>
            <p:nvPr/>
          </p:nvSpPr>
          <p:spPr>
            <a:xfrm>
              <a:off x="1979712" y="4509120"/>
              <a:ext cx="1152128" cy="584775"/>
            </a:xfrm>
            <a:prstGeom prst="rect">
              <a:avLst/>
            </a:prstGeom>
            <a:noFill/>
          </p:spPr>
          <p:txBody>
            <a:bodyPr wrap="square" rtlCol="0">
              <a:spAutoFit/>
            </a:bodyPr>
            <a:lstStyle/>
            <a:p>
              <a:pPr algn="ctr"/>
              <a:r>
                <a:rPr lang="en-GB" sz="1600" dirty="0" smtClean="0"/>
                <a:t>St Croix,</a:t>
              </a:r>
            </a:p>
            <a:p>
              <a:pPr algn="ctr"/>
              <a:r>
                <a:rPr lang="en-GB" sz="1600" dirty="0" smtClean="0"/>
                <a:t>1990</a:t>
              </a:r>
              <a:endParaRPr lang="en-GB" sz="1600" dirty="0"/>
            </a:p>
          </p:txBody>
        </p:sp>
        <p:cxnSp>
          <p:nvCxnSpPr>
            <p:cNvPr id="62" name="Straight Arrow Connector 61"/>
            <p:cNvCxnSpPr/>
            <p:nvPr/>
          </p:nvCxnSpPr>
          <p:spPr>
            <a:xfrm flipV="1">
              <a:off x="2915816" y="4653136"/>
              <a:ext cx="864096"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6613256" y="4149080"/>
            <a:ext cx="1359934" cy="711736"/>
            <a:chOff x="1771906" y="4509120"/>
            <a:chExt cx="1359934" cy="711736"/>
          </a:xfrm>
        </p:grpSpPr>
        <p:sp>
          <p:nvSpPr>
            <p:cNvPr id="64" name="TextBox 63"/>
            <p:cNvSpPr txBox="1"/>
            <p:nvPr/>
          </p:nvSpPr>
          <p:spPr>
            <a:xfrm>
              <a:off x="1979712" y="4509120"/>
              <a:ext cx="1152128" cy="584775"/>
            </a:xfrm>
            <a:prstGeom prst="rect">
              <a:avLst/>
            </a:prstGeom>
            <a:noFill/>
          </p:spPr>
          <p:txBody>
            <a:bodyPr wrap="square" rtlCol="0">
              <a:spAutoFit/>
            </a:bodyPr>
            <a:lstStyle/>
            <a:p>
              <a:pPr algn="ctr"/>
              <a:r>
                <a:rPr lang="en-GB" sz="1600" dirty="0" smtClean="0"/>
                <a:t>Jamaica,</a:t>
              </a:r>
            </a:p>
            <a:p>
              <a:pPr algn="ctr"/>
              <a:r>
                <a:rPr lang="en-GB" sz="1600" dirty="0" smtClean="0"/>
                <a:t>1977</a:t>
              </a:r>
              <a:endParaRPr lang="en-GB" sz="1600" dirty="0"/>
            </a:p>
          </p:txBody>
        </p:sp>
        <p:cxnSp>
          <p:nvCxnSpPr>
            <p:cNvPr id="65" name="Straight Arrow Connector 64"/>
            <p:cNvCxnSpPr>
              <a:endCxn id="70" idx="3"/>
            </p:cNvCxnSpPr>
            <p:nvPr/>
          </p:nvCxnSpPr>
          <p:spPr>
            <a:xfrm flipH="1">
              <a:off x="1771906" y="4797152"/>
              <a:ext cx="423830" cy="423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6100982" y="6021290"/>
            <a:ext cx="1152128" cy="836710"/>
            <a:chOff x="1979712" y="1944218"/>
            <a:chExt cx="1152128" cy="836710"/>
          </a:xfrm>
        </p:grpSpPr>
        <p:sp>
          <p:nvSpPr>
            <p:cNvPr id="67" name="TextBox 66"/>
            <p:cNvSpPr txBox="1"/>
            <p:nvPr/>
          </p:nvSpPr>
          <p:spPr>
            <a:xfrm>
              <a:off x="1979712" y="2196153"/>
              <a:ext cx="1152128" cy="584775"/>
            </a:xfrm>
            <a:prstGeom prst="rect">
              <a:avLst/>
            </a:prstGeom>
            <a:noFill/>
          </p:spPr>
          <p:txBody>
            <a:bodyPr wrap="square" rtlCol="0">
              <a:spAutoFit/>
            </a:bodyPr>
            <a:lstStyle/>
            <a:p>
              <a:pPr algn="ctr"/>
              <a:r>
                <a:rPr lang="en-GB" sz="1600" dirty="0" smtClean="0"/>
                <a:t>Bonaire,</a:t>
              </a:r>
            </a:p>
            <a:p>
              <a:pPr algn="ctr"/>
              <a:r>
                <a:rPr lang="en-GB" sz="1600" dirty="0" smtClean="0"/>
                <a:t>2012</a:t>
              </a:r>
              <a:endParaRPr lang="en-GB" sz="1600" dirty="0"/>
            </a:p>
          </p:txBody>
        </p:sp>
        <p:cxnSp>
          <p:nvCxnSpPr>
            <p:cNvPr id="68" name="Straight Arrow Connector 67"/>
            <p:cNvCxnSpPr/>
            <p:nvPr/>
          </p:nvCxnSpPr>
          <p:spPr>
            <a:xfrm flipH="1" flipV="1">
              <a:off x="2267744" y="1944218"/>
              <a:ext cx="72008" cy="2880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69" name="Flowchart: Decision 68"/>
          <p:cNvSpPr/>
          <p:nvPr/>
        </p:nvSpPr>
        <p:spPr>
          <a:xfrm rot="5400000">
            <a:off x="6138777" y="4306256"/>
            <a:ext cx="271343" cy="202000"/>
          </a:xfrm>
          <a:prstGeom prst="flowChartDecision">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Picture 69" descr="Historical plot - LATEST V2_v4.jpg"/>
          <p:cNvPicPr>
            <a:picLocks noChangeAspect="1"/>
          </p:cNvPicPr>
          <p:nvPr/>
        </p:nvPicPr>
        <p:blipFill>
          <a:blip r:embed="rId3" cstate="print">
            <a:clrChange>
              <a:clrFrom>
                <a:srgbClr val="FCFCFC"/>
              </a:clrFrom>
              <a:clrTo>
                <a:srgbClr val="FCFCFC">
                  <a:alpha val="0"/>
                </a:srgbClr>
              </a:clrTo>
            </a:clrChange>
          </a:blip>
          <a:srcRect l="78611" t="42576" r="18907" b="55295"/>
          <a:stretch>
            <a:fillRect/>
          </a:stretch>
        </p:blipFill>
        <p:spPr>
          <a:xfrm>
            <a:off x="6372199" y="4780464"/>
            <a:ext cx="241057" cy="160704"/>
          </a:xfrm>
          <a:prstGeom prst="rect">
            <a:avLst/>
          </a:prstGeom>
        </p:spPr>
      </p:pic>
      <p:pic>
        <p:nvPicPr>
          <p:cNvPr id="71" name="Picture 70" descr="Historical plot - LATEST V2_v4.jpg"/>
          <p:cNvPicPr>
            <a:picLocks noChangeAspect="1"/>
          </p:cNvPicPr>
          <p:nvPr/>
        </p:nvPicPr>
        <p:blipFill>
          <a:blip r:embed="rId3" cstate="print">
            <a:clrChange>
              <a:clrFrom>
                <a:srgbClr val="FCFCFC"/>
              </a:clrFrom>
              <a:clrTo>
                <a:srgbClr val="FCFCFC">
                  <a:alpha val="0"/>
                </a:srgbClr>
              </a:clrTo>
            </a:clrChange>
          </a:blip>
          <a:srcRect l="78611" t="42576" r="18907" b="55295"/>
          <a:stretch>
            <a:fillRect/>
          </a:stretch>
        </p:blipFill>
        <p:spPr>
          <a:xfrm>
            <a:off x="5436096" y="4101075"/>
            <a:ext cx="274008" cy="182671"/>
          </a:xfrm>
          <a:prstGeom prst="rect">
            <a:avLst/>
          </a:prstGeom>
        </p:spPr>
      </p:pic>
      <p:sp>
        <p:nvSpPr>
          <p:cNvPr id="72" name="TextBox 71"/>
          <p:cNvSpPr txBox="1"/>
          <p:nvPr/>
        </p:nvSpPr>
        <p:spPr>
          <a:xfrm rot="2055000">
            <a:off x="808700" y="2472566"/>
            <a:ext cx="2558662" cy="402914"/>
          </a:xfrm>
          <a:prstGeom prst="rect">
            <a:avLst/>
          </a:prstGeom>
          <a:noFill/>
        </p:spPr>
        <p:txBody>
          <a:bodyPr wrap="square" rtlCol="0">
            <a:spAutoFit/>
          </a:bodyPr>
          <a:lstStyle/>
          <a:p>
            <a:r>
              <a:rPr lang="en-GB" sz="2200" dirty="0" smtClean="0">
                <a:latin typeface="Helvatica"/>
              </a:rPr>
              <a:t>Threshold</a:t>
            </a:r>
            <a:endParaRPr lang="en-GB" sz="2200" dirty="0">
              <a:latin typeface="Helvatica"/>
            </a:endParaRPr>
          </a:p>
        </p:txBody>
      </p:sp>
      <p:cxnSp>
        <p:nvCxnSpPr>
          <p:cNvPr id="73" name="Straight Connector 72"/>
          <p:cNvCxnSpPr/>
          <p:nvPr/>
        </p:nvCxnSpPr>
        <p:spPr>
          <a:xfrm>
            <a:off x="844398" y="1556792"/>
            <a:ext cx="6192688" cy="4392488"/>
          </a:xfrm>
          <a:prstGeom prst="line">
            <a:avLst/>
          </a:prstGeom>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3131840" y="4283746"/>
            <a:ext cx="2441260" cy="1206100"/>
            <a:chOff x="1979712" y="1574828"/>
            <a:chExt cx="2441260" cy="1206100"/>
          </a:xfrm>
        </p:grpSpPr>
        <p:sp>
          <p:nvSpPr>
            <p:cNvPr id="75" name="TextBox 74"/>
            <p:cNvSpPr txBox="1"/>
            <p:nvPr/>
          </p:nvSpPr>
          <p:spPr>
            <a:xfrm>
              <a:off x="1979712" y="2196153"/>
              <a:ext cx="1152128" cy="584775"/>
            </a:xfrm>
            <a:prstGeom prst="rect">
              <a:avLst/>
            </a:prstGeom>
            <a:noFill/>
          </p:spPr>
          <p:txBody>
            <a:bodyPr wrap="square" rtlCol="0">
              <a:spAutoFit/>
            </a:bodyPr>
            <a:lstStyle/>
            <a:p>
              <a:pPr algn="ctr"/>
              <a:r>
                <a:rPr lang="en-GB" sz="1600" dirty="0" smtClean="0"/>
                <a:t>Bonaire,</a:t>
              </a:r>
            </a:p>
            <a:p>
              <a:pPr algn="ctr"/>
              <a:r>
                <a:rPr lang="en-GB" sz="1600" dirty="0" smtClean="0"/>
                <a:t>2012</a:t>
              </a:r>
              <a:endParaRPr lang="en-GB" sz="1600" dirty="0"/>
            </a:p>
          </p:txBody>
        </p:sp>
        <p:cxnSp>
          <p:nvCxnSpPr>
            <p:cNvPr id="76" name="Straight Arrow Connector 75"/>
            <p:cNvCxnSpPr>
              <a:endCxn id="71" idx="2"/>
            </p:cNvCxnSpPr>
            <p:nvPr/>
          </p:nvCxnSpPr>
          <p:spPr>
            <a:xfrm flipV="1">
              <a:off x="2987824" y="1574828"/>
              <a:ext cx="1433148" cy="7294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7" name="Straight Arrow Connector 76"/>
          <p:cNvCxnSpPr/>
          <p:nvPr/>
        </p:nvCxnSpPr>
        <p:spPr>
          <a:xfrm flipV="1">
            <a:off x="4067944" y="4941168"/>
            <a:ext cx="18722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4414945" y="4069584"/>
            <a:ext cx="202000" cy="20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1" name="Group 80"/>
          <p:cNvGrpSpPr/>
          <p:nvPr/>
        </p:nvGrpSpPr>
        <p:grpSpPr>
          <a:xfrm>
            <a:off x="7380312" y="889556"/>
            <a:ext cx="1656184" cy="2539444"/>
            <a:chOff x="7308304" y="313492"/>
            <a:chExt cx="1656184" cy="2539444"/>
          </a:xfrm>
        </p:grpSpPr>
        <p:grpSp>
          <p:nvGrpSpPr>
            <p:cNvPr id="82" name="Group 391"/>
            <p:cNvGrpSpPr/>
            <p:nvPr/>
          </p:nvGrpSpPr>
          <p:grpSpPr>
            <a:xfrm>
              <a:off x="7308304" y="332656"/>
              <a:ext cx="1656184" cy="2520280"/>
              <a:chOff x="7308304" y="332656"/>
              <a:chExt cx="1656184" cy="2520280"/>
            </a:xfrm>
          </p:grpSpPr>
          <p:sp>
            <p:nvSpPr>
              <p:cNvPr id="84" name="Rectangle 83"/>
              <p:cNvSpPr/>
              <p:nvPr/>
            </p:nvSpPr>
            <p:spPr>
              <a:xfrm>
                <a:off x="7308304" y="332656"/>
                <a:ext cx="158417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ounded Rectangle 84"/>
              <p:cNvSpPr/>
              <p:nvPr/>
            </p:nvSpPr>
            <p:spPr>
              <a:xfrm>
                <a:off x="7452320" y="892547"/>
                <a:ext cx="162714" cy="34601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ounded Rectangle 85"/>
              <p:cNvSpPr/>
              <p:nvPr/>
            </p:nvSpPr>
            <p:spPr>
              <a:xfrm>
                <a:off x="7452320" y="2188691"/>
                <a:ext cx="162714" cy="346016"/>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TextBox 86"/>
              <p:cNvSpPr txBox="1"/>
              <p:nvPr/>
            </p:nvSpPr>
            <p:spPr>
              <a:xfrm>
                <a:off x="7668344" y="878523"/>
                <a:ext cx="1296144" cy="338554"/>
              </a:xfrm>
              <a:prstGeom prst="rect">
                <a:avLst/>
              </a:prstGeom>
              <a:noFill/>
            </p:spPr>
            <p:txBody>
              <a:bodyPr wrap="square" rtlCol="0">
                <a:spAutoFit/>
              </a:bodyPr>
              <a:lstStyle/>
              <a:p>
                <a:r>
                  <a:rPr lang="en-GB" sz="1600" dirty="0" smtClean="0"/>
                  <a:t>= “</a:t>
                </a:r>
                <a:r>
                  <a:rPr lang="en-GB" sz="1600" dirty="0" err="1" smtClean="0"/>
                  <a:t>Healthly</a:t>
                </a:r>
                <a:r>
                  <a:rPr lang="en-GB" sz="1600" dirty="0" smtClean="0"/>
                  <a:t>”</a:t>
                </a:r>
                <a:endParaRPr lang="en-GB" sz="1600" dirty="0"/>
              </a:p>
            </p:txBody>
          </p:sp>
          <p:sp>
            <p:nvSpPr>
              <p:cNvPr id="88" name="TextBox 87"/>
              <p:cNvSpPr txBox="1"/>
              <p:nvPr/>
            </p:nvSpPr>
            <p:spPr>
              <a:xfrm>
                <a:off x="7668344" y="1310571"/>
                <a:ext cx="1296144" cy="338554"/>
              </a:xfrm>
              <a:prstGeom prst="rect">
                <a:avLst/>
              </a:prstGeom>
              <a:noFill/>
            </p:spPr>
            <p:txBody>
              <a:bodyPr wrap="square" rtlCol="0">
                <a:spAutoFit/>
              </a:bodyPr>
              <a:lstStyle/>
              <a:p>
                <a:r>
                  <a:rPr lang="en-GB" sz="1600" dirty="0" smtClean="0"/>
                  <a:t>= Fished</a:t>
                </a:r>
                <a:endParaRPr lang="en-GB" sz="1600" dirty="0"/>
              </a:p>
            </p:txBody>
          </p:sp>
          <p:sp>
            <p:nvSpPr>
              <p:cNvPr id="89" name="TextBox 88"/>
              <p:cNvSpPr txBox="1"/>
              <p:nvPr/>
            </p:nvSpPr>
            <p:spPr>
              <a:xfrm>
                <a:off x="7668344" y="1764105"/>
                <a:ext cx="1296144" cy="338554"/>
              </a:xfrm>
              <a:prstGeom prst="rect">
                <a:avLst/>
              </a:prstGeom>
              <a:noFill/>
            </p:spPr>
            <p:txBody>
              <a:bodyPr wrap="square" rtlCol="0">
                <a:spAutoFit/>
              </a:bodyPr>
              <a:lstStyle/>
              <a:p>
                <a:r>
                  <a:rPr lang="en-GB" sz="1600" dirty="0" smtClean="0"/>
                  <a:t>= Polluted </a:t>
                </a:r>
                <a:endParaRPr lang="en-GB" sz="1600" dirty="0"/>
              </a:p>
            </p:txBody>
          </p:sp>
          <p:sp>
            <p:nvSpPr>
              <p:cNvPr id="90" name="TextBox 89"/>
              <p:cNvSpPr txBox="1"/>
              <p:nvPr/>
            </p:nvSpPr>
            <p:spPr>
              <a:xfrm>
                <a:off x="7668344" y="2196153"/>
                <a:ext cx="1296144" cy="584775"/>
              </a:xfrm>
              <a:prstGeom prst="rect">
                <a:avLst/>
              </a:prstGeom>
              <a:noFill/>
            </p:spPr>
            <p:txBody>
              <a:bodyPr wrap="square" rtlCol="0">
                <a:spAutoFit/>
              </a:bodyPr>
              <a:lstStyle/>
              <a:p>
                <a:r>
                  <a:rPr lang="en-GB" sz="1600" dirty="0" smtClean="0"/>
                  <a:t>= Polluted +</a:t>
                </a:r>
              </a:p>
              <a:p>
                <a:r>
                  <a:rPr lang="en-GB" sz="1600" dirty="0" smtClean="0"/>
                  <a:t>    fished</a:t>
                </a:r>
                <a:endParaRPr lang="en-GB" sz="1600" dirty="0"/>
              </a:p>
            </p:txBody>
          </p:sp>
          <p:sp>
            <p:nvSpPr>
              <p:cNvPr id="91" name="Rounded Rectangle 90"/>
              <p:cNvSpPr/>
              <p:nvPr/>
            </p:nvSpPr>
            <p:spPr>
              <a:xfrm>
                <a:off x="7452320" y="1756643"/>
                <a:ext cx="162714" cy="346016"/>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27"/>
              <p:cNvSpPr/>
              <p:nvPr/>
            </p:nvSpPr>
            <p:spPr>
              <a:xfrm>
                <a:off x="7452320" y="1324595"/>
                <a:ext cx="162714" cy="346016"/>
              </a:xfrm>
              <a:prstGeom prst="round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3" name="TextBox 82"/>
            <p:cNvSpPr txBox="1"/>
            <p:nvPr/>
          </p:nvSpPr>
          <p:spPr>
            <a:xfrm>
              <a:off x="7308304" y="313492"/>
              <a:ext cx="1440160" cy="523220"/>
            </a:xfrm>
            <a:prstGeom prst="rect">
              <a:avLst/>
            </a:prstGeom>
            <a:noFill/>
          </p:spPr>
          <p:txBody>
            <a:bodyPr wrap="square" rtlCol="0">
              <a:spAutoFit/>
            </a:bodyPr>
            <a:lstStyle/>
            <a:p>
              <a:r>
                <a:rPr lang="en-GB" sz="2800" dirty="0" smtClean="0"/>
                <a:t>Key</a:t>
              </a:r>
              <a:endParaRPr lang="en-GB" sz="2800" dirty="0"/>
            </a:p>
          </p:txBody>
        </p:sp>
      </p:grpSp>
      <p:sp>
        <p:nvSpPr>
          <p:cNvPr id="119" name="Title 1"/>
          <p:cNvSpPr txBox="1">
            <a:spLocks/>
          </p:cNvSpPr>
          <p:nvPr/>
        </p:nvSpPr>
        <p:spPr>
          <a:xfrm>
            <a:off x="52310" y="-99392"/>
            <a:ext cx="8892480" cy="1068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all" spc="0" normalizeH="0" baseline="0" noProof="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uLnTx/>
                <a:uFillTx/>
                <a:latin typeface="+mj-lt"/>
                <a:ea typeface="+mj-ea"/>
                <a:cs typeface="+mj-cs"/>
              </a:rPr>
              <a:t>Q1. </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Historic changes</a:t>
            </a:r>
            <a:r>
              <a:rPr kumimoji="0" lang="en-GB" sz="4400" b="0" i="0" u="none" strike="noStrike" kern="1200" cap="none" spc="0" normalizeH="0" noProof="0" dirty="0" smtClean="0">
                <a:ln>
                  <a:noFill/>
                </a:ln>
                <a:solidFill>
                  <a:schemeClr val="tx1"/>
                </a:solidFill>
                <a:effectLst/>
                <a:uLnTx/>
                <a:uFillTx/>
                <a:latin typeface="+mj-lt"/>
                <a:ea typeface="+mj-ea"/>
                <a:cs typeface="+mj-cs"/>
              </a:rPr>
              <a:t> in CaCO</a:t>
            </a:r>
            <a:r>
              <a:rPr kumimoji="0" lang="en-GB" sz="4400" b="0" i="0" u="none" strike="noStrike" kern="1200" cap="none" spc="0" normalizeH="0" baseline="-25000" noProof="0" dirty="0" smtClean="0">
                <a:ln>
                  <a:noFill/>
                </a:ln>
                <a:solidFill>
                  <a:schemeClr val="tx1"/>
                </a:solidFill>
                <a:effectLst/>
                <a:uLnTx/>
                <a:uFillTx/>
                <a:latin typeface="+mj-lt"/>
                <a:ea typeface="+mj-ea"/>
                <a:cs typeface="+mj-cs"/>
              </a:rPr>
              <a:t>3</a:t>
            </a:r>
            <a:r>
              <a:rPr kumimoji="0" lang="en-GB" sz="4400" b="0" i="0" u="none" strike="noStrike" kern="1200" cap="none" spc="0" normalizeH="0" noProof="0" dirty="0" smtClean="0">
                <a:ln>
                  <a:noFill/>
                </a:ln>
                <a:solidFill>
                  <a:schemeClr val="tx1"/>
                </a:solidFill>
                <a:effectLst/>
                <a:uLnTx/>
                <a:uFillTx/>
                <a:latin typeface="+mj-lt"/>
                <a:ea typeface="+mj-ea"/>
                <a:cs typeface="+mj-cs"/>
              </a:rPr>
              <a:t> budgets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20" name="TextBox 119"/>
          <p:cNvSpPr txBox="1"/>
          <p:nvPr/>
        </p:nvSpPr>
        <p:spPr>
          <a:xfrm>
            <a:off x="2411760" y="1620089"/>
            <a:ext cx="2052736" cy="584775"/>
          </a:xfrm>
          <a:prstGeom prst="rect">
            <a:avLst/>
          </a:prstGeom>
          <a:noFill/>
        </p:spPr>
        <p:txBody>
          <a:bodyPr wrap="square" rtlCol="0">
            <a:spAutoFit/>
          </a:bodyPr>
          <a:lstStyle/>
          <a:p>
            <a:pPr algn="ctr"/>
            <a:r>
              <a:rPr lang="en-GB" sz="3200" dirty="0" smtClean="0"/>
              <a:t>1960s</a:t>
            </a:r>
            <a:endParaRPr lang="en-GB" sz="3200" dirty="0"/>
          </a:p>
        </p:txBody>
      </p:sp>
      <p:sp>
        <p:nvSpPr>
          <p:cNvPr id="121" name="TextBox 120"/>
          <p:cNvSpPr txBox="1"/>
          <p:nvPr/>
        </p:nvSpPr>
        <p:spPr>
          <a:xfrm>
            <a:off x="971600" y="3420289"/>
            <a:ext cx="1764704" cy="584775"/>
          </a:xfrm>
          <a:prstGeom prst="rect">
            <a:avLst/>
          </a:prstGeom>
          <a:noFill/>
        </p:spPr>
        <p:txBody>
          <a:bodyPr wrap="square" rtlCol="0">
            <a:spAutoFit/>
          </a:bodyPr>
          <a:lstStyle/>
          <a:p>
            <a:r>
              <a:rPr lang="en-GB" sz="3200" dirty="0" smtClean="0"/>
              <a:t>1970s</a:t>
            </a:r>
            <a:endParaRPr lang="en-GB" sz="3200" dirty="0"/>
          </a:p>
        </p:txBody>
      </p:sp>
      <p:sp>
        <p:nvSpPr>
          <p:cNvPr id="122" name="TextBox 121"/>
          <p:cNvSpPr txBox="1"/>
          <p:nvPr/>
        </p:nvSpPr>
        <p:spPr>
          <a:xfrm>
            <a:off x="1871192" y="4572417"/>
            <a:ext cx="1764704" cy="584775"/>
          </a:xfrm>
          <a:prstGeom prst="rect">
            <a:avLst/>
          </a:prstGeom>
          <a:noFill/>
        </p:spPr>
        <p:txBody>
          <a:bodyPr wrap="square" rtlCol="0">
            <a:spAutoFit/>
          </a:bodyPr>
          <a:lstStyle/>
          <a:p>
            <a:r>
              <a:rPr lang="en-GB" sz="3200" dirty="0" smtClean="0"/>
              <a:t>1980s</a:t>
            </a:r>
            <a:endParaRPr lang="en-GB" sz="3200" dirty="0"/>
          </a:p>
        </p:txBody>
      </p:sp>
      <p:sp>
        <p:nvSpPr>
          <p:cNvPr id="123" name="TextBox 122"/>
          <p:cNvSpPr txBox="1"/>
          <p:nvPr/>
        </p:nvSpPr>
        <p:spPr>
          <a:xfrm>
            <a:off x="6804248" y="3645024"/>
            <a:ext cx="1764704" cy="584775"/>
          </a:xfrm>
          <a:prstGeom prst="rect">
            <a:avLst/>
          </a:prstGeom>
          <a:noFill/>
        </p:spPr>
        <p:txBody>
          <a:bodyPr wrap="square" rtlCol="0">
            <a:spAutoFit/>
          </a:bodyPr>
          <a:lstStyle/>
          <a:p>
            <a:r>
              <a:rPr lang="en-GB" sz="3200" dirty="0" smtClean="0"/>
              <a:t>1990s</a:t>
            </a:r>
            <a:endParaRPr lang="en-GB" sz="3200" dirty="0"/>
          </a:p>
        </p:txBody>
      </p:sp>
      <p:sp>
        <p:nvSpPr>
          <p:cNvPr id="124" name="TextBox 123"/>
          <p:cNvSpPr txBox="1"/>
          <p:nvPr/>
        </p:nvSpPr>
        <p:spPr>
          <a:xfrm>
            <a:off x="7379296" y="5445224"/>
            <a:ext cx="1764704" cy="584775"/>
          </a:xfrm>
          <a:prstGeom prst="rect">
            <a:avLst/>
          </a:prstGeom>
          <a:noFill/>
        </p:spPr>
        <p:txBody>
          <a:bodyPr wrap="square" rtlCol="0">
            <a:spAutoFit/>
          </a:bodyPr>
          <a:lstStyle/>
          <a:p>
            <a:r>
              <a:rPr lang="en-GB" sz="3200" dirty="0" smtClean="0"/>
              <a:t>2000s</a:t>
            </a:r>
            <a:endParaRPr lang="en-GB" sz="3200" dirty="0"/>
          </a:p>
        </p:txBody>
      </p:sp>
      <p:grpSp>
        <p:nvGrpSpPr>
          <p:cNvPr id="130" name="Group 129"/>
          <p:cNvGrpSpPr/>
          <p:nvPr/>
        </p:nvGrpSpPr>
        <p:grpSpPr>
          <a:xfrm>
            <a:off x="2411760" y="2348880"/>
            <a:ext cx="2052736" cy="656783"/>
            <a:chOff x="2411760" y="2348880"/>
            <a:chExt cx="2052736" cy="656783"/>
          </a:xfrm>
        </p:grpSpPr>
        <p:sp>
          <p:nvSpPr>
            <p:cNvPr id="131" name="TextBox 130"/>
            <p:cNvSpPr txBox="1"/>
            <p:nvPr/>
          </p:nvSpPr>
          <p:spPr>
            <a:xfrm>
              <a:off x="2411760" y="2420888"/>
              <a:ext cx="2052736" cy="584775"/>
            </a:xfrm>
            <a:prstGeom prst="rect">
              <a:avLst/>
            </a:prstGeom>
            <a:noFill/>
          </p:spPr>
          <p:txBody>
            <a:bodyPr wrap="square" rtlCol="0">
              <a:spAutoFit/>
            </a:bodyPr>
            <a:lstStyle/>
            <a:p>
              <a:pPr algn="ctr"/>
              <a:r>
                <a:rPr lang="en-GB" sz="3200" dirty="0" smtClean="0"/>
                <a:t>1970s</a:t>
              </a:r>
              <a:endParaRPr lang="en-GB" sz="3200" dirty="0"/>
            </a:p>
          </p:txBody>
        </p:sp>
        <p:cxnSp>
          <p:nvCxnSpPr>
            <p:cNvPr id="132" name="Straight Arrow Connector 131"/>
            <p:cNvCxnSpPr/>
            <p:nvPr/>
          </p:nvCxnSpPr>
          <p:spPr>
            <a:xfrm flipV="1">
              <a:off x="3923928" y="2348880"/>
              <a:ext cx="36004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8"/>
                                        </p:tgtEl>
                                      </p:cBhvr>
                                    </p:animEffect>
                                    <p:set>
                                      <p:cBhvr>
                                        <p:cTn id="7" dur="1" fill="hold">
                                          <p:stCondLst>
                                            <p:cond delay="1999"/>
                                          </p:stCondLst>
                                        </p:cTn>
                                        <p:tgtEl>
                                          <p:spTgt spid="18"/>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6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1"/>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Wildcard plots</a:t>
            </a:r>
            <a:endParaRPr lang="en-GB" dirty="0"/>
          </a:p>
        </p:txBody>
      </p:sp>
      <p:pic>
        <p:nvPicPr>
          <p:cNvPr id="4" name="Content Placeholder 3" descr="Figure 5 - wildcard.jpg"/>
          <p:cNvPicPr>
            <a:picLocks noGrp="1" noChangeAspect="1"/>
          </p:cNvPicPr>
          <p:nvPr>
            <p:ph idx="1"/>
          </p:nvPr>
        </p:nvPicPr>
        <p:blipFill>
          <a:blip r:embed="rId2" cstate="print"/>
          <a:stretch>
            <a:fillRect/>
          </a:stretch>
        </p:blipFill>
        <p:spPr>
          <a:xfrm>
            <a:off x="0" y="1340768"/>
            <a:ext cx="9135230" cy="396044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ChangeArrowheads="1"/>
          </p:cNvSpPr>
          <p:nvPr/>
        </p:nvSpPr>
        <p:spPr bwMode="auto">
          <a:xfrm>
            <a:off x="1619250" y="4508500"/>
            <a:ext cx="5545138" cy="864716"/>
          </a:xfrm>
          <a:prstGeom prst="rect">
            <a:avLst/>
          </a:prstGeom>
          <a:solidFill>
            <a:schemeClr val="accent5">
              <a:lumMod val="40000"/>
              <a:lumOff val="60000"/>
              <a:alpha val="55000"/>
            </a:schemeClr>
          </a:solidFill>
          <a:ln w="9525">
            <a:noFill/>
            <a:miter lim="800000"/>
            <a:headEnd/>
            <a:tailEnd/>
          </a:ln>
          <a:effectLst/>
        </p:spPr>
        <p:txBody>
          <a:bodyPr wrap="none" anchor="ctr"/>
          <a:lstStyle/>
          <a:p>
            <a:endParaRPr lang="en-GB"/>
          </a:p>
        </p:txBody>
      </p:sp>
      <p:sp>
        <p:nvSpPr>
          <p:cNvPr id="5" name="Rectangle 5"/>
          <p:cNvSpPr txBox="1">
            <a:spLocks noChangeArrowheads="1"/>
          </p:cNvSpPr>
          <p:nvPr/>
        </p:nvSpPr>
        <p:spPr>
          <a:xfrm>
            <a:off x="323528" y="188640"/>
            <a:ext cx="5832648" cy="1139825"/>
          </a:xfrm>
          <a:prstGeom prst="rect">
            <a:avLst/>
          </a:prstGeom>
        </p:spPr>
        <p:txBody>
          <a:bodyPr vert="horz" lIns="91440" tIns="45720" rIns="91440" bIns="45720" rtlCol="0" anchor="ctr">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smtClean="0">
                <a:ln>
                  <a:noFill/>
                </a:ln>
                <a:solidFill>
                  <a:schemeClr val="tx1"/>
                </a:solidFill>
                <a:effectLst/>
                <a:uLnTx/>
                <a:uFillTx/>
                <a:latin typeface="+mj-lt"/>
                <a:ea typeface="+mj-ea"/>
                <a:cs typeface="+mj-cs"/>
              </a:rPr>
              <a:t>Validating the model: a Jamaican case-study</a:t>
            </a:r>
            <a:endParaRPr kumimoji="0" lang="en-GB" sz="40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Object 4"/>
          <p:cNvGraphicFramePr>
            <a:graphicFrameLocks noChangeAspect="1"/>
          </p:cNvGraphicFramePr>
          <p:nvPr/>
        </p:nvGraphicFramePr>
        <p:xfrm>
          <a:off x="984250" y="1484313"/>
          <a:ext cx="6473825" cy="4687887"/>
        </p:xfrm>
        <a:graphic>
          <a:graphicData uri="http://schemas.openxmlformats.org/presentationml/2006/ole">
            <p:oleObj spid="_x0000_s106498" name="Worksheet" r:id="rId3" imgW="9839345" imgH="6743751" progId="Excel.Sheet.8">
              <p:embed/>
            </p:oleObj>
          </a:graphicData>
        </a:graphic>
      </p:graphicFrame>
      <p:sp>
        <p:nvSpPr>
          <p:cNvPr id="7" name="Text Box 11"/>
          <p:cNvSpPr txBox="1">
            <a:spLocks noChangeArrowheads="1"/>
          </p:cNvSpPr>
          <p:nvPr/>
        </p:nvSpPr>
        <p:spPr bwMode="auto">
          <a:xfrm rot="16200000">
            <a:off x="-377081" y="3016423"/>
            <a:ext cx="2632075" cy="641350"/>
          </a:xfrm>
          <a:prstGeom prst="rect">
            <a:avLst/>
          </a:prstGeom>
          <a:noFill/>
          <a:ln w="9525">
            <a:noFill/>
            <a:miter lim="800000"/>
            <a:headEnd/>
            <a:tailEnd/>
          </a:ln>
          <a:effectLst/>
        </p:spPr>
        <p:txBody>
          <a:bodyPr>
            <a:spAutoFit/>
          </a:bodyPr>
          <a:lstStyle/>
          <a:p>
            <a:pPr algn="ctr">
              <a:spcBef>
                <a:spcPct val="50000"/>
              </a:spcBef>
            </a:pPr>
            <a:r>
              <a:rPr lang="en-GB" dirty="0"/>
              <a:t>Net carbonate accretion (kg m</a:t>
            </a:r>
            <a:r>
              <a:rPr lang="en-GB" baseline="30000" dirty="0"/>
              <a:t>-2</a:t>
            </a:r>
            <a:r>
              <a:rPr lang="en-GB" dirty="0"/>
              <a:t> year</a:t>
            </a:r>
            <a:r>
              <a:rPr lang="en-GB" baseline="30000" dirty="0"/>
              <a:t>-1</a:t>
            </a:r>
            <a:r>
              <a:rPr lang="en-GB" dirty="0"/>
              <a:t> </a:t>
            </a:r>
            <a:r>
              <a:rPr lang="en-GB" dirty="0" smtClean="0"/>
              <a:t>)</a:t>
            </a:r>
            <a:endParaRPr lang="en-GB" dirty="0"/>
          </a:p>
        </p:txBody>
      </p:sp>
      <p:sp>
        <p:nvSpPr>
          <p:cNvPr id="8" name="Text Box 12"/>
          <p:cNvSpPr txBox="1">
            <a:spLocks noChangeArrowheads="1"/>
          </p:cNvSpPr>
          <p:nvPr/>
        </p:nvSpPr>
        <p:spPr bwMode="auto">
          <a:xfrm>
            <a:off x="4068763" y="5661025"/>
            <a:ext cx="719137" cy="366713"/>
          </a:xfrm>
          <a:prstGeom prst="rect">
            <a:avLst/>
          </a:prstGeom>
          <a:noFill/>
          <a:ln w="9525">
            <a:noFill/>
            <a:miter lim="800000"/>
            <a:headEnd/>
            <a:tailEnd/>
          </a:ln>
          <a:effectLst/>
        </p:spPr>
        <p:txBody>
          <a:bodyPr>
            <a:spAutoFit/>
          </a:bodyPr>
          <a:lstStyle/>
          <a:p>
            <a:pPr>
              <a:spcBef>
                <a:spcPct val="50000"/>
              </a:spcBef>
            </a:pPr>
            <a:r>
              <a:rPr lang="en-GB"/>
              <a:t>Time</a:t>
            </a:r>
          </a:p>
        </p:txBody>
      </p:sp>
      <p:sp>
        <p:nvSpPr>
          <p:cNvPr id="9" name="Text Box 13"/>
          <p:cNvSpPr txBox="1">
            <a:spLocks noChangeArrowheads="1"/>
          </p:cNvSpPr>
          <p:nvPr/>
        </p:nvSpPr>
        <p:spPr bwMode="auto">
          <a:xfrm>
            <a:off x="2195513" y="1879600"/>
            <a:ext cx="863600" cy="396875"/>
          </a:xfrm>
          <a:prstGeom prst="rect">
            <a:avLst/>
          </a:prstGeom>
          <a:noFill/>
          <a:ln w="9525">
            <a:noFill/>
            <a:miter lim="800000"/>
            <a:headEnd/>
            <a:tailEnd/>
          </a:ln>
          <a:effectLst/>
        </p:spPr>
        <p:txBody>
          <a:bodyPr>
            <a:spAutoFit/>
          </a:bodyPr>
          <a:lstStyle/>
          <a:p>
            <a:pPr>
              <a:spcBef>
                <a:spcPct val="50000"/>
              </a:spcBef>
            </a:pPr>
            <a:r>
              <a:rPr lang="en-GB" sz="1000"/>
              <a:t>Hurricane Allen</a:t>
            </a:r>
          </a:p>
        </p:txBody>
      </p:sp>
      <p:sp>
        <p:nvSpPr>
          <p:cNvPr id="10" name="Text Box 14"/>
          <p:cNvSpPr txBox="1">
            <a:spLocks noChangeArrowheads="1"/>
          </p:cNvSpPr>
          <p:nvPr/>
        </p:nvSpPr>
        <p:spPr bwMode="auto">
          <a:xfrm>
            <a:off x="2903538" y="1879600"/>
            <a:ext cx="804862" cy="396875"/>
          </a:xfrm>
          <a:prstGeom prst="rect">
            <a:avLst/>
          </a:prstGeom>
          <a:noFill/>
          <a:ln w="9525">
            <a:noFill/>
            <a:miter lim="800000"/>
            <a:headEnd/>
            <a:tailEnd/>
          </a:ln>
          <a:effectLst/>
        </p:spPr>
        <p:txBody>
          <a:bodyPr>
            <a:spAutoFit/>
          </a:bodyPr>
          <a:lstStyle/>
          <a:p>
            <a:pPr>
              <a:spcBef>
                <a:spcPct val="50000"/>
              </a:spcBef>
            </a:pPr>
            <a:r>
              <a:rPr lang="en-GB" sz="1000" i="1"/>
              <a:t>Diadema </a:t>
            </a:r>
            <a:r>
              <a:rPr lang="en-GB" sz="1000"/>
              <a:t>die-off</a:t>
            </a:r>
          </a:p>
        </p:txBody>
      </p:sp>
      <p:sp>
        <p:nvSpPr>
          <p:cNvPr id="11" name="Text Box 15"/>
          <p:cNvSpPr txBox="1">
            <a:spLocks noChangeArrowheads="1"/>
          </p:cNvSpPr>
          <p:nvPr/>
        </p:nvSpPr>
        <p:spPr bwMode="auto">
          <a:xfrm>
            <a:off x="4067175" y="1879600"/>
            <a:ext cx="977900" cy="396875"/>
          </a:xfrm>
          <a:prstGeom prst="rect">
            <a:avLst/>
          </a:prstGeom>
          <a:noFill/>
          <a:ln w="9525">
            <a:noFill/>
            <a:miter lim="800000"/>
            <a:headEnd/>
            <a:tailEnd/>
          </a:ln>
          <a:effectLst/>
        </p:spPr>
        <p:txBody>
          <a:bodyPr>
            <a:spAutoFit/>
          </a:bodyPr>
          <a:lstStyle/>
          <a:p>
            <a:pPr>
              <a:spcBef>
                <a:spcPct val="50000"/>
              </a:spcBef>
            </a:pPr>
            <a:r>
              <a:rPr lang="en-GB" sz="1000"/>
              <a:t>Hurricane Gilbert</a:t>
            </a:r>
          </a:p>
        </p:txBody>
      </p:sp>
      <p:sp>
        <p:nvSpPr>
          <p:cNvPr id="12" name="Text Box 16"/>
          <p:cNvSpPr txBox="1">
            <a:spLocks noChangeArrowheads="1"/>
          </p:cNvSpPr>
          <p:nvPr/>
        </p:nvSpPr>
        <p:spPr bwMode="auto">
          <a:xfrm>
            <a:off x="7380288" y="3068638"/>
            <a:ext cx="1009650" cy="641350"/>
          </a:xfrm>
          <a:prstGeom prst="rect">
            <a:avLst/>
          </a:prstGeom>
          <a:noFill/>
          <a:ln w="9525">
            <a:noFill/>
            <a:miter lim="800000"/>
            <a:headEnd/>
            <a:tailEnd/>
          </a:ln>
          <a:effectLst/>
        </p:spPr>
        <p:txBody>
          <a:bodyPr>
            <a:spAutoFit/>
          </a:bodyPr>
          <a:lstStyle/>
          <a:p>
            <a:pPr algn="ctr">
              <a:spcBef>
                <a:spcPct val="50000"/>
              </a:spcBef>
            </a:pPr>
            <a:r>
              <a:rPr lang="en-GB"/>
              <a:t>1.23 kg CaCO</a:t>
            </a:r>
            <a:r>
              <a:rPr lang="en-GB" baseline="-25000"/>
              <a:t>3</a:t>
            </a:r>
            <a:endParaRPr lang="en-GB"/>
          </a:p>
        </p:txBody>
      </p:sp>
      <p:sp>
        <p:nvSpPr>
          <p:cNvPr id="13" name="Text Box 17"/>
          <p:cNvSpPr txBox="1">
            <a:spLocks noChangeArrowheads="1"/>
          </p:cNvSpPr>
          <p:nvPr/>
        </p:nvSpPr>
        <p:spPr bwMode="auto">
          <a:xfrm>
            <a:off x="5651500" y="6381750"/>
            <a:ext cx="3168650" cy="274638"/>
          </a:xfrm>
          <a:prstGeom prst="rect">
            <a:avLst/>
          </a:prstGeom>
          <a:noFill/>
          <a:ln w="9525">
            <a:noFill/>
            <a:miter lim="800000"/>
            <a:headEnd/>
            <a:tailEnd/>
          </a:ln>
          <a:effectLst/>
        </p:spPr>
        <p:txBody>
          <a:bodyPr>
            <a:spAutoFit/>
          </a:bodyPr>
          <a:lstStyle/>
          <a:p>
            <a:pPr algn="r">
              <a:spcBef>
                <a:spcPct val="50000"/>
              </a:spcBef>
            </a:pPr>
            <a:r>
              <a:rPr lang="en-GB" sz="1200"/>
              <a:t>Land, 1979. </a:t>
            </a:r>
            <a:r>
              <a:rPr lang="en-GB" sz="1200" i="1"/>
              <a:t>Marine Geology</a:t>
            </a:r>
            <a:r>
              <a:rPr lang="en-GB" sz="1200"/>
              <a:t> 29(1-4):55-71</a:t>
            </a:r>
          </a:p>
        </p:txBody>
      </p:sp>
      <p:sp>
        <p:nvSpPr>
          <p:cNvPr id="14" name="Text Box 18"/>
          <p:cNvSpPr txBox="1">
            <a:spLocks noChangeArrowheads="1"/>
          </p:cNvSpPr>
          <p:nvPr/>
        </p:nvSpPr>
        <p:spPr bwMode="auto">
          <a:xfrm>
            <a:off x="250825" y="5157788"/>
            <a:ext cx="1009650" cy="641350"/>
          </a:xfrm>
          <a:prstGeom prst="rect">
            <a:avLst/>
          </a:prstGeom>
          <a:noFill/>
          <a:ln w="9525">
            <a:noFill/>
            <a:miter lim="800000"/>
            <a:headEnd/>
            <a:tailEnd/>
          </a:ln>
          <a:effectLst/>
        </p:spPr>
        <p:txBody>
          <a:bodyPr>
            <a:spAutoFit/>
          </a:bodyPr>
          <a:lstStyle/>
          <a:p>
            <a:pPr algn="ctr">
              <a:spcBef>
                <a:spcPct val="50000"/>
              </a:spcBef>
            </a:pPr>
            <a:r>
              <a:rPr lang="en-GB"/>
              <a:t>1.1 kg CaCO</a:t>
            </a:r>
            <a:r>
              <a:rPr lang="en-GB" baseline="-25000"/>
              <a:t>3</a:t>
            </a:r>
            <a:endParaRPr lang="en-GB"/>
          </a:p>
        </p:txBody>
      </p:sp>
      <p:sp>
        <p:nvSpPr>
          <p:cNvPr id="15" name="Line 19"/>
          <p:cNvSpPr>
            <a:spLocks noChangeShapeType="1"/>
          </p:cNvSpPr>
          <p:nvPr/>
        </p:nvSpPr>
        <p:spPr bwMode="auto">
          <a:xfrm flipV="1">
            <a:off x="1187450" y="4437111"/>
            <a:ext cx="576238" cy="865138"/>
          </a:xfrm>
          <a:prstGeom prst="line">
            <a:avLst/>
          </a:prstGeom>
          <a:noFill/>
          <a:ln w="9525">
            <a:solidFill>
              <a:schemeClr val="tx1"/>
            </a:solidFill>
            <a:round/>
            <a:headEnd/>
            <a:tailEnd type="triangle" w="med" len="med"/>
          </a:ln>
          <a:effectLst/>
        </p:spPr>
        <p:txBody>
          <a:bodyPr/>
          <a:lstStyle/>
          <a:p>
            <a:endParaRPr lang="en-GB"/>
          </a:p>
        </p:txBody>
      </p:sp>
      <p:sp>
        <p:nvSpPr>
          <p:cNvPr id="16" name="Line 20"/>
          <p:cNvSpPr>
            <a:spLocks noChangeShapeType="1"/>
          </p:cNvSpPr>
          <p:nvPr/>
        </p:nvSpPr>
        <p:spPr bwMode="auto">
          <a:xfrm flipH="1">
            <a:off x="7020272" y="3716338"/>
            <a:ext cx="720378" cy="360734"/>
          </a:xfrm>
          <a:prstGeom prst="line">
            <a:avLst/>
          </a:prstGeom>
          <a:noFill/>
          <a:ln w="9525">
            <a:solidFill>
              <a:schemeClr val="tx1"/>
            </a:solidFill>
            <a:round/>
            <a:headEnd/>
            <a:tailEnd type="triangle" w="med" len="med"/>
          </a:ln>
          <a:effectLst/>
        </p:spPr>
        <p:txBody>
          <a:bodyPr/>
          <a:lstStyle/>
          <a:p>
            <a:endParaRPr lang="en-GB"/>
          </a:p>
        </p:txBody>
      </p:sp>
      <p:sp>
        <p:nvSpPr>
          <p:cNvPr id="17" name="Text Box 21"/>
          <p:cNvSpPr txBox="1">
            <a:spLocks noChangeArrowheads="1"/>
          </p:cNvSpPr>
          <p:nvPr/>
        </p:nvSpPr>
        <p:spPr bwMode="auto">
          <a:xfrm>
            <a:off x="4716463" y="6165850"/>
            <a:ext cx="4103687" cy="274638"/>
          </a:xfrm>
          <a:prstGeom prst="rect">
            <a:avLst/>
          </a:prstGeom>
          <a:noFill/>
          <a:ln w="9525">
            <a:noFill/>
            <a:miter lim="800000"/>
            <a:headEnd/>
            <a:tailEnd/>
          </a:ln>
          <a:effectLst/>
        </p:spPr>
        <p:txBody>
          <a:bodyPr>
            <a:spAutoFit/>
          </a:bodyPr>
          <a:lstStyle/>
          <a:p>
            <a:pPr algn="r">
              <a:spcBef>
                <a:spcPct val="50000"/>
              </a:spcBef>
            </a:pPr>
            <a:r>
              <a:rPr lang="en-GB" sz="1200"/>
              <a:t>Mallela &amp; Perry, 2007. </a:t>
            </a:r>
            <a:r>
              <a:rPr lang="en-GB" sz="1200" i="1"/>
              <a:t>Coral Reefs</a:t>
            </a:r>
            <a:r>
              <a:rPr lang="en-GB" sz="1200"/>
              <a:t> 26(1):129-145</a:t>
            </a:r>
          </a:p>
        </p:txBody>
      </p:sp>
      <p:grpSp>
        <p:nvGrpSpPr>
          <p:cNvPr id="2" name="Group 22"/>
          <p:cNvGrpSpPr>
            <a:grpSpLocks/>
          </p:cNvGrpSpPr>
          <p:nvPr/>
        </p:nvGrpSpPr>
        <p:grpSpPr bwMode="auto">
          <a:xfrm>
            <a:off x="672926" y="1556792"/>
            <a:ext cx="7283450" cy="4616450"/>
            <a:chOff x="290" y="1071"/>
            <a:chExt cx="4588" cy="2908"/>
          </a:xfrm>
        </p:grpSpPr>
        <p:graphicFrame>
          <p:nvGraphicFramePr>
            <p:cNvPr id="20" name="Object 24"/>
            <p:cNvGraphicFramePr>
              <a:graphicFrameLocks noChangeAspect="1"/>
            </p:cNvGraphicFramePr>
            <p:nvPr/>
          </p:nvGraphicFramePr>
          <p:xfrm>
            <a:off x="340" y="1071"/>
            <a:ext cx="4538" cy="2700"/>
          </p:xfrm>
          <a:graphic>
            <a:graphicData uri="http://schemas.openxmlformats.org/presentationml/2006/ole">
              <p:oleObj spid="_x0000_s106499" name="Worksheet" r:id="rId4" imgW="5029268" imgH="2762230" progId="Excel.Sheet.8">
                <p:embed/>
              </p:oleObj>
            </a:graphicData>
          </a:graphic>
        </p:graphicFrame>
        <p:sp>
          <p:nvSpPr>
            <p:cNvPr id="21" name="Text Box 25"/>
            <p:cNvSpPr txBox="1">
              <a:spLocks noChangeArrowheads="1"/>
            </p:cNvSpPr>
            <p:nvPr/>
          </p:nvSpPr>
          <p:spPr bwMode="auto">
            <a:xfrm>
              <a:off x="2109" y="3748"/>
              <a:ext cx="453" cy="231"/>
            </a:xfrm>
            <a:prstGeom prst="rect">
              <a:avLst/>
            </a:prstGeom>
            <a:noFill/>
            <a:ln w="9525">
              <a:noFill/>
              <a:miter lim="800000"/>
              <a:headEnd/>
              <a:tailEnd/>
            </a:ln>
            <a:effectLst/>
          </p:spPr>
          <p:txBody>
            <a:bodyPr>
              <a:spAutoFit/>
            </a:bodyPr>
            <a:lstStyle/>
            <a:p>
              <a:pPr>
                <a:spcBef>
                  <a:spcPct val="50000"/>
                </a:spcBef>
              </a:pPr>
              <a:r>
                <a:rPr lang="en-GB"/>
                <a:t>Time</a:t>
              </a:r>
            </a:p>
          </p:txBody>
        </p:sp>
        <p:sp>
          <p:nvSpPr>
            <p:cNvPr id="22" name="Text Box 26"/>
            <p:cNvSpPr txBox="1">
              <a:spLocks noChangeArrowheads="1"/>
            </p:cNvSpPr>
            <p:nvPr/>
          </p:nvSpPr>
          <p:spPr bwMode="auto">
            <a:xfrm rot="16200000">
              <a:off x="31" y="2238"/>
              <a:ext cx="750" cy="231"/>
            </a:xfrm>
            <a:prstGeom prst="rect">
              <a:avLst/>
            </a:prstGeom>
            <a:noFill/>
            <a:ln w="9525">
              <a:noFill/>
              <a:miter lim="800000"/>
              <a:headEnd/>
              <a:tailEnd/>
            </a:ln>
            <a:effectLst/>
          </p:spPr>
          <p:txBody>
            <a:bodyPr>
              <a:spAutoFit/>
            </a:bodyPr>
            <a:lstStyle/>
            <a:p>
              <a:pPr>
                <a:spcBef>
                  <a:spcPct val="50000"/>
                </a:spcBef>
              </a:pPr>
              <a:r>
                <a:rPr lang="en-GB"/>
                <a:t>% cover</a:t>
              </a:r>
            </a:p>
          </p:txBody>
        </p:sp>
        <p:sp>
          <p:nvSpPr>
            <p:cNvPr id="23" name="Text Box 27"/>
            <p:cNvSpPr txBox="1">
              <a:spLocks noChangeArrowheads="1"/>
            </p:cNvSpPr>
            <p:nvPr/>
          </p:nvSpPr>
          <p:spPr bwMode="auto">
            <a:xfrm>
              <a:off x="1201" y="1253"/>
              <a:ext cx="545" cy="270"/>
            </a:xfrm>
            <a:prstGeom prst="rect">
              <a:avLst/>
            </a:prstGeom>
            <a:noFill/>
            <a:ln w="9525">
              <a:noFill/>
              <a:miter lim="800000"/>
              <a:headEnd/>
              <a:tailEnd/>
            </a:ln>
            <a:effectLst/>
          </p:spPr>
          <p:txBody>
            <a:bodyPr wrap="square">
              <a:spAutoFit/>
            </a:bodyPr>
            <a:lstStyle/>
            <a:p>
              <a:pPr>
                <a:spcBef>
                  <a:spcPct val="50000"/>
                </a:spcBef>
              </a:pPr>
              <a:r>
                <a:rPr lang="en-GB" sz="1100" dirty="0"/>
                <a:t>Hurricane Allen</a:t>
              </a:r>
            </a:p>
          </p:txBody>
        </p:sp>
        <p:sp>
          <p:nvSpPr>
            <p:cNvPr id="24" name="Text Box 28"/>
            <p:cNvSpPr txBox="1">
              <a:spLocks noChangeArrowheads="1"/>
            </p:cNvSpPr>
            <p:nvPr/>
          </p:nvSpPr>
          <p:spPr bwMode="auto">
            <a:xfrm>
              <a:off x="1655" y="1253"/>
              <a:ext cx="499" cy="270"/>
            </a:xfrm>
            <a:prstGeom prst="rect">
              <a:avLst/>
            </a:prstGeom>
            <a:noFill/>
            <a:ln w="9525">
              <a:noFill/>
              <a:miter lim="800000"/>
              <a:headEnd/>
              <a:tailEnd/>
            </a:ln>
            <a:effectLst/>
          </p:spPr>
          <p:txBody>
            <a:bodyPr wrap="square">
              <a:spAutoFit/>
            </a:bodyPr>
            <a:lstStyle/>
            <a:p>
              <a:pPr>
                <a:spcBef>
                  <a:spcPct val="50000"/>
                </a:spcBef>
              </a:pPr>
              <a:r>
                <a:rPr lang="en-GB" sz="1100" dirty="0" err="1"/>
                <a:t>Diadema</a:t>
              </a:r>
              <a:r>
                <a:rPr lang="en-GB" sz="1100" dirty="0"/>
                <a:t> die-off</a:t>
              </a:r>
            </a:p>
          </p:txBody>
        </p:sp>
        <p:sp>
          <p:nvSpPr>
            <p:cNvPr id="25" name="Text Box 29"/>
            <p:cNvSpPr txBox="1">
              <a:spLocks noChangeArrowheads="1"/>
            </p:cNvSpPr>
            <p:nvPr/>
          </p:nvSpPr>
          <p:spPr bwMode="auto">
            <a:xfrm>
              <a:off x="2472" y="1253"/>
              <a:ext cx="771" cy="270"/>
            </a:xfrm>
            <a:prstGeom prst="rect">
              <a:avLst/>
            </a:prstGeom>
            <a:noFill/>
            <a:ln w="9525">
              <a:noFill/>
              <a:miter lim="800000"/>
              <a:headEnd/>
              <a:tailEnd/>
            </a:ln>
            <a:effectLst/>
          </p:spPr>
          <p:txBody>
            <a:bodyPr>
              <a:spAutoFit/>
            </a:bodyPr>
            <a:lstStyle/>
            <a:p>
              <a:pPr>
                <a:spcBef>
                  <a:spcPct val="50000"/>
                </a:spcBef>
              </a:pPr>
              <a:r>
                <a:rPr lang="en-GB" sz="1100" dirty="0"/>
                <a:t>Hurricane Gilbert</a:t>
              </a:r>
            </a:p>
          </p:txBody>
        </p:sp>
      </p:grpSp>
      <p:grpSp>
        <p:nvGrpSpPr>
          <p:cNvPr id="3" name="Group 40"/>
          <p:cNvGrpSpPr/>
          <p:nvPr/>
        </p:nvGrpSpPr>
        <p:grpSpPr>
          <a:xfrm>
            <a:off x="6143626" y="260350"/>
            <a:ext cx="2598737" cy="1584325"/>
            <a:chOff x="6143626" y="260350"/>
            <a:chExt cx="2598737" cy="1584325"/>
          </a:xfrm>
        </p:grpSpPr>
        <p:graphicFrame>
          <p:nvGraphicFramePr>
            <p:cNvPr id="28" name="Object 32"/>
            <p:cNvGraphicFramePr>
              <a:graphicFrameLocks noChangeAspect="1"/>
            </p:cNvGraphicFramePr>
            <p:nvPr/>
          </p:nvGraphicFramePr>
          <p:xfrm>
            <a:off x="6207125" y="260350"/>
            <a:ext cx="2535238" cy="1189038"/>
          </p:xfrm>
          <a:graphic>
            <a:graphicData uri="http://schemas.openxmlformats.org/presentationml/2006/ole">
              <p:oleObj spid="_x0000_s106500" name="Worksheet" r:id="rId5" imgW="4972041" imgH="2266902" progId="Excel.Sheet.8">
                <p:embed/>
              </p:oleObj>
            </a:graphicData>
          </a:graphic>
        </p:graphicFrame>
        <p:sp>
          <p:nvSpPr>
            <p:cNvPr id="29" name="Text Box 38"/>
            <p:cNvSpPr txBox="1">
              <a:spLocks noChangeArrowheads="1"/>
            </p:cNvSpPr>
            <p:nvPr/>
          </p:nvSpPr>
          <p:spPr bwMode="auto">
            <a:xfrm rot="16200000">
              <a:off x="5754688" y="938212"/>
              <a:ext cx="1006475" cy="228600"/>
            </a:xfrm>
            <a:prstGeom prst="rect">
              <a:avLst/>
            </a:prstGeom>
            <a:noFill/>
            <a:ln w="9525">
              <a:noFill/>
              <a:miter lim="800000"/>
              <a:headEnd/>
              <a:tailEnd/>
            </a:ln>
            <a:effectLst/>
          </p:spPr>
          <p:txBody>
            <a:bodyPr>
              <a:spAutoFit/>
            </a:bodyPr>
            <a:lstStyle/>
            <a:p>
              <a:pPr algn="ctr">
                <a:spcBef>
                  <a:spcPct val="50000"/>
                </a:spcBef>
              </a:pPr>
              <a:r>
                <a:rPr lang="en-GB" sz="900"/>
                <a:t>% cover</a:t>
              </a:r>
            </a:p>
          </p:txBody>
        </p:sp>
        <p:sp>
          <p:nvSpPr>
            <p:cNvPr id="30" name="Text Box 39"/>
            <p:cNvSpPr txBox="1">
              <a:spLocks noChangeArrowheads="1"/>
            </p:cNvSpPr>
            <p:nvPr/>
          </p:nvSpPr>
          <p:spPr bwMode="auto">
            <a:xfrm>
              <a:off x="6950075" y="1616075"/>
              <a:ext cx="1006475" cy="228600"/>
            </a:xfrm>
            <a:prstGeom prst="rect">
              <a:avLst/>
            </a:prstGeom>
            <a:noFill/>
            <a:ln w="9525">
              <a:noFill/>
              <a:miter lim="800000"/>
              <a:headEnd/>
              <a:tailEnd/>
            </a:ln>
            <a:effectLst/>
          </p:spPr>
          <p:txBody>
            <a:bodyPr>
              <a:spAutoFit/>
            </a:bodyPr>
            <a:lstStyle/>
            <a:p>
              <a:pPr algn="ctr">
                <a:spcBef>
                  <a:spcPct val="50000"/>
                </a:spcBef>
              </a:pPr>
              <a:r>
                <a:rPr lang="en-GB" sz="900"/>
                <a:t>Time</a:t>
              </a:r>
            </a:p>
          </p:txBody>
        </p:sp>
      </p:grpSp>
      <p:sp>
        <p:nvSpPr>
          <p:cNvPr id="31" name="Oval 41"/>
          <p:cNvSpPr>
            <a:spLocks noChangeArrowheads="1"/>
          </p:cNvSpPr>
          <p:nvPr/>
        </p:nvSpPr>
        <p:spPr bwMode="auto">
          <a:xfrm>
            <a:off x="1763713" y="3644900"/>
            <a:ext cx="73025" cy="71438"/>
          </a:xfrm>
          <a:prstGeom prst="ellipse">
            <a:avLst/>
          </a:prstGeom>
          <a:solidFill>
            <a:srgbClr val="6600FF"/>
          </a:solidFill>
          <a:ln w="9525">
            <a:noFill/>
            <a:round/>
            <a:headEnd/>
            <a:tailEnd/>
          </a:ln>
          <a:effectLst/>
        </p:spPr>
        <p:txBody>
          <a:bodyPr wrap="none" anchor="ctr"/>
          <a:lstStyle/>
          <a:p>
            <a:endParaRPr lang="en-GB"/>
          </a:p>
        </p:txBody>
      </p:sp>
      <p:sp>
        <p:nvSpPr>
          <p:cNvPr id="32" name="Oval 42"/>
          <p:cNvSpPr>
            <a:spLocks noChangeArrowheads="1"/>
          </p:cNvSpPr>
          <p:nvPr/>
        </p:nvSpPr>
        <p:spPr bwMode="auto">
          <a:xfrm>
            <a:off x="6946900" y="4294188"/>
            <a:ext cx="73025" cy="71437"/>
          </a:xfrm>
          <a:prstGeom prst="ellipse">
            <a:avLst/>
          </a:prstGeom>
          <a:solidFill>
            <a:srgbClr val="6600FF"/>
          </a:solidFill>
          <a:ln w="9525">
            <a:noFill/>
            <a:round/>
            <a:headEnd/>
            <a:tailEnd/>
          </a:ln>
          <a:effectLst/>
        </p:spPr>
        <p:txBody>
          <a:bodyPr wrap="none" anchor="ctr"/>
          <a:lstStyle/>
          <a:p>
            <a:endParaRPr lang="en-GB"/>
          </a:p>
        </p:txBody>
      </p:sp>
      <p:sp>
        <p:nvSpPr>
          <p:cNvPr id="33" name="Text Box 43"/>
          <p:cNvSpPr txBox="1">
            <a:spLocks noChangeArrowheads="1"/>
          </p:cNvSpPr>
          <p:nvPr/>
        </p:nvSpPr>
        <p:spPr bwMode="auto">
          <a:xfrm>
            <a:off x="5724525" y="5734050"/>
            <a:ext cx="3095625" cy="498598"/>
          </a:xfrm>
          <a:prstGeom prst="rect">
            <a:avLst/>
          </a:prstGeom>
          <a:noFill/>
          <a:ln w="9525">
            <a:noFill/>
            <a:miter lim="800000"/>
            <a:headEnd/>
            <a:tailEnd/>
          </a:ln>
          <a:effectLst/>
        </p:spPr>
        <p:txBody>
          <a:bodyPr>
            <a:spAutoFit/>
          </a:bodyPr>
          <a:lstStyle/>
          <a:p>
            <a:pPr algn="r">
              <a:spcBef>
                <a:spcPct val="20000"/>
              </a:spcBef>
            </a:pPr>
            <a:r>
              <a:rPr lang="en-GB" sz="1200" dirty="0"/>
              <a:t>Liddell &amp; </a:t>
            </a:r>
            <a:r>
              <a:rPr lang="en-GB" sz="1200" dirty="0" err="1"/>
              <a:t>Ohlhorst</a:t>
            </a:r>
            <a:r>
              <a:rPr lang="en-GB" sz="1200" dirty="0"/>
              <a:t>, 1992. </a:t>
            </a:r>
            <a:r>
              <a:rPr lang="en-GB" sz="1200" i="1" dirty="0"/>
              <a:t>7th ISRS</a:t>
            </a:r>
            <a:r>
              <a:rPr lang="en-GB" sz="1200" dirty="0"/>
              <a:t>, Guam </a:t>
            </a:r>
          </a:p>
          <a:p>
            <a:pPr algn="r">
              <a:spcBef>
                <a:spcPct val="20000"/>
              </a:spcBef>
            </a:pPr>
            <a:r>
              <a:rPr lang="en-GB" sz="1200" dirty="0"/>
              <a:t>Hughes, 1994. </a:t>
            </a:r>
            <a:r>
              <a:rPr lang="en-GB" sz="1200" i="1" dirty="0"/>
              <a:t>Science</a:t>
            </a:r>
            <a:r>
              <a:rPr lang="en-GB" sz="1200" dirty="0"/>
              <a:t> 265: 1547-1551</a:t>
            </a:r>
          </a:p>
        </p:txBody>
      </p:sp>
      <p:sp>
        <p:nvSpPr>
          <p:cNvPr id="34" name="Line 46"/>
          <p:cNvSpPr>
            <a:spLocks noChangeShapeType="1"/>
          </p:cNvSpPr>
          <p:nvPr/>
        </p:nvSpPr>
        <p:spPr bwMode="auto">
          <a:xfrm flipH="1">
            <a:off x="1908175" y="3141663"/>
            <a:ext cx="863600" cy="431800"/>
          </a:xfrm>
          <a:prstGeom prst="line">
            <a:avLst/>
          </a:prstGeom>
          <a:noFill/>
          <a:ln w="9525">
            <a:solidFill>
              <a:schemeClr val="tx1"/>
            </a:solidFill>
            <a:round/>
            <a:headEnd/>
            <a:tailEnd type="triangle" w="med" len="med"/>
          </a:ln>
          <a:effectLst/>
        </p:spPr>
        <p:txBody>
          <a:bodyPr/>
          <a:lstStyle/>
          <a:p>
            <a:endParaRPr lang="en-GB"/>
          </a:p>
        </p:txBody>
      </p:sp>
      <p:sp>
        <p:nvSpPr>
          <p:cNvPr id="35" name="Text Box 47"/>
          <p:cNvSpPr txBox="1">
            <a:spLocks noChangeArrowheads="1"/>
          </p:cNvSpPr>
          <p:nvPr/>
        </p:nvSpPr>
        <p:spPr bwMode="auto">
          <a:xfrm>
            <a:off x="2627313" y="2781300"/>
            <a:ext cx="1009650" cy="366713"/>
          </a:xfrm>
          <a:prstGeom prst="rect">
            <a:avLst/>
          </a:prstGeom>
          <a:noFill/>
          <a:ln w="9525">
            <a:noFill/>
            <a:miter lim="800000"/>
            <a:headEnd/>
            <a:tailEnd/>
          </a:ln>
          <a:effectLst/>
        </p:spPr>
        <p:txBody>
          <a:bodyPr>
            <a:spAutoFit/>
          </a:bodyPr>
          <a:lstStyle/>
          <a:p>
            <a:pPr algn="ctr">
              <a:spcBef>
                <a:spcPct val="50000"/>
              </a:spcBef>
            </a:pPr>
            <a:r>
              <a:rPr lang="en-GB"/>
              <a:t>- 4.1 kg</a:t>
            </a:r>
          </a:p>
        </p:txBody>
      </p:sp>
      <p:sp>
        <p:nvSpPr>
          <p:cNvPr id="36" name="Oval 48"/>
          <p:cNvSpPr>
            <a:spLocks noChangeArrowheads="1"/>
          </p:cNvSpPr>
          <p:nvPr/>
        </p:nvSpPr>
        <p:spPr bwMode="auto">
          <a:xfrm>
            <a:off x="1763713" y="3284538"/>
            <a:ext cx="73025" cy="71437"/>
          </a:xfrm>
          <a:prstGeom prst="ellipse">
            <a:avLst/>
          </a:prstGeom>
          <a:solidFill>
            <a:schemeClr val="hlink"/>
          </a:solidFill>
          <a:ln w="9525">
            <a:noFill/>
            <a:round/>
            <a:headEnd/>
            <a:tailEnd/>
          </a:ln>
          <a:effectLst/>
        </p:spPr>
        <p:txBody>
          <a:bodyPr wrap="none" anchor="ctr"/>
          <a:lstStyle/>
          <a:p>
            <a:endParaRPr lang="en-GB"/>
          </a:p>
        </p:txBody>
      </p:sp>
      <p:sp>
        <p:nvSpPr>
          <p:cNvPr id="37" name="Line 49"/>
          <p:cNvSpPr>
            <a:spLocks noChangeShapeType="1"/>
          </p:cNvSpPr>
          <p:nvPr/>
        </p:nvSpPr>
        <p:spPr bwMode="auto">
          <a:xfrm flipH="1">
            <a:off x="1835150" y="2636838"/>
            <a:ext cx="649288" cy="647700"/>
          </a:xfrm>
          <a:prstGeom prst="line">
            <a:avLst/>
          </a:prstGeom>
          <a:noFill/>
          <a:ln w="9525">
            <a:solidFill>
              <a:schemeClr val="tx1"/>
            </a:solidFill>
            <a:round/>
            <a:headEnd/>
            <a:tailEnd type="triangle" w="med" len="med"/>
          </a:ln>
          <a:effectLst/>
        </p:spPr>
        <p:txBody>
          <a:bodyPr/>
          <a:lstStyle/>
          <a:p>
            <a:endParaRPr lang="en-GB"/>
          </a:p>
        </p:txBody>
      </p:sp>
      <p:sp>
        <p:nvSpPr>
          <p:cNvPr id="38" name="Text Box 50"/>
          <p:cNvSpPr txBox="1">
            <a:spLocks noChangeArrowheads="1"/>
          </p:cNvSpPr>
          <p:nvPr/>
        </p:nvSpPr>
        <p:spPr bwMode="auto">
          <a:xfrm>
            <a:off x="2339975" y="2420938"/>
            <a:ext cx="1009650" cy="366712"/>
          </a:xfrm>
          <a:prstGeom prst="rect">
            <a:avLst/>
          </a:prstGeom>
          <a:noFill/>
          <a:ln w="9525">
            <a:noFill/>
            <a:miter lim="800000"/>
            <a:headEnd/>
            <a:tailEnd/>
          </a:ln>
          <a:effectLst/>
        </p:spPr>
        <p:txBody>
          <a:bodyPr>
            <a:spAutoFit/>
          </a:bodyPr>
          <a:lstStyle/>
          <a:p>
            <a:pPr algn="ctr">
              <a:spcBef>
                <a:spcPct val="50000"/>
              </a:spcBef>
            </a:pPr>
            <a:r>
              <a:rPr lang="en-GB"/>
              <a:t>5.2 kg</a:t>
            </a:r>
          </a:p>
        </p:txBody>
      </p:sp>
      <p:sp>
        <p:nvSpPr>
          <p:cNvPr id="39" name="Line 52"/>
          <p:cNvSpPr>
            <a:spLocks noChangeShapeType="1"/>
          </p:cNvSpPr>
          <p:nvPr/>
        </p:nvSpPr>
        <p:spPr bwMode="auto">
          <a:xfrm flipV="1">
            <a:off x="1763713" y="2781300"/>
            <a:ext cx="0" cy="503238"/>
          </a:xfrm>
          <a:prstGeom prst="line">
            <a:avLst/>
          </a:prstGeom>
          <a:noFill/>
          <a:ln w="9525">
            <a:solidFill>
              <a:srgbClr val="FF0000"/>
            </a:solidFill>
            <a:round/>
            <a:headEnd type="triangle" w="med" len="med"/>
            <a:tailEnd type="triangle" w="med" len="med"/>
          </a:ln>
          <a:effectLst/>
        </p:spPr>
        <p:txBody>
          <a:bodyPr/>
          <a:lstStyle/>
          <a:p>
            <a:endParaRPr lang="en-GB"/>
          </a:p>
        </p:txBody>
      </p:sp>
      <p:sp>
        <p:nvSpPr>
          <p:cNvPr id="40" name="Oval 53"/>
          <p:cNvSpPr>
            <a:spLocks noChangeArrowheads="1"/>
          </p:cNvSpPr>
          <p:nvPr/>
        </p:nvSpPr>
        <p:spPr bwMode="auto">
          <a:xfrm>
            <a:off x="6877050" y="3933825"/>
            <a:ext cx="73025" cy="71438"/>
          </a:xfrm>
          <a:prstGeom prst="ellipse">
            <a:avLst/>
          </a:prstGeom>
          <a:solidFill>
            <a:schemeClr val="hlink"/>
          </a:solidFill>
          <a:ln w="9525">
            <a:noFill/>
            <a:round/>
            <a:headEnd/>
            <a:tailEnd/>
          </a:ln>
          <a:effec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additive="base">
                                        <p:cTn id="69" dur="500" fill="hold"/>
                                        <p:tgtEl>
                                          <p:spTgt spid="34"/>
                                        </p:tgtEl>
                                        <p:attrNameLst>
                                          <p:attrName>ppt_x</p:attrName>
                                        </p:attrNameLst>
                                      </p:cBhvr>
                                      <p:tavLst>
                                        <p:tav tm="0">
                                          <p:val>
                                            <p:strVal val="#ppt_x"/>
                                          </p:val>
                                        </p:tav>
                                        <p:tav tm="100000">
                                          <p:val>
                                            <p:strVal val="#ppt_x"/>
                                          </p:val>
                                        </p:tav>
                                      </p:tavLst>
                                    </p:anim>
                                    <p:anim calcmode="lin" valueType="num">
                                      <p:cBhvr additive="base">
                                        <p:cTn id="70" dur="500" fill="hold"/>
                                        <p:tgtEl>
                                          <p:spTgt spid="3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additive="base">
                                        <p:cTn id="81" dur="500" fill="hold"/>
                                        <p:tgtEl>
                                          <p:spTgt spid="32"/>
                                        </p:tgtEl>
                                        <p:attrNameLst>
                                          <p:attrName>ppt_x</p:attrName>
                                        </p:attrNameLst>
                                      </p:cBhvr>
                                      <p:tavLst>
                                        <p:tav tm="0">
                                          <p:val>
                                            <p:strVal val="#ppt_x"/>
                                          </p:val>
                                        </p:tav>
                                        <p:tav tm="100000">
                                          <p:val>
                                            <p:strVal val="#ppt_x"/>
                                          </p:val>
                                        </p:tav>
                                      </p:tavLst>
                                    </p:anim>
                                    <p:anim calcmode="lin" valueType="num">
                                      <p:cBhvr additive="base">
                                        <p:cTn id="8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ppt_x"/>
                                          </p:val>
                                        </p:tav>
                                        <p:tav tm="100000">
                                          <p:val>
                                            <p:strVal val="#ppt_x"/>
                                          </p:val>
                                        </p:tav>
                                      </p:tavLst>
                                    </p:anim>
                                    <p:anim calcmode="lin" valueType="num">
                                      <p:cBhvr additive="base">
                                        <p:cTn id="88" dur="500" fill="hold"/>
                                        <p:tgtEl>
                                          <p:spTgt spid="3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fill="hold"/>
                                        <p:tgtEl>
                                          <p:spTgt spid="38"/>
                                        </p:tgtEl>
                                        <p:attrNameLst>
                                          <p:attrName>ppt_x</p:attrName>
                                        </p:attrNameLst>
                                      </p:cBhvr>
                                      <p:tavLst>
                                        <p:tav tm="0">
                                          <p:val>
                                            <p:strVal val="#ppt_x"/>
                                          </p:val>
                                        </p:tav>
                                        <p:tav tm="100000">
                                          <p:val>
                                            <p:strVal val="#ppt_x"/>
                                          </p:val>
                                        </p:tav>
                                      </p:tavLst>
                                    </p:anim>
                                    <p:anim calcmode="lin" valueType="num">
                                      <p:cBhvr additive="base">
                                        <p:cTn id="92" dur="500" fill="hold"/>
                                        <p:tgtEl>
                                          <p:spTgt spid="3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ppt_x"/>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ppt_x"/>
                                          </p:val>
                                        </p:tav>
                                        <p:tav tm="100000">
                                          <p:val>
                                            <p:strVal val="#ppt_x"/>
                                          </p:val>
                                        </p:tav>
                                      </p:tavLst>
                                    </p:anim>
                                    <p:anim calcmode="lin" valueType="num">
                                      <p:cBhvr additive="base">
                                        <p:cTn id="10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9"/>
                                        </p:tgtEl>
                                        <p:attrNameLst>
                                          <p:attrName>style.visibility</p:attrName>
                                        </p:attrNameLst>
                                      </p:cBhvr>
                                      <p:to>
                                        <p:strVal val="visible"/>
                                      </p:to>
                                    </p:set>
                                    <p:anim calcmode="lin" valueType="num">
                                      <p:cBhvr additive="base">
                                        <p:cTn id="105" dur="500" fill="hold"/>
                                        <p:tgtEl>
                                          <p:spTgt spid="39"/>
                                        </p:tgtEl>
                                        <p:attrNameLst>
                                          <p:attrName>ppt_x</p:attrName>
                                        </p:attrNameLst>
                                      </p:cBhvr>
                                      <p:tavLst>
                                        <p:tav tm="0">
                                          <p:val>
                                            <p:strVal val="#ppt_x"/>
                                          </p:val>
                                        </p:tav>
                                        <p:tav tm="100000">
                                          <p:val>
                                            <p:strVal val="#ppt_x"/>
                                          </p:val>
                                        </p:tav>
                                      </p:tavLst>
                                    </p:anim>
                                    <p:anim calcmode="lin" valueType="num">
                                      <p:cBhvr additive="base">
                                        <p:cTn id="10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OleChart spid="6" grpId="0"/>
      <p:bldP spid="7" grpId="0"/>
      <p:bldP spid="8" grpId="0"/>
      <p:bldP spid="9" grpId="0"/>
      <p:bldP spid="10" grpId="0"/>
      <p:bldP spid="11" grpId="0"/>
      <p:bldP spid="12" grpId="0"/>
      <p:bldP spid="13" grpId="0"/>
      <p:bldP spid="14" grpId="0"/>
      <p:bldP spid="15" grpId="0" animBg="1"/>
      <p:bldP spid="16" grpId="0" animBg="1"/>
      <p:bldP spid="17" grpId="0"/>
      <p:bldP spid="31" grpId="0" animBg="1"/>
      <p:bldP spid="32" grpId="0" animBg="1"/>
      <p:bldP spid="34" grpId="0" animBg="1"/>
      <p:bldP spid="35" grpId="0"/>
      <p:bldP spid="36" grpId="0" animBg="1"/>
      <p:bldP spid="37" grpId="0" animBg="1"/>
      <p:bldP spid="38" grpId="0"/>
      <p:bldP spid="39"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ure 2 - historical.JPG"/>
          <p:cNvPicPr>
            <a:picLocks noGrp="1" noChangeAspect="1"/>
          </p:cNvPicPr>
          <p:nvPr>
            <p:ph idx="1"/>
          </p:nvPr>
        </p:nvPicPr>
        <p:blipFill>
          <a:blip r:embed="rId2" cstate="print"/>
          <a:stretch>
            <a:fillRect/>
          </a:stretch>
        </p:blipFill>
        <p:spPr>
          <a:xfrm>
            <a:off x="53908" y="1196752"/>
            <a:ext cx="9090092" cy="5229200"/>
          </a:xfrm>
        </p:spPr>
      </p:pic>
      <p:sp>
        <p:nvSpPr>
          <p:cNvPr id="5" name="Title 1"/>
          <p:cNvSpPr txBox="1">
            <a:spLocks/>
          </p:cNvSpPr>
          <p:nvPr/>
        </p:nvSpPr>
        <p:spPr>
          <a:xfrm>
            <a:off x="144016" y="128024"/>
            <a:ext cx="8892480" cy="1068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all" spc="0" normalizeH="0" baseline="0" noProof="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uLnTx/>
                <a:uFillTx/>
                <a:latin typeface="+mj-lt"/>
                <a:ea typeface="+mj-ea"/>
                <a:cs typeface="+mj-cs"/>
              </a:rPr>
              <a:t>Q1. </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Historic changes</a:t>
            </a:r>
            <a:r>
              <a:rPr kumimoji="0" lang="en-GB" sz="4400" b="0" i="0" u="none" strike="noStrike" kern="1200" cap="none" spc="0" normalizeH="0" noProof="0" dirty="0" smtClean="0">
                <a:ln>
                  <a:noFill/>
                </a:ln>
                <a:solidFill>
                  <a:schemeClr val="tx1"/>
                </a:solidFill>
                <a:effectLst/>
                <a:uLnTx/>
                <a:uFillTx/>
                <a:latin typeface="+mj-lt"/>
                <a:ea typeface="+mj-ea"/>
                <a:cs typeface="+mj-cs"/>
              </a:rPr>
              <a:t> in budget</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363272" cy="1228998"/>
          </a:xfrm>
        </p:spPr>
        <p:txBody>
          <a:bodyPr/>
          <a:lstStyle/>
          <a:p>
            <a:pPr algn="l"/>
            <a:r>
              <a:rPr lang="en-GB" dirty="0" smtClean="0"/>
              <a:t>Vertical accretion</a:t>
            </a:r>
            <a:endParaRPr lang="en-GB" dirty="0"/>
          </a:p>
        </p:txBody>
      </p:sp>
      <p:sp>
        <p:nvSpPr>
          <p:cNvPr id="3" name="Content Placeholder 2"/>
          <p:cNvSpPr>
            <a:spLocks noGrp="1"/>
          </p:cNvSpPr>
          <p:nvPr>
            <p:ph idx="1"/>
          </p:nvPr>
        </p:nvSpPr>
        <p:spPr>
          <a:xfrm>
            <a:off x="457200" y="1340769"/>
            <a:ext cx="3466728" cy="2304256"/>
          </a:xfrm>
        </p:spPr>
        <p:txBody>
          <a:bodyPr>
            <a:normAutofit/>
          </a:bodyPr>
          <a:lstStyle/>
          <a:p>
            <a:r>
              <a:rPr lang="en-GB" sz="2500" dirty="0" smtClean="0"/>
              <a:t>Depends on porosity (30%) and framework density (1.7)</a:t>
            </a:r>
          </a:p>
          <a:p>
            <a:r>
              <a:rPr lang="en-GB" sz="2500" dirty="0" smtClean="0"/>
              <a:t>Rates of removal up to 20 cm / 1000 years</a:t>
            </a:r>
          </a:p>
          <a:p>
            <a:endParaRPr lang="en-GB" sz="2500" dirty="0"/>
          </a:p>
        </p:txBody>
      </p:sp>
      <p:pic>
        <p:nvPicPr>
          <p:cNvPr id="11" name="Picture 5" descr="\\isad.isadroot.ex.ac.uk\uoe\user\Bioerosion\Images\P1040049.JPG"/>
          <p:cNvPicPr>
            <a:picLocks noChangeAspect="1" noChangeArrowheads="1"/>
          </p:cNvPicPr>
          <p:nvPr/>
        </p:nvPicPr>
        <p:blipFill>
          <a:blip r:embed="rId3" cstate="print"/>
          <a:srcRect t="28701" r="40904" b="16363"/>
          <a:stretch>
            <a:fillRect/>
          </a:stretch>
        </p:blipFill>
        <p:spPr bwMode="auto">
          <a:xfrm>
            <a:off x="0" y="5415895"/>
            <a:ext cx="2270550" cy="1442105"/>
          </a:xfrm>
          <a:prstGeom prst="rect">
            <a:avLst/>
          </a:prstGeom>
          <a:noFill/>
        </p:spPr>
      </p:pic>
      <p:pic>
        <p:nvPicPr>
          <p:cNvPr id="12" name="Picture 11" descr="DSCN9484.JPG"/>
          <p:cNvPicPr>
            <a:picLocks noChangeAspect="1"/>
          </p:cNvPicPr>
          <p:nvPr/>
        </p:nvPicPr>
        <p:blipFill>
          <a:blip r:embed="rId4" cstate="print"/>
          <a:srcRect t="15755" r="2844" b="1969"/>
          <a:stretch>
            <a:fillRect/>
          </a:stretch>
        </p:blipFill>
        <p:spPr>
          <a:xfrm>
            <a:off x="2123728" y="5417840"/>
            <a:ext cx="2267486" cy="1440160"/>
          </a:xfrm>
          <a:prstGeom prst="rect">
            <a:avLst/>
          </a:prstGeom>
        </p:spPr>
      </p:pic>
      <p:graphicFrame>
        <p:nvGraphicFramePr>
          <p:cNvPr id="27" name="Chart 26"/>
          <p:cNvGraphicFramePr/>
          <p:nvPr/>
        </p:nvGraphicFramePr>
        <p:xfrm>
          <a:off x="11408616" y="614065"/>
          <a:ext cx="6163237" cy="5894293"/>
        </p:xfrm>
        <a:graphic>
          <a:graphicData uri="http://schemas.openxmlformats.org/drawingml/2006/chart">
            <c:chart xmlns:c="http://schemas.openxmlformats.org/drawingml/2006/chart" xmlns:r="http://schemas.openxmlformats.org/officeDocument/2006/relationships" r:id="rId5"/>
          </a:graphicData>
        </a:graphic>
      </p:graphicFrame>
      <p:sp>
        <p:nvSpPr>
          <p:cNvPr id="33" name="TextBox 32"/>
          <p:cNvSpPr txBox="1"/>
          <p:nvPr/>
        </p:nvSpPr>
        <p:spPr>
          <a:xfrm>
            <a:off x="5580112" y="6309320"/>
            <a:ext cx="2088232" cy="369332"/>
          </a:xfrm>
          <a:prstGeom prst="rect">
            <a:avLst/>
          </a:prstGeom>
          <a:noFill/>
        </p:spPr>
        <p:txBody>
          <a:bodyPr wrap="square" rtlCol="0">
            <a:spAutoFit/>
          </a:bodyPr>
          <a:lstStyle/>
          <a:p>
            <a:pPr algn="ctr"/>
            <a:r>
              <a:rPr lang="en-GB" dirty="0" smtClean="0"/>
              <a:t>Projection (year)</a:t>
            </a:r>
            <a:endParaRPr lang="en-GB" dirty="0"/>
          </a:p>
        </p:txBody>
      </p:sp>
      <p:sp>
        <p:nvSpPr>
          <p:cNvPr id="34" name="TextBox 33"/>
          <p:cNvSpPr txBox="1"/>
          <p:nvPr/>
        </p:nvSpPr>
        <p:spPr>
          <a:xfrm rot="16200000">
            <a:off x="2769913" y="3676380"/>
            <a:ext cx="3024335" cy="369332"/>
          </a:xfrm>
          <a:prstGeom prst="rect">
            <a:avLst/>
          </a:prstGeom>
          <a:noFill/>
        </p:spPr>
        <p:txBody>
          <a:bodyPr wrap="square" rtlCol="0">
            <a:spAutoFit/>
          </a:bodyPr>
          <a:lstStyle/>
          <a:p>
            <a:pPr algn="ctr"/>
            <a:r>
              <a:rPr lang="en-GB" dirty="0" err="1" smtClean="0"/>
              <a:t>Verticalaccretion</a:t>
            </a:r>
            <a:r>
              <a:rPr lang="en-GB" dirty="0" smtClean="0"/>
              <a:t> (m)</a:t>
            </a:r>
            <a:endParaRPr lang="en-GB" dirty="0"/>
          </a:p>
        </p:txBody>
      </p:sp>
      <p:grpSp>
        <p:nvGrpSpPr>
          <p:cNvPr id="44" name="Group 43"/>
          <p:cNvGrpSpPr/>
          <p:nvPr/>
        </p:nvGrpSpPr>
        <p:grpSpPr>
          <a:xfrm>
            <a:off x="4283968" y="414307"/>
            <a:ext cx="5497965" cy="5967021"/>
            <a:chOff x="4283968" y="414307"/>
            <a:chExt cx="5497965" cy="5967021"/>
          </a:xfrm>
        </p:grpSpPr>
        <p:pic>
          <p:nvPicPr>
            <p:cNvPr id="31" name="Picture 30" descr="Reef vertical erosion wide.jpg"/>
            <p:cNvPicPr>
              <a:picLocks noChangeAspect="1"/>
            </p:cNvPicPr>
            <p:nvPr/>
          </p:nvPicPr>
          <p:blipFill>
            <a:blip r:embed="rId6" cstate="print">
              <a:clrChange>
                <a:clrFrom>
                  <a:srgbClr val="FFFFFF"/>
                </a:clrFrom>
                <a:clrTo>
                  <a:srgbClr val="FFFFFF">
                    <a:alpha val="0"/>
                  </a:srgbClr>
                </a:clrTo>
              </a:clrChange>
            </a:blip>
            <a:srcRect l="14653" b="5605"/>
            <a:stretch>
              <a:fillRect/>
            </a:stretch>
          </p:blipFill>
          <p:spPr>
            <a:xfrm>
              <a:off x="4283968" y="1772816"/>
              <a:ext cx="4355976" cy="4608512"/>
            </a:xfrm>
            <a:prstGeom prst="rect">
              <a:avLst/>
            </a:prstGeom>
            <a:ln>
              <a:noFill/>
            </a:ln>
            <a:effectLst>
              <a:outerShdw blurRad="292100" dist="139700" dir="2700000" algn="tl" rotWithShape="0">
                <a:srgbClr val="333333">
                  <a:alpha val="65000"/>
                </a:srgbClr>
              </a:outerShdw>
            </a:effectLst>
          </p:spPr>
        </p:pic>
        <p:pic>
          <p:nvPicPr>
            <p:cNvPr id="4" name="Picture 3" descr="scuba6.jpg"/>
            <p:cNvPicPr>
              <a:picLocks noChangeAspect="1"/>
            </p:cNvPicPr>
            <p:nvPr/>
          </p:nvPicPr>
          <p:blipFill>
            <a:blip r:embed="rId7" cstate="print">
              <a:clrChange>
                <a:clrFrom>
                  <a:srgbClr val="FFFFFF"/>
                </a:clrFrom>
                <a:clrTo>
                  <a:srgbClr val="FFFFFF">
                    <a:alpha val="0"/>
                  </a:srgbClr>
                </a:clrTo>
              </a:clrChange>
            </a:blip>
            <a:stretch>
              <a:fillRect/>
            </a:stretch>
          </p:blipFill>
          <p:spPr>
            <a:xfrm rot="396974">
              <a:off x="5715401" y="414307"/>
              <a:ext cx="4066532" cy="2583444"/>
            </a:xfrm>
            <a:prstGeom prst="rect">
              <a:avLst/>
            </a:prstGeom>
            <a:ln>
              <a:noFill/>
            </a:ln>
            <a:effectLst>
              <a:outerShdw blurRad="292100" dist="139700" dir="2700000" algn="tl" rotWithShape="0">
                <a:srgbClr val="333333">
                  <a:alpha val="65000"/>
                </a:srgbClr>
              </a:outerShdw>
            </a:effectLst>
          </p:spPr>
        </p:pic>
        <p:cxnSp>
          <p:nvCxnSpPr>
            <p:cNvPr id="22" name="Straight Connector 21"/>
            <p:cNvCxnSpPr/>
            <p:nvPr/>
          </p:nvCxnSpPr>
          <p:spPr>
            <a:xfrm>
              <a:off x="4860032" y="3068960"/>
              <a:ext cx="3960440"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8460432" y="3140968"/>
              <a:ext cx="461665" cy="2585323"/>
            </a:xfrm>
            <a:prstGeom prst="rect">
              <a:avLst/>
            </a:prstGeom>
            <a:noFill/>
          </p:spPr>
          <p:txBody>
            <a:bodyPr vert="vert" wrap="square" rtlCol="0">
              <a:spAutoFit/>
            </a:bodyPr>
            <a:lstStyle/>
            <a:p>
              <a:r>
                <a:rPr lang="en-GB" b="1" dirty="0" smtClean="0">
                  <a:solidFill>
                    <a:srgbClr val="0070C0"/>
                  </a:solidFill>
                </a:rPr>
                <a:t>2010 height</a:t>
              </a:r>
              <a:endParaRPr lang="en-GB" b="1" dirty="0">
                <a:solidFill>
                  <a:srgbClr val="0070C0"/>
                </a:solidFill>
              </a:endParaRPr>
            </a:p>
          </p:txBody>
        </p:sp>
      </p:grpSp>
      <p:pic>
        <p:nvPicPr>
          <p:cNvPr id="28" name="Picture 121" descr="seaUrchin_scetch"/>
          <p:cNvPicPr>
            <a:picLocks noChangeAspect="1" noChangeArrowheads="1"/>
          </p:cNvPicPr>
          <p:nvPr/>
        </p:nvPicPr>
        <p:blipFill>
          <a:blip r:embed="rId8" cstate="print">
            <a:clrChange>
              <a:clrFrom>
                <a:srgbClr val="FFFFFF"/>
              </a:clrFrom>
              <a:clrTo>
                <a:srgbClr val="FFFFFF">
                  <a:alpha val="0"/>
                </a:srgbClr>
              </a:clrTo>
            </a:clrChange>
          </a:blip>
          <a:srcRect b="10088"/>
          <a:stretch>
            <a:fillRect/>
          </a:stretch>
        </p:blipFill>
        <p:spPr bwMode="auto">
          <a:xfrm>
            <a:off x="2843808" y="3501008"/>
            <a:ext cx="635249" cy="488057"/>
          </a:xfrm>
          <a:prstGeom prst="rect">
            <a:avLst/>
          </a:prstGeom>
          <a:noFill/>
          <a:ln w="9525">
            <a:noFill/>
            <a:miter lim="800000"/>
            <a:headEnd/>
            <a:tailEnd/>
          </a:ln>
        </p:spPr>
      </p:pic>
      <p:pic>
        <p:nvPicPr>
          <p:cNvPr id="29" name="Picture 121" descr="seaUrchin_scetch"/>
          <p:cNvPicPr>
            <a:picLocks noChangeAspect="1" noChangeArrowheads="1"/>
          </p:cNvPicPr>
          <p:nvPr/>
        </p:nvPicPr>
        <p:blipFill>
          <a:blip r:embed="rId8" cstate="print">
            <a:clrChange>
              <a:clrFrom>
                <a:srgbClr val="FFFFFF"/>
              </a:clrFrom>
              <a:clrTo>
                <a:srgbClr val="FFFFFF">
                  <a:alpha val="0"/>
                </a:srgbClr>
              </a:clrTo>
            </a:clrChange>
          </a:blip>
          <a:srcRect b="10088"/>
          <a:stretch>
            <a:fillRect/>
          </a:stretch>
        </p:blipFill>
        <p:spPr bwMode="auto">
          <a:xfrm>
            <a:off x="2915816" y="3861048"/>
            <a:ext cx="596514" cy="457069"/>
          </a:xfrm>
          <a:prstGeom prst="rect">
            <a:avLst/>
          </a:prstGeom>
          <a:noFill/>
          <a:ln w="9525">
            <a:noFill/>
            <a:miter lim="800000"/>
            <a:headEnd/>
            <a:tailEnd/>
          </a:ln>
        </p:spPr>
      </p:pic>
      <p:pic>
        <p:nvPicPr>
          <p:cNvPr id="32" name="Picture 121" descr="seaUrchin_scetch"/>
          <p:cNvPicPr>
            <a:picLocks noChangeAspect="1" noChangeArrowheads="1"/>
          </p:cNvPicPr>
          <p:nvPr/>
        </p:nvPicPr>
        <p:blipFill>
          <a:blip r:embed="rId8" cstate="print">
            <a:clrChange>
              <a:clrFrom>
                <a:srgbClr val="FFFFFF"/>
              </a:clrFrom>
              <a:clrTo>
                <a:srgbClr val="FFFFFF">
                  <a:alpha val="0"/>
                </a:srgbClr>
              </a:clrTo>
            </a:clrChange>
          </a:blip>
          <a:srcRect b="10088"/>
          <a:stretch>
            <a:fillRect/>
          </a:stretch>
        </p:blipFill>
        <p:spPr bwMode="auto">
          <a:xfrm>
            <a:off x="2483768" y="3645024"/>
            <a:ext cx="596514" cy="457069"/>
          </a:xfrm>
          <a:prstGeom prst="rect">
            <a:avLst/>
          </a:prstGeom>
          <a:noFill/>
          <a:ln w="9525">
            <a:noFill/>
            <a:miter lim="800000"/>
            <a:headEnd/>
            <a:tailEnd/>
          </a:ln>
        </p:spPr>
      </p:pic>
      <p:sp>
        <p:nvSpPr>
          <p:cNvPr id="40" name="TextBox 39"/>
          <p:cNvSpPr txBox="1"/>
          <p:nvPr/>
        </p:nvSpPr>
        <p:spPr>
          <a:xfrm>
            <a:off x="683568" y="3573016"/>
            <a:ext cx="2520280" cy="769441"/>
          </a:xfrm>
          <a:prstGeom prst="rect">
            <a:avLst/>
          </a:prstGeom>
          <a:noFill/>
        </p:spPr>
        <p:txBody>
          <a:bodyPr wrap="square" rtlCol="0">
            <a:spAutoFit/>
          </a:bodyPr>
          <a:lstStyle/>
          <a:p>
            <a:r>
              <a:rPr lang="en-GB" sz="4400" dirty="0" smtClean="0"/>
              <a:t>Urchins</a:t>
            </a:r>
            <a:endParaRPr lang="en-GB" sz="4400" dirty="0"/>
          </a:p>
        </p:txBody>
      </p:sp>
      <p:sp>
        <p:nvSpPr>
          <p:cNvPr id="41" name="Content Placeholder 2"/>
          <p:cNvSpPr txBox="1">
            <a:spLocks/>
          </p:cNvSpPr>
          <p:nvPr/>
        </p:nvSpPr>
        <p:spPr>
          <a:xfrm>
            <a:off x="611560" y="4365104"/>
            <a:ext cx="3466728" cy="208823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500" b="0" i="0" u="none" strike="noStrike" kern="1200" cap="none" spc="0" normalizeH="0" baseline="0" noProof="0" dirty="0" smtClean="0">
                <a:ln>
                  <a:noFill/>
                </a:ln>
                <a:solidFill>
                  <a:schemeClr val="tx1"/>
                </a:solidFill>
                <a:effectLst/>
                <a:uLnTx/>
                <a:uFillTx/>
                <a:latin typeface="+mn-lt"/>
                <a:ea typeface="+mn-ea"/>
                <a:cs typeface="+mn-cs"/>
              </a:rPr>
              <a:t>Returning to Caribbean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500" b="0" i="0" u="none" strike="noStrike" kern="1200" cap="none" spc="0" normalizeH="0" baseline="0" noProof="0" dirty="0">
              <a:ln>
                <a:noFill/>
              </a:ln>
              <a:solidFill>
                <a:schemeClr val="tx1"/>
              </a:solidFill>
              <a:effectLst/>
              <a:uLnTx/>
              <a:uFillTx/>
              <a:latin typeface="+mn-lt"/>
              <a:ea typeface="+mn-ea"/>
              <a:cs typeface="+mn-cs"/>
            </a:endParaRPr>
          </a:p>
        </p:txBody>
      </p:sp>
      <p:pic>
        <p:nvPicPr>
          <p:cNvPr id="42" name="Picture 41" descr="scuba6.jpg"/>
          <p:cNvPicPr>
            <a:picLocks noChangeAspect="1"/>
          </p:cNvPicPr>
          <p:nvPr/>
        </p:nvPicPr>
        <p:blipFill>
          <a:blip r:embed="rId7" cstate="print">
            <a:clrChange>
              <a:clrFrom>
                <a:srgbClr val="FFFFFF"/>
              </a:clrFrom>
              <a:clrTo>
                <a:srgbClr val="FFFFFF">
                  <a:alpha val="0"/>
                </a:srgbClr>
              </a:clrTo>
            </a:clrChange>
          </a:blip>
          <a:stretch>
            <a:fillRect/>
          </a:stretch>
        </p:blipFill>
        <p:spPr>
          <a:xfrm rot="396974">
            <a:off x="10251906" y="1638443"/>
            <a:ext cx="4066532" cy="2583444"/>
          </a:xfrm>
          <a:prstGeom prst="rect">
            <a:avLst/>
          </a:prstGeom>
        </p:spPr>
      </p:pic>
      <p:pic>
        <p:nvPicPr>
          <p:cNvPr id="43" name="Picture 42" descr="Reef vertical erosion + urchins.jpg"/>
          <p:cNvPicPr>
            <a:picLocks noChangeAspect="1"/>
          </p:cNvPicPr>
          <p:nvPr/>
        </p:nvPicPr>
        <p:blipFill>
          <a:blip r:embed="rId9" cstate="print">
            <a:clrChange>
              <a:clrFrom>
                <a:srgbClr val="FFFFFF"/>
              </a:clrFrom>
              <a:clrTo>
                <a:srgbClr val="FFFFFF">
                  <a:alpha val="0"/>
                </a:srgbClr>
              </a:clrTo>
            </a:clrChange>
          </a:blip>
          <a:srcRect l="15144" r="4476" b="7354"/>
          <a:stretch>
            <a:fillRect/>
          </a:stretch>
        </p:blipFill>
        <p:spPr>
          <a:xfrm>
            <a:off x="9756576" y="1124744"/>
            <a:ext cx="4968552" cy="54726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ensitivityplotRCUK.jpg"/>
          <p:cNvPicPr>
            <a:picLocks noChangeAspect="1"/>
          </p:cNvPicPr>
          <p:nvPr/>
        </p:nvPicPr>
        <p:blipFill>
          <a:blip r:embed="rId2" cstate="print">
            <a:clrChange>
              <a:clrFrom>
                <a:srgbClr val="FFFFFF"/>
              </a:clrFrom>
              <a:clrTo>
                <a:srgbClr val="FFFFFF">
                  <a:alpha val="0"/>
                </a:srgbClr>
              </a:clrTo>
            </a:clrChange>
          </a:blip>
          <a:srcRect l="3620" t="5279" r="29408" b="13726"/>
          <a:stretch>
            <a:fillRect/>
          </a:stretch>
        </p:blipFill>
        <p:spPr>
          <a:xfrm>
            <a:off x="3059832" y="692696"/>
            <a:ext cx="6012160" cy="5616624"/>
          </a:xfrm>
          <a:prstGeom prst="rect">
            <a:avLst/>
          </a:prstGeom>
          <a:solidFill>
            <a:schemeClr val="bg1"/>
          </a:solidFill>
          <a:ln>
            <a:noFill/>
          </a:ln>
          <a:effectLst/>
        </p:spPr>
      </p:pic>
      <p:sp>
        <p:nvSpPr>
          <p:cNvPr id="9" name="Title 1"/>
          <p:cNvSpPr txBox="1">
            <a:spLocks/>
          </p:cNvSpPr>
          <p:nvPr/>
        </p:nvSpPr>
        <p:spPr>
          <a:xfrm>
            <a:off x="251520" y="-27384"/>
            <a:ext cx="8892480" cy="1068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all" spc="0" normalizeH="0" baseline="0" noProof="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uLnTx/>
                <a:uFillTx/>
                <a:latin typeface="+mj-lt"/>
                <a:ea typeface="+mj-ea"/>
                <a:cs typeface="+mj-cs"/>
              </a:rPr>
              <a:t>Q1. </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Simulated disturbance events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2" name="Group 9"/>
          <p:cNvGrpSpPr/>
          <p:nvPr/>
        </p:nvGrpSpPr>
        <p:grpSpPr>
          <a:xfrm>
            <a:off x="179189" y="5805264"/>
            <a:ext cx="3492500" cy="914400"/>
            <a:chOff x="179189" y="5805264"/>
            <a:chExt cx="3492500" cy="914400"/>
          </a:xfrm>
        </p:grpSpPr>
        <p:sp>
          <p:nvSpPr>
            <p:cNvPr id="11" name="Rectangle 10"/>
            <p:cNvSpPr>
              <a:spLocks noChangeArrowheads="1"/>
            </p:cNvSpPr>
            <p:nvPr/>
          </p:nvSpPr>
          <p:spPr bwMode="auto">
            <a:xfrm>
              <a:off x="179512" y="5805264"/>
              <a:ext cx="2802049" cy="276999"/>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en-GB" sz="1200" dirty="0"/>
                <a:t>Hughes </a:t>
              </a:r>
              <a:r>
                <a:rPr lang="en-GB" sz="1200" i="1" dirty="0"/>
                <a:t>et al </a:t>
              </a:r>
              <a:r>
                <a:rPr lang="en-GB" sz="1200" dirty="0"/>
                <a:t>1987, Hay 1984, Ogden 1977</a:t>
              </a:r>
            </a:p>
          </p:txBody>
        </p:sp>
        <p:sp>
          <p:nvSpPr>
            <p:cNvPr id="12" name="Rectangle 11"/>
            <p:cNvSpPr>
              <a:spLocks noChangeArrowheads="1"/>
            </p:cNvSpPr>
            <p:nvPr/>
          </p:nvSpPr>
          <p:spPr bwMode="auto">
            <a:xfrm>
              <a:off x="179512" y="6021288"/>
              <a:ext cx="2487989" cy="276999"/>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da-DK" sz="1200" dirty="0"/>
                <a:t>Hughes 1989, Alvarez-Filip </a:t>
              </a:r>
              <a:r>
                <a:rPr lang="da-DK" sz="1200" i="1" dirty="0"/>
                <a:t>et al</a:t>
              </a:r>
              <a:r>
                <a:rPr lang="da-DK" sz="1200" dirty="0"/>
                <a:t> 2009</a:t>
              </a:r>
              <a:endParaRPr lang="en-GB" sz="1200" dirty="0"/>
            </a:p>
          </p:txBody>
        </p:sp>
        <p:sp>
          <p:nvSpPr>
            <p:cNvPr id="13" name="Rectangle 12"/>
            <p:cNvSpPr>
              <a:spLocks noChangeArrowheads="1"/>
            </p:cNvSpPr>
            <p:nvPr/>
          </p:nvSpPr>
          <p:spPr bwMode="auto">
            <a:xfrm>
              <a:off x="179189" y="6441852"/>
              <a:ext cx="3492500" cy="277812"/>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pt-BR" sz="1200" dirty="0"/>
                <a:t>Mallela &amp; Perry 2007, Carreiro-Silva et al 2005</a:t>
              </a:r>
              <a:endParaRPr lang="en-GB" sz="1200" dirty="0"/>
            </a:p>
          </p:txBody>
        </p:sp>
        <p:sp>
          <p:nvSpPr>
            <p:cNvPr id="14" name="Rectangle 13"/>
            <p:cNvSpPr>
              <a:spLocks noChangeArrowheads="1"/>
            </p:cNvSpPr>
            <p:nvPr/>
          </p:nvSpPr>
          <p:spPr bwMode="auto">
            <a:xfrm>
              <a:off x="179512" y="6237312"/>
              <a:ext cx="1864613" cy="276999"/>
            </a:xfrm>
            <a:prstGeom prst="rect">
              <a:avLst/>
            </a:prstGeom>
            <a:noFill/>
            <a:ln w="9525">
              <a:noFill/>
              <a:miter lim="800000"/>
              <a:headEnd/>
              <a:tailEnd/>
            </a:ln>
          </p:spPr>
          <p:txBody>
            <a:bodyPr wrap="square">
              <a:spAutoFit/>
            </a:bodyPr>
            <a:lstStyle/>
            <a:p>
              <a:pPr>
                <a:spcBef>
                  <a:spcPct val="20000"/>
                </a:spcBef>
                <a:buClr>
                  <a:schemeClr val="hlink"/>
                </a:buClr>
                <a:buSzPct val="80000"/>
              </a:pPr>
              <a:r>
                <a:rPr lang="en-GB" sz="1200" dirty="0"/>
                <a:t>Hughes 1985, </a:t>
              </a:r>
              <a:r>
                <a:rPr lang="en-GB" sz="1200" dirty="0" err="1"/>
                <a:t>Lessios</a:t>
              </a:r>
              <a:r>
                <a:rPr lang="en-GB" sz="1200" dirty="0"/>
                <a:t> 1988</a:t>
              </a:r>
            </a:p>
          </p:txBody>
        </p:sp>
      </p:grpSp>
      <p:graphicFrame>
        <p:nvGraphicFramePr>
          <p:cNvPr id="15" name="Group 57"/>
          <p:cNvGraphicFramePr>
            <a:graphicFrameLocks noGrp="1"/>
          </p:cNvGraphicFramePr>
          <p:nvPr/>
        </p:nvGraphicFramePr>
        <p:xfrm>
          <a:off x="-1296144" y="7317432"/>
          <a:ext cx="2592288" cy="2701014"/>
        </p:xfrm>
        <a:graphic>
          <a:graphicData uri="http://schemas.openxmlformats.org/drawingml/2006/table">
            <a:tbl>
              <a:tblPr>
                <a:tableStyleId>{69C7853C-536D-4A76-A0AE-DD22124D55A5}</a:tableStyleId>
              </a:tblPr>
              <a:tblGrid>
                <a:gridCol w="1425758"/>
                <a:gridCol w="1166530"/>
              </a:tblGrid>
              <a:tr h="576190">
                <a:tc>
                  <a:txBody>
                    <a:bodyPr/>
                    <a:lstStyle/>
                    <a:p>
                      <a:pPr marL="0" marR="0" lvl="0" indent="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endParaRPr kumimoji="0" lang="en-GB" sz="10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GB" sz="1800" u="none" strike="noStrike" cap="none" normalizeH="0" baseline="0" dirty="0" smtClean="0">
                          <a:ln>
                            <a:noFill/>
                          </a:ln>
                          <a:effectLst/>
                        </a:rPr>
                        <a:t>Event</a:t>
                      </a:r>
                      <a:endParaRPr kumimoji="0" lang="en-GB" sz="1800" b="1" i="0" u="none" strike="noStrike" cap="none" normalizeH="0" baseline="0" dirty="0" smtClean="0">
                        <a:ln>
                          <a:noFill/>
                        </a:ln>
                        <a:solidFill>
                          <a:schemeClr val="tx1"/>
                        </a:solidFill>
                        <a:effectLst/>
                        <a:latin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5000"/>
                        </a:spcBef>
                        <a:spcAft>
                          <a:spcPct val="0"/>
                        </a:spcAft>
                        <a:buClr>
                          <a:schemeClr val="hlink"/>
                        </a:buClr>
                        <a:buSzPct val="80000"/>
                        <a:buFont typeface="Wingdings" pitchFamily="2" charset="2"/>
                        <a:buNone/>
                        <a:tabLst/>
                      </a:pPr>
                      <a:r>
                        <a:rPr kumimoji="0" lang="en-GB" sz="1800" u="none" strike="noStrike" cap="none" normalizeH="0" baseline="0" dirty="0" smtClean="0">
                          <a:ln>
                            <a:noFill/>
                          </a:ln>
                          <a:effectLst/>
                        </a:rPr>
                        <a:t>% change in budget</a:t>
                      </a:r>
                      <a:endParaRPr kumimoji="0" lang="en-GB" sz="1800" b="1" i="0" u="none" strike="noStrike" cap="none" normalizeH="0" baseline="0" dirty="0" smtClean="0">
                        <a:ln>
                          <a:noFill/>
                        </a:ln>
                        <a:solidFill>
                          <a:schemeClr val="tx1"/>
                        </a:solidFill>
                        <a:effectLst/>
                        <a:latin typeface="Arial" pitchFamily="34" charset="0"/>
                      </a:endParaRPr>
                    </a:p>
                  </a:txBody>
                  <a:tcPr horzOverflow="overflow"/>
                </a:tc>
              </a:tr>
              <a:tr h="2961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u="none" strike="noStrike" cap="none" normalizeH="0" baseline="0" dirty="0" smtClean="0">
                          <a:ln>
                            <a:noFill/>
                          </a:ln>
                          <a:effectLst/>
                        </a:rPr>
                        <a:t>Urchin plague</a:t>
                      </a:r>
                      <a:endParaRPr kumimoji="0" lang="en-GB" sz="1600" b="1" i="0" u="none" strike="noStrike" cap="none" normalizeH="0" baseline="0" dirty="0" smtClean="0">
                        <a:ln>
                          <a:noFill/>
                        </a:ln>
                        <a:solidFill>
                          <a:schemeClr val="tx1"/>
                        </a:solidFill>
                        <a:effectLst/>
                        <a:latin typeface="Arial" pitchFamily="34" charset="0"/>
                      </a:endParaRPr>
                    </a:p>
                  </a:txBody>
                  <a:tcPr marL="45720" marR="4572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u="none" strike="noStrike" cap="none" normalizeH="0" baseline="0" dirty="0" smtClean="0">
                          <a:ln>
                            <a:noFill/>
                          </a:ln>
                          <a:effectLst/>
                        </a:rPr>
                        <a:t>-74</a:t>
                      </a:r>
                      <a:endParaRPr kumimoji="0" lang="en-GB" sz="2000" b="0" i="0" u="none" strike="noStrike" cap="none" normalizeH="0" baseline="0" dirty="0" smtClean="0">
                        <a:ln>
                          <a:noFill/>
                        </a:ln>
                        <a:solidFill>
                          <a:schemeClr val="tx1"/>
                        </a:solidFill>
                        <a:effectLst/>
                        <a:latin typeface="Arial" pitchFamily="34" charset="0"/>
                      </a:endParaRPr>
                    </a:p>
                  </a:txBody>
                  <a:tcPr marL="45720" marR="45720" anchor="ctr" horzOverflow="overflow"/>
                </a:tc>
              </a:tr>
              <a:tr h="47597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u="none" strike="noStrike" cap="none" normalizeH="0" baseline="0" dirty="0" smtClean="0">
                          <a:ln>
                            <a:noFill/>
                          </a:ln>
                          <a:effectLst/>
                        </a:rPr>
                        <a:t>Bleaching event</a:t>
                      </a:r>
                      <a:endParaRPr kumimoji="0" lang="en-GB" sz="1600" b="1" i="0" u="none" strike="noStrike" cap="none" normalizeH="0" baseline="0" dirty="0" smtClean="0">
                        <a:ln>
                          <a:noFill/>
                        </a:ln>
                        <a:solidFill>
                          <a:schemeClr val="tx1"/>
                        </a:solidFill>
                        <a:effectLst/>
                        <a:latin typeface="Arial" pitchFamily="34" charset="0"/>
                      </a:endParaRPr>
                    </a:p>
                  </a:txBody>
                  <a:tcPr marL="45720" marR="4572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u="none" strike="noStrike" cap="none" normalizeH="0" baseline="0" dirty="0" smtClean="0">
                          <a:ln>
                            <a:noFill/>
                          </a:ln>
                          <a:effectLst/>
                        </a:rPr>
                        <a:t>-109</a:t>
                      </a:r>
                      <a:endParaRPr kumimoji="0" lang="en-GB" sz="2000" b="0" i="0" u="none" strike="noStrike" cap="none" normalizeH="0" baseline="0" dirty="0" smtClean="0">
                        <a:ln>
                          <a:noFill/>
                        </a:ln>
                        <a:solidFill>
                          <a:schemeClr val="tx1"/>
                        </a:solidFill>
                        <a:effectLst/>
                        <a:latin typeface="Arial" pitchFamily="34" charset="0"/>
                      </a:endParaRPr>
                    </a:p>
                  </a:txBody>
                  <a:tcPr marL="45720" marR="45720" anchor="ctr" horzOverflow="overflow"/>
                </a:tc>
              </a:tr>
              <a:tr h="256894">
                <a:tc>
                  <a:txBody>
                    <a:bodyPr/>
                    <a:lstStyle/>
                    <a:p>
                      <a:pPr marL="0" marR="0" lvl="0" indent="0" algn="l" defTabSz="914400" rtl="0" eaLnBrk="1" fontAlgn="base" latinLnBrk="0" hangingPunct="1">
                        <a:lnSpc>
                          <a:spcPct val="100000"/>
                        </a:lnSpc>
                        <a:spcBef>
                          <a:spcPct val="20000"/>
                        </a:spcBef>
                        <a:spcAft>
                          <a:spcPct val="100000"/>
                        </a:spcAft>
                        <a:buClr>
                          <a:schemeClr val="hlink"/>
                        </a:buClr>
                        <a:buSzPct val="80000"/>
                        <a:buFont typeface="Wingdings" pitchFamily="2" charset="2"/>
                        <a:buNone/>
                        <a:tabLst/>
                      </a:pPr>
                      <a:r>
                        <a:rPr kumimoji="0" lang="en-GB" sz="1600" u="none" strike="noStrike" cap="none" normalizeH="0" baseline="0" dirty="0" smtClean="0">
                          <a:ln>
                            <a:noFill/>
                          </a:ln>
                          <a:effectLst/>
                        </a:rPr>
                        <a:t>Hurricane</a:t>
                      </a:r>
                      <a:endParaRPr kumimoji="0" lang="en-GB" sz="1600" b="0" i="0" u="none" strike="noStrike" cap="none" normalizeH="0" baseline="0" dirty="0" smtClean="0">
                        <a:ln>
                          <a:noFill/>
                        </a:ln>
                        <a:solidFill>
                          <a:schemeClr val="tx1"/>
                        </a:solidFill>
                        <a:effectLst/>
                        <a:latin typeface="Arial" pitchFamily="34" charset="0"/>
                      </a:endParaRPr>
                    </a:p>
                  </a:txBody>
                  <a:tcPr marL="45720" marR="4572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u="none" strike="noStrike" cap="none" normalizeH="0" baseline="0" dirty="0" smtClean="0">
                          <a:ln>
                            <a:noFill/>
                          </a:ln>
                          <a:effectLst/>
                        </a:rPr>
                        <a:t>-76</a:t>
                      </a:r>
                      <a:endParaRPr kumimoji="0" lang="en-GB" sz="2000" b="0" i="0" u="none" strike="noStrike" cap="none" normalizeH="0" baseline="0" dirty="0" smtClean="0">
                        <a:ln>
                          <a:noFill/>
                        </a:ln>
                        <a:solidFill>
                          <a:schemeClr val="tx1"/>
                        </a:solidFill>
                        <a:effectLst/>
                        <a:latin typeface="Arial" pitchFamily="34" charset="0"/>
                      </a:endParaRPr>
                    </a:p>
                  </a:txBody>
                  <a:tcPr marL="45720" marR="45720" anchor="ctr" horzOverflow="overflow"/>
                </a:tc>
              </a:tr>
              <a:tr h="36471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u="none" strike="noStrike" cap="none" normalizeH="0" baseline="0" dirty="0" smtClean="0">
                          <a:ln>
                            <a:noFill/>
                          </a:ln>
                          <a:effectLst/>
                        </a:rPr>
                        <a:t>Urchin-die-off</a:t>
                      </a:r>
                      <a:endParaRPr kumimoji="0" lang="en-GB" sz="1600" b="1" i="0" u="none" strike="noStrike" cap="none" normalizeH="0" baseline="0" dirty="0" smtClean="0">
                        <a:ln>
                          <a:noFill/>
                        </a:ln>
                        <a:solidFill>
                          <a:schemeClr val="tx1"/>
                        </a:solidFill>
                        <a:effectLst/>
                        <a:latin typeface="Arial" pitchFamily="34" charset="0"/>
                      </a:endParaRPr>
                    </a:p>
                  </a:txBody>
                  <a:tcPr marL="45720" marR="4572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u="none" strike="noStrike" cap="none" normalizeH="0" baseline="0" dirty="0" smtClean="0">
                          <a:ln>
                            <a:noFill/>
                          </a:ln>
                          <a:effectLst/>
                        </a:rPr>
                        <a:t>+40</a:t>
                      </a:r>
                      <a:endParaRPr kumimoji="0" lang="en-GB" sz="2000" b="0" i="0" u="none" strike="noStrike" cap="none" normalizeH="0" baseline="0" dirty="0" smtClean="0">
                        <a:ln>
                          <a:noFill/>
                        </a:ln>
                        <a:solidFill>
                          <a:schemeClr val="tx1"/>
                        </a:solidFill>
                        <a:effectLst/>
                        <a:latin typeface="Arial" pitchFamily="34" charset="0"/>
                      </a:endParaRPr>
                    </a:p>
                  </a:txBody>
                  <a:tcPr marL="45720" marR="45720" anchor="ctr" horzOverflow="overflow"/>
                </a:tc>
              </a:tr>
              <a:tr h="18449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u="none" strike="noStrike" cap="none" normalizeH="0" baseline="0" dirty="0" smtClean="0">
                          <a:ln>
                            <a:noFill/>
                          </a:ln>
                          <a:effectLst/>
                        </a:rPr>
                        <a:t>Pollution event</a:t>
                      </a:r>
                      <a:endParaRPr kumimoji="0" lang="en-GB" sz="1600" b="1" i="0" u="none" strike="noStrike" cap="none" normalizeH="0" baseline="0" dirty="0" smtClean="0">
                        <a:ln>
                          <a:noFill/>
                        </a:ln>
                        <a:solidFill>
                          <a:schemeClr val="tx1"/>
                        </a:solidFill>
                        <a:effectLst/>
                        <a:latin typeface="Arial" pitchFamily="34" charset="0"/>
                      </a:endParaRPr>
                    </a:p>
                  </a:txBody>
                  <a:tcPr marL="45720" marR="4572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u="none" strike="noStrike" cap="none" normalizeH="0" baseline="0" dirty="0" smtClean="0">
                          <a:ln>
                            <a:noFill/>
                          </a:ln>
                          <a:effectLst/>
                        </a:rPr>
                        <a:t>-115</a:t>
                      </a:r>
                      <a:endParaRPr kumimoji="0" lang="en-GB" sz="2000" b="0" i="0" u="none" strike="noStrike" cap="none" normalizeH="0" baseline="0" dirty="0" smtClean="0">
                        <a:ln>
                          <a:noFill/>
                        </a:ln>
                        <a:solidFill>
                          <a:schemeClr val="tx1"/>
                        </a:solidFill>
                        <a:effectLst/>
                        <a:latin typeface="Arial" pitchFamily="34" charset="0"/>
                      </a:endParaRPr>
                    </a:p>
                  </a:txBody>
                  <a:tcPr marL="45720" marR="45720" anchor="ctr" horzOverflow="overflow"/>
                </a:tc>
              </a:tr>
            </a:tbl>
          </a:graphicData>
        </a:graphic>
      </p:graphicFrame>
      <p:grpSp>
        <p:nvGrpSpPr>
          <p:cNvPr id="3" name="Group 15"/>
          <p:cNvGrpSpPr/>
          <p:nvPr/>
        </p:nvGrpSpPr>
        <p:grpSpPr>
          <a:xfrm>
            <a:off x="467544" y="1052736"/>
            <a:ext cx="3024336" cy="784830"/>
            <a:chOff x="467544" y="1052736"/>
            <a:chExt cx="3024336" cy="784830"/>
          </a:xfrm>
        </p:grpSpPr>
        <p:pic>
          <p:nvPicPr>
            <p:cNvPr id="17" name="Picture 4" descr="\\isad.isadroot.ex.ac.uk\uoe\user\Bioerosion\Images\renata2.bmp"/>
            <p:cNvPicPr>
              <a:picLocks noChangeAspect="1" noChangeArrowheads="1"/>
            </p:cNvPicPr>
            <p:nvPr/>
          </p:nvPicPr>
          <p:blipFill>
            <a:blip r:embed="rId3" cstate="print"/>
            <a:srcRect l="5874" t="5603" r="42609" b="43977"/>
            <a:stretch>
              <a:fillRect/>
            </a:stretch>
          </p:blipFill>
          <p:spPr bwMode="auto">
            <a:xfrm>
              <a:off x="467544" y="1124744"/>
              <a:ext cx="864096" cy="648072"/>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1331640" y="1052736"/>
              <a:ext cx="2160240" cy="784830"/>
            </a:xfrm>
            <a:prstGeom prst="rect">
              <a:avLst/>
            </a:prstGeom>
            <a:noFill/>
          </p:spPr>
          <p:txBody>
            <a:bodyPr wrap="square" rtlCol="0">
              <a:spAutoFit/>
            </a:bodyPr>
            <a:lstStyle/>
            <a:p>
              <a:pPr>
                <a:buFont typeface="Arial" pitchFamily="34" charset="0"/>
                <a:buChar char="•"/>
              </a:pPr>
              <a:r>
                <a:rPr lang="en-GB" sz="1500" dirty="0" smtClean="0"/>
                <a:t>50% coral cover</a:t>
              </a:r>
            </a:p>
            <a:p>
              <a:pPr>
                <a:buFont typeface="Arial" pitchFamily="34" charset="0"/>
                <a:buChar char="•"/>
              </a:pPr>
              <a:r>
                <a:rPr lang="en-GB" sz="1500" dirty="0" smtClean="0"/>
                <a:t>Plentiful fish and urchins</a:t>
              </a:r>
            </a:p>
            <a:p>
              <a:pPr>
                <a:buFont typeface="Arial" pitchFamily="34" charset="0"/>
                <a:buChar char="•"/>
              </a:pPr>
              <a:r>
                <a:rPr lang="en-GB" sz="1500" dirty="0" smtClean="0"/>
                <a:t>Optimal conditions</a:t>
              </a:r>
              <a:endParaRPr lang="en-GB" sz="1500" dirty="0"/>
            </a:p>
          </p:txBody>
        </p:sp>
        <p:sp>
          <p:nvSpPr>
            <p:cNvPr id="19" name="TextBox 18"/>
            <p:cNvSpPr txBox="1"/>
            <p:nvPr/>
          </p:nvSpPr>
          <p:spPr>
            <a:xfrm>
              <a:off x="467544" y="1124744"/>
              <a:ext cx="864096" cy="707886"/>
            </a:xfrm>
            <a:prstGeom prst="rect">
              <a:avLst/>
            </a:prstGeom>
            <a:noFill/>
          </p:spPr>
          <p:txBody>
            <a:bodyPr wrap="square" rtlCol="0">
              <a:spAutoFit/>
            </a:bodyPr>
            <a:lstStyle/>
            <a:p>
              <a:r>
                <a:rPr lang="en-GB" sz="4000" b="1" dirty="0" smtClean="0">
                  <a:solidFill>
                    <a:schemeClr val="bg1"/>
                  </a:solidFill>
                  <a:effectLst>
                    <a:outerShdw blurRad="38100" dist="38100" dir="2700000" algn="tl">
                      <a:srgbClr val="000000">
                        <a:alpha val="43137"/>
                      </a:srgbClr>
                    </a:outerShdw>
                  </a:effectLst>
                </a:rPr>
                <a:t>5.6</a:t>
              </a:r>
              <a:endParaRPr lang="en-GB" sz="4000" b="1" dirty="0">
                <a:solidFill>
                  <a:schemeClr val="bg1"/>
                </a:solidFill>
                <a:effectLst>
                  <a:outerShdw blurRad="38100" dist="38100" dir="2700000" algn="tl">
                    <a:srgbClr val="000000">
                      <a:alpha val="43137"/>
                    </a:srgbClr>
                  </a:outerShdw>
                </a:effectLst>
              </a:endParaRPr>
            </a:p>
          </p:txBody>
        </p:sp>
      </p:grpSp>
      <p:grpSp>
        <p:nvGrpSpPr>
          <p:cNvPr id="4" name="Group 20"/>
          <p:cNvGrpSpPr/>
          <p:nvPr/>
        </p:nvGrpSpPr>
        <p:grpSpPr>
          <a:xfrm>
            <a:off x="467544" y="1924090"/>
            <a:ext cx="3528392" cy="784830"/>
            <a:chOff x="467544" y="1924090"/>
            <a:chExt cx="3528392" cy="784830"/>
          </a:xfrm>
        </p:grpSpPr>
        <p:pic>
          <p:nvPicPr>
            <p:cNvPr id="22" name="Picture 5" descr="\\isad.isadroot.ex.ac.uk\uoe\user\Bioerosion\Images\P1040049.JPG"/>
            <p:cNvPicPr>
              <a:picLocks noChangeAspect="1" noChangeArrowheads="1"/>
            </p:cNvPicPr>
            <p:nvPr/>
          </p:nvPicPr>
          <p:blipFill>
            <a:blip r:embed="rId4" cstate="print"/>
            <a:srcRect l="3748" t="28701" r="63381" b="35217"/>
            <a:stretch>
              <a:fillRect/>
            </a:stretch>
          </p:blipFill>
          <p:spPr bwMode="auto">
            <a:xfrm>
              <a:off x="467544" y="1988840"/>
              <a:ext cx="864096" cy="648072"/>
            </a:xfrm>
            <a:prstGeom prst="rect">
              <a:avLst/>
            </a:prstGeom>
            <a:ln>
              <a:noFill/>
            </a:ln>
            <a:effectLst>
              <a:outerShdw blurRad="292100" dist="139700" dir="2700000" algn="tl" rotWithShape="0">
                <a:srgbClr val="333333">
                  <a:alpha val="65000"/>
                </a:srgbClr>
              </a:outerShdw>
            </a:effectLst>
          </p:spPr>
        </p:pic>
        <p:sp>
          <p:nvSpPr>
            <p:cNvPr id="23" name="TextBox 22"/>
            <p:cNvSpPr txBox="1"/>
            <p:nvPr/>
          </p:nvSpPr>
          <p:spPr>
            <a:xfrm>
              <a:off x="1331640" y="1924090"/>
              <a:ext cx="2664296" cy="784830"/>
            </a:xfrm>
            <a:prstGeom prst="rect">
              <a:avLst/>
            </a:prstGeom>
            <a:noFill/>
          </p:spPr>
          <p:txBody>
            <a:bodyPr wrap="square" rtlCol="0">
              <a:spAutoFit/>
            </a:bodyPr>
            <a:lstStyle/>
            <a:p>
              <a:pPr>
                <a:buFont typeface="Arial" pitchFamily="34" charset="0"/>
                <a:buChar char="•"/>
              </a:pPr>
              <a:r>
                <a:rPr lang="en-GB" sz="1500" dirty="0" smtClean="0"/>
                <a:t>10% coral cover</a:t>
              </a:r>
            </a:p>
            <a:p>
              <a:pPr>
                <a:buFont typeface="Arial" pitchFamily="34" charset="0"/>
                <a:buChar char="•"/>
              </a:pPr>
              <a:r>
                <a:rPr lang="en-GB" sz="1500" dirty="0" smtClean="0"/>
                <a:t>Fished, lacking urchins</a:t>
              </a:r>
            </a:p>
            <a:p>
              <a:pPr>
                <a:buFont typeface="Arial" pitchFamily="34" charset="0"/>
                <a:buChar char="•"/>
              </a:pPr>
              <a:r>
                <a:rPr lang="en-GB" sz="1500" dirty="0" smtClean="0"/>
                <a:t>Poor water quality</a:t>
              </a:r>
              <a:endParaRPr lang="en-GB" sz="1500" dirty="0"/>
            </a:p>
          </p:txBody>
        </p:sp>
        <p:sp>
          <p:nvSpPr>
            <p:cNvPr id="24" name="TextBox 23"/>
            <p:cNvSpPr txBox="1"/>
            <p:nvPr/>
          </p:nvSpPr>
          <p:spPr>
            <a:xfrm>
              <a:off x="467544" y="2001034"/>
              <a:ext cx="864096" cy="707886"/>
            </a:xfrm>
            <a:prstGeom prst="rect">
              <a:avLst/>
            </a:prstGeom>
            <a:noFill/>
          </p:spPr>
          <p:txBody>
            <a:bodyPr wrap="square" rtlCol="0">
              <a:spAutoFit/>
            </a:bodyPr>
            <a:lstStyle/>
            <a:p>
              <a:r>
                <a:rPr lang="en-GB" sz="4000" b="1" dirty="0" smtClean="0">
                  <a:solidFill>
                    <a:schemeClr val="bg1"/>
                  </a:solidFill>
                  <a:effectLst>
                    <a:outerShdw blurRad="38100" dist="38100" dir="2700000" algn="tl">
                      <a:srgbClr val="000000">
                        <a:alpha val="43137"/>
                      </a:srgbClr>
                    </a:outerShdw>
                  </a:effectLst>
                </a:rPr>
                <a:t>1.2</a:t>
              </a:r>
              <a:endParaRPr lang="en-GB" sz="4000" b="1" dirty="0">
                <a:solidFill>
                  <a:schemeClr val="bg1"/>
                </a:solidFill>
                <a:effectLst>
                  <a:outerShdw blurRad="38100" dist="38100" dir="2700000" algn="tl">
                    <a:srgbClr val="000000">
                      <a:alpha val="43137"/>
                    </a:srgbClr>
                  </a:outerShdw>
                </a:effectLst>
              </a:endParaRPr>
            </a:p>
          </p:txBody>
        </p:sp>
      </p:grpSp>
      <p:cxnSp>
        <p:nvCxnSpPr>
          <p:cNvPr id="26" name="Straight Connector 25"/>
          <p:cNvCxnSpPr/>
          <p:nvPr/>
        </p:nvCxnSpPr>
        <p:spPr>
          <a:xfrm>
            <a:off x="5220072" y="-2475656"/>
            <a:ext cx="4392488"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4572000" y="4797152"/>
            <a:ext cx="4320480" cy="1584176"/>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27"/>
          <p:cNvGrpSpPr/>
          <p:nvPr/>
        </p:nvGrpSpPr>
        <p:grpSpPr>
          <a:xfrm>
            <a:off x="4860032" y="3501008"/>
            <a:ext cx="3024336" cy="720080"/>
            <a:chOff x="5004048" y="3501008"/>
            <a:chExt cx="2803043" cy="720080"/>
          </a:xfrm>
        </p:grpSpPr>
        <p:sp>
          <p:nvSpPr>
            <p:cNvPr id="29" name="Oval 28"/>
            <p:cNvSpPr/>
            <p:nvPr/>
          </p:nvSpPr>
          <p:spPr>
            <a:xfrm>
              <a:off x="5004048" y="3501008"/>
              <a:ext cx="28803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6071874" y="3501008"/>
              <a:ext cx="26695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7473395" y="3501008"/>
              <a:ext cx="333696"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31"/>
          <p:cNvGrpSpPr/>
          <p:nvPr/>
        </p:nvGrpSpPr>
        <p:grpSpPr>
          <a:xfrm>
            <a:off x="4427984" y="2420888"/>
            <a:ext cx="1584176" cy="1296144"/>
            <a:chOff x="4427984" y="2420888"/>
            <a:chExt cx="1584176" cy="1296144"/>
          </a:xfrm>
        </p:grpSpPr>
        <p:sp>
          <p:nvSpPr>
            <p:cNvPr id="33" name="Oval 32"/>
            <p:cNvSpPr/>
            <p:nvPr/>
          </p:nvSpPr>
          <p:spPr>
            <a:xfrm>
              <a:off x="4427984" y="2420888"/>
              <a:ext cx="432048" cy="1296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5580112" y="2492896"/>
              <a:ext cx="432048" cy="12241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34"/>
          <p:cNvGrpSpPr/>
          <p:nvPr/>
        </p:nvGrpSpPr>
        <p:grpSpPr>
          <a:xfrm>
            <a:off x="4572000" y="3501008"/>
            <a:ext cx="3096344" cy="1152128"/>
            <a:chOff x="4572000" y="3501008"/>
            <a:chExt cx="3096344" cy="1152128"/>
          </a:xfrm>
        </p:grpSpPr>
        <p:sp>
          <p:nvSpPr>
            <p:cNvPr id="36" name="Oval 35"/>
            <p:cNvSpPr/>
            <p:nvPr/>
          </p:nvSpPr>
          <p:spPr>
            <a:xfrm>
              <a:off x="4572000" y="3573016"/>
              <a:ext cx="360040"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7236296" y="3501008"/>
              <a:ext cx="432048" cy="1152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aphicFrame>
        <p:nvGraphicFramePr>
          <p:cNvPr id="55" name="Table 54"/>
          <p:cNvGraphicFramePr>
            <a:graphicFrameLocks noGrp="1"/>
          </p:cNvGraphicFramePr>
          <p:nvPr/>
        </p:nvGraphicFramePr>
        <p:xfrm>
          <a:off x="6228184" y="7677472"/>
          <a:ext cx="3851275" cy="5028707"/>
        </p:xfrm>
        <a:graphic>
          <a:graphicData uri="http://schemas.openxmlformats.org/drawingml/2006/table">
            <a:tbl>
              <a:tblPr>
                <a:tableStyleId>{69C7853C-536D-4A76-A0AE-DD22124D55A5}</a:tableStyleId>
              </a:tblPr>
              <a:tblGrid>
                <a:gridCol w="1556385"/>
                <a:gridCol w="1173480"/>
                <a:gridCol w="1121410"/>
              </a:tblGrid>
              <a:tr h="40173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u="none" strike="noStrike" cap="none" normalizeH="0" baseline="0" dirty="0" smtClean="0">
                          <a:ln>
                            <a:noFill/>
                          </a:ln>
                          <a:effectLst/>
                        </a:rPr>
                        <a:t>Event</a:t>
                      </a:r>
                      <a:endParaRPr lang="en-GB" sz="1800" b="1"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u="none" strike="noStrike" cap="none" normalizeH="0" baseline="0" dirty="0" smtClean="0">
                          <a:ln>
                            <a:noFill/>
                          </a:ln>
                          <a:effectLst/>
                        </a:rPr>
                        <a:t>% change in budget</a:t>
                      </a:r>
                      <a:endParaRPr kumimoji="0" lang="en-GB" sz="1800" b="1" i="0" u="none" strike="noStrike" cap="none" normalizeH="0" baseline="0" dirty="0" smtClean="0">
                        <a:ln>
                          <a:noFill/>
                        </a:ln>
                        <a:solidFill>
                          <a:schemeClr val="tx1"/>
                        </a:solidFill>
                        <a:effectLst/>
                        <a:latin typeface="Arial" pitchFamily="34" charset="0"/>
                      </a:endParaRPr>
                    </a:p>
                  </a:txBody>
                  <a:tcPr anchor="ctr"/>
                </a:tc>
                <a:tc hMerge="1">
                  <a:txBody>
                    <a:bodyPr/>
                    <a:lstStyle/>
                    <a:p>
                      <a:endParaRPr lang="en-GB" dirty="0"/>
                    </a:p>
                  </a:txBody>
                  <a:tcPr marL="0" marR="0" marT="0" marB="0" anchor="b">
                    <a:lnL>
                      <a:noFill/>
                    </a:lnL>
                    <a:lnR>
                      <a:noFill/>
                    </a:lnR>
                    <a:lnT>
                      <a:noFill/>
                    </a:lnT>
                    <a:lnB>
                      <a:noFill/>
                    </a:lnB>
                  </a:tcPr>
                </a:tc>
              </a:tr>
              <a:tr h="401737">
                <a:tc vMerge="1">
                  <a:txBody>
                    <a:bodyPr/>
                    <a:lstStyle/>
                    <a:p>
                      <a:pPr algn="l" fontAlgn="b"/>
                      <a:endParaRPr lang="en-GB" sz="1300" b="0" i="0" u="none" strike="noStrike" dirty="0">
                        <a:solidFill>
                          <a:srgbClr val="000000"/>
                        </a:solidFill>
                        <a:latin typeface="Calibri"/>
                      </a:endParaRPr>
                    </a:p>
                  </a:txBody>
                  <a:tcPr marL="80706"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400" b="1" u="none" strike="noStrike" dirty="0" smtClean="0"/>
                        <a:t>Good</a:t>
                      </a:r>
                      <a:r>
                        <a:rPr lang="en-GB" sz="1400" b="1" u="none" strike="noStrike" baseline="0" dirty="0" smtClean="0"/>
                        <a:t> </a:t>
                      </a:r>
                      <a:r>
                        <a:rPr lang="en-GB" sz="1400" b="1" u="none" strike="noStrike" dirty="0" smtClean="0"/>
                        <a:t>quality</a:t>
                      </a:r>
                      <a:endParaRPr lang="en-GB" sz="1400" b="1" i="0" u="none" strike="noStrike" dirty="0">
                        <a:solidFill>
                          <a:srgbClr val="000000"/>
                        </a:solidFill>
                        <a:latin typeface="Calibri"/>
                      </a:endParaRPr>
                    </a:p>
                  </a:txBody>
                  <a:tcPr anchor="ctr"/>
                </a:tc>
                <a:tc>
                  <a:txBody>
                    <a:bodyPr/>
                    <a:lstStyle/>
                    <a:p>
                      <a:pPr algn="r" fontAlgn="b"/>
                      <a:r>
                        <a:rPr lang="en-GB" sz="1400" b="1" u="none" strike="noStrike" dirty="0" smtClean="0"/>
                        <a:t>Poor quality</a:t>
                      </a:r>
                      <a:endParaRPr lang="en-GB" sz="1400" b="1" i="0" u="none" strike="noStrike" dirty="0">
                        <a:solidFill>
                          <a:srgbClr val="000000"/>
                        </a:solidFill>
                        <a:latin typeface="Calibri"/>
                      </a:endParaRPr>
                    </a:p>
                  </a:txBody>
                  <a:tcPr anchor="ctr"/>
                </a:tc>
              </a:tr>
              <a:tr h="401737">
                <a:tc>
                  <a:txBody>
                    <a:bodyPr/>
                    <a:lstStyle/>
                    <a:p>
                      <a:pPr algn="l" fontAlgn="b"/>
                      <a:r>
                        <a:rPr lang="en-GB" sz="1400" u="none" strike="noStrike" dirty="0"/>
                        <a:t>Urchin plague</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-59</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-252</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White band disease</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-104</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-0.2</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Bleaching event 1</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-92</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0.5</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Bleaching event 2</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-53</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-7</a:t>
                      </a:r>
                      <a:endParaRPr lang="en-GB" sz="2000" b="0" i="0" u="none" strike="noStrike" dirty="0">
                        <a:solidFill>
                          <a:srgbClr val="000000"/>
                        </a:solidFill>
                        <a:latin typeface="Calibri"/>
                      </a:endParaRPr>
                    </a:p>
                  </a:txBody>
                  <a:tcPr marL="0" marR="0" marT="0" marB="0" anchor="ctr"/>
                </a:tc>
              </a:tr>
              <a:tr h="224184">
                <a:tc>
                  <a:txBody>
                    <a:bodyPr/>
                    <a:lstStyle/>
                    <a:p>
                      <a:pPr algn="l" fontAlgn="b"/>
                      <a:r>
                        <a:rPr lang="en-GB" sz="1400" u="none" strike="noStrike" dirty="0"/>
                        <a:t>Hurricane</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-112</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18</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i="1" u="none" strike="noStrike" dirty="0" err="1"/>
                        <a:t>Diadema</a:t>
                      </a:r>
                      <a:r>
                        <a:rPr lang="en-GB" sz="1400" i="1" u="none" strike="noStrike" dirty="0"/>
                        <a:t> </a:t>
                      </a:r>
                      <a:r>
                        <a:rPr lang="en-GB" sz="1400" u="none" strike="noStrike" dirty="0"/>
                        <a:t>die-off</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20</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n/a</a:t>
                      </a:r>
                      <a:endParaRPr lang="en-GB" sz="2000" b="0" i="0" u="none" strike="noStrike" dirty="0">
                        <a:solidFill>
                          <a:srgbClr val="000000"/>
                        </a:solidFill>
                        <a:latin typeface="Calibri"/>
                      </a:endParaRPr>
                    </a:p>
                  </a:txBody>
                  <a:tcPr marL="0" marR="0" marT="0" marB="0" anchor="ctr"/>
                </a:tc>
              </a:tr>
              <a:tr h="224184">
                <a:tc>
                  <a:txBody>
                    <a:bodyPr/>
                    <a:lstStyle/>
                    <a:p>
                      <a:pPr algn="l" fontAlgn="b"/>
                      <a:r>
                        <a:rPr lang="en-GB" sz="1400" u="none" strike="noStrike" dirty="0"/>
                        <a:t>Overfishing</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20</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11</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Pollution event</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-97</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-309</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Ocean acidification</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-121</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-111</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i="1" u="none" strike="noStrike" dirty="0" err="1" smtClean="0"/>
                        <a:t>Acropora</a:t>
                      </a:r>
                      <a:r>
                        <a:rPr lang="en-GB" sz="1400" i="1" u="none" strike="noStrike" dirty="0" smtClean="0"/>
                        <a:t> </a:t>
                      </a:r>
                      <a:r>
                        <a:rPr lang="en-GB" sz="1400" u="none" strike="noStrike" dirty="0" smtClean="0"/>
                        <a:t>recovery</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n/a</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-1</a:t>
                      </a:r>
                      <a:endParaRPr lang="en-GB" sz="2000" b="0" i="0" u="none" strike="noStrike" dirty="0">
                        <a:solidFill>
                          <a:srgbClr val="000000"/>
                        </a:solidFill>
                        <a:latin typeface="Calibri"/>
                      </a:endParaRPr>
                    </a:p>
                  </a:txBody>
                  <a:tcPr marL="0" marR="0" marT="0" marB="0" anchor="ctr"/>
                </a:tc>
              </a:tr>
              <a:tr h="401737">
                <a:tc>
                  <a:txBody>
                    <a:bodyPr/>
                    <a:lstStyle/>
                    <a:p>
                      <a:pPr algn="l" fontAlgn="b"/>
                      <a:r>
                        <a:rPr lang="en-GB" sz="1400" u="none" strike="noStrike" dirty="0"/>
                        <a:t>Parrotfish recovery</a:t>
                      </a:r>
                      <a:endParaRPr lang="en-GB" sz="1400" b="0" i="0" u="none" strike="noStrike" dirty="0">
                        <a:solidFill>
                          <a:srgbClr val="000000"/>
                        </a:solidFill>
                        <a:latin typeface="Calibri"/>
                      </a:endParaRPr>
                    </a:p>
                  </a:txBody>
                  <a:tcPr marL="45720" marR="45720" anchor="ctr"/>
                </a:tc>
                <a:tc>
                  <a:txBody>
                    <a:bodyPr/>
                    <a:lstStyle/>
                    <a:p>
                      <a:pPr algn="ctr" fontAlgn="b"/>
                      <a:r>
                        <a:rPr lang="en-GB" sz="2000" u="none" strike="noStrike" dirty="0" smtClean="0"/>
                        <a:t>n/a</a:t>
                      </a:r>
                      <a:endParaRPr lang="en-GB" sz="2000" b="0" i="0" u="none" strike="noStrike" dirty="0">
                        <a:solidFill>
                          <a:srgbClr val="000000"/>
                        </a:solidFill>
                        <a:latin typeface="Calibri"/>
                      </a:endParaRPr>
                    </a:p>
                  </a:txBody>
                  <a:tcPr marL="0" marR="0" marT="0" marB="0" anchor="ctr"/>
                </a:tc>
                <a:tc>
                  <a:txBody>
                    <a:bodyPr/>
                    <a:lstStyle/>
                    <a:p>
                      <a:pPr algn="ctr" fontAlgn="b"/>
                      <a:r>
                        <a:rPr lang="en-GB" sz="2000" u="none" strike="noStrike" dirty="0" smtClean="0"/>
                        <a:t>-14</a:t>
                      </a:r>
                      <a:endParaRPr lang="en-GB" sz="2000" b="0" i="0" u="none" strike="noStrike" dirty="0">
                        <a:solidFill>
                          <a:srgbClr val="000000"/>
                        </a:solidFill>
                        <a:latin typeface="Calibri"/>
                      </a:endParaRPr>
                    </a:p>
                  </a:txBody>
                  <a:tcPr marL="0" marR="0" marT="0" marB="0" anchor="ctr"/>
                </a:tc>
              </a:tr>
            </a:tbl>
          </a:graphicData>
        </a:graphic>
      </p:graphicFrame>
      <p:pic>
        <p:nvPicPr>
          <p:cNvPr id="57" name="Picture 56" descr="sensitivity - for talk.jpg"/>
          <p:cNvPicPr>
            <a:picLocks noChangeAspect="1"/>
          </p:cNvPicPr>
          <p:nvPr/>
        </p:nvPicPr>
        <p:blipFill>
          <a:blip r:embed="rId5" cstate="print"/>
          <a:stretch>
            <a:fillRect/>
          </a:stretch>
        </p:blipFill>
        <p:spPr>
          <a:xfrm>
            <a:off x="2483768" y="8181528"/>
            <a:ext cx="2994539" cy="3240360"/>
          </a:xfrm>
          <a:prstGeom prst="rect">
            <a:avLst/>
          </a:prstGeom>
        </p:spPr>
      </p:pic>
      <p:pic>
        <p:nvPicPr>
          <p:cNvPr id="58" name="Picture 57" descr="sensitivity - for talk.jpg"/>
          <p:cNvPicPr>
            <a:picLocks noChangeAspect="1"/>
          </p:cNvPicPr>
          <p:nvPr/>
        </p:nvPicPr>
        <p:blipFill>
          <a:blip r:embed="rId6" cstate="print"/>
          <a:stretch>
            <a:fillRect/>
          </a:stretch>
        </p:blipFill>
        <p:spPr>
          <a:xfrm>
            <a:off x="190948" y="2852936"/>
            <a:ext cx="2940892" cy="3816424"/>
          </a:xfrm>
          <a:prstGeom prst="rect">
            <a:avLst/>
          </a:prstGeom>
          <a:ln>
            <a:noFill/>
          </a:ln>
          <a:effectLst>
            <a:outerShdw blurRad="292100" dist="139700" dir="2700000" algn="tl" rotWithShape="0">
              <a:srgbClr val="333333">
                <a:alpha val="65000"/>
              </a:srgbClr>
            </a:outerShdw>
          </a:effectLst>
        </p:spPr>
      </p:pic>
      <p:grpSp>
        <p:nvGrpSpPr>
          <p:cNvPr id="16" name="Group 59"/>
          <p:cNvGrpSpPr/>
          <p:nvPr/>
        </p:nvGrpSpPr>
        <p:grpSpPr>
          <a:xfrm>
            <a:off x="3923928" y="868353"/>
            <a:ext cx="4896544" cy="3856791"/>
            <a:chOff x="3923928" y="868353"/>
            <a:chExt cx="4896544" cy="3856791"/>
          </a:xfrm>
        </p:grpSpPr>
        <p:sp>
          <p:nvSpPr>
            <p:cNvPr id="7" name="Rectangle 6"/>
            <p:cNvSpPr/>
            <p:nvPr/>
          </p:nvSpPr>
          <p:spPr>
            <a:xfrm>
              <a:off x="4433220" y="868353"/>
              <a:ext cx="4387252" cy="3856791"/>
            </a:xfrm>
            <a:prstGeom prst="rec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3923928" y="3429000"/>
              <a:ext cx="144016" cy="28803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0" name="Shape 19"/>
          <p:cNvCxnSpPr>
            <a:stCxn id="18" idx="0"/>
          </p:cNvCxnSpPr>
          <p:nvPr/>
        </p:nvCxnSpPr>
        <p:spPr>
          <a:xfrm rot="16200000" flipH="1">
            <a:off x="3239852" y="224644"/>
            <a:ext cx="576064" cy="2232248"/>
          </a:xfrm>
          <a:prstGeom prst="curvedConnector4">
            <a:avLst>
              <a:gd name="adj1" fmla="val -39683"/>
              <a:gd name="adj2" fmla="val 127349"/>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60"/>
          <p:cNvCxnSpPr/>
          <p:nvPr/>
        </p:nvCxnSpPr>
        <p:spPr>
          <a:xfrm>
            <a:off x="2987824" y="2132856"/>
            <a:ext cx="1728192" cy="1008112"/>
          </a:xfrm>
          <a:prstGeom prst="curvedConnector3">
            <a:avLst>
              <a:gd name="adj1" fmla="val 127712"/>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21" name="Group 42"/>
          <p:cNvGrpSpPr/>
          <p:nvPr/>
        </p:nvGrpSpPr>
        <p:grpSpPr>
          <a:xfrm>
            <a:off x="1403648" y="3501008"/>
            <a:ext cx="1656184" cy="2520280"/>
            <a:chOff x="1403648" y="3501008"/>
            <a:chExt cx="1656184" cy="2520280"/>
          </a:xfrm>
        </p:grpSpPr>
        <p:sp>
          <p:nvSpPr>
            <p:cNvPr id="38" name="Rectangle 37"/>
            <p:cNvSpPr/>
            <p:nvPr/>
          </p:nvSpPr>
          <p:spPr>
            <a:xfrm>
              <a:off x="2267744" y="3501008"/>
              <a:ext cx="792088" cy="288032"/>
            </a:xfrm>
            <a:prstGeom prst="rect">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1403648" y="3789040"/>
              <a:ext cx="864096" cy="288032"/>
            </a:xfrm>
            <a:prstGeom prst="rect">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403648" y="4653136"/>
              <a:ext cx="864096" cy="288032"/>
            </a:xfrm>
            <a:prstGeom prst="rect">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2267744" y="5445224"/>
              <a:ext cx="792088" cy="288032"/>
            </a:xfrm>
            <a:prstGeom prst="rect">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1403648" y="5733256"/>
              <a:ext cx="1656184" cy="288032"/>
            </a:xfrm>
            <a:prstGeom prst="rect">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0" nodeType="clickEffect">
                                  <p:stCondLst>
                                    <p:cond delay="0"/>
                                  </p:stCondLst>
                                  <p:childTnLst>
                                    <p:animEffect transition="out" filter="blinds(horizontal)">
                                      <p:cBhvr>
                                        <p:cTn id="22" dur="500"/>
                                        <p:tgtEl>
                                          <p:spTgt spid="27"/>
                                        </p:tgtEl>
                                      </p:cBhvr>
                                    </p:animEffect>
                                    <p:set>
                                      <p:cBhvr>
                                        <p:cTn id="23" dur="1" fill="hold">
                                          <p:stCondLst>
                                            <p:cond delay="499"/>
                                          </p:stCondLst>
                                        </p:cTn>
                                        <p:tgtEl>
                                          <p:spTgt spid="27"/>
                                        </p:tgtEl>
                                        <p:attrNameLst>
                                          <p:attrName>style.visibility</p:attrName>
                                        </p:attrNameLst>
                                      </p:cBhvr>
                                      <p:to>
                                        <p:strVal val="hidden"/>
                                      </p:to>
                                    </p:set>
                                  </p:childTnLst>
                                </p:cTn>
                              </p:par>
                              <p:par>
                                <p:cTn id="24" presetID="3" presetClass="entr" presetSubtype="1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linds(horizontal)">
                                      <p:cBhvr>
                                        <p:cTn id="26" dur="500"/>
                                        <p:tgtEl>
                                          <p:spTgt spid="2"/>
                                        </p:tgtEl>
                                      </p:cBhvr>
                                    </p:animEffect>
                                  </p:childTnLst>
                                </p:cTn>
                              </p:par>
                              <p:par>
                                <p:cTn id="27" presetID="3" presetClass="exit" presetSubtype="10" fill="hold" nodeType="withEffect">
                                  <p:stCondLst>
                                    <p:cond delay="0"/>
                                  </p:stCondLst>
                                  <p:childTnLst>
                                    <p:animEffect transition="out" filter="blinds(horizontal)">
                                      <p:cBhvr>
                                        <p:cTn id="28" dur="500"/>
                                        <p:tgtEl>
                                          <p:spTgt spid="25"/>
                                        </p:tgtEl>
                                      </p:cBhvr>
                                    </p:animEffect>
                                    <p:set>
                                      <p:cBhvr>
                                        <p:cTn id="29" dur="1" fill="hold">
                                          <p:stCondLst>
                                            <p:cond delay="499"/>
                                          </p:stCondLst>
                                        </p:cTn>
                                        <p:tgtEl>
                                          <p:spTgt spid="25"/>
                                        </p:tgtEl>
                                        <p:attrNameLst>
                                          <p:attrName>style.visibility</p:attrName>
                                        </p:attrNameLst>
                                      </p:cBhvr>
                                      <p:to>
                                        <p:strVal val="hidden"/>
                                      </p:to>
                                    </p:set>
                                  </p:childTnLst>
                                </p:cTn>
                              </p:par>
                              <p:par>
                                <p:cTn id="30" presetID="3" presetClass="exit" presetSubtype="10" fill="hold" nodeType="withEffect">
                                  <p:stCondLst>
                                    <p:cond delay="0"/>
                                  </p:stCondLst>
                                  <p:childTnLst>
                                    <p:animEffect transition="out" filter="blinds(horizontal)">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nodeType="clickEffect">
                                  <p:stCondLst>
                                    <p:cond delay="0"/>
                                  </p:stCondLst>
                                  <p:childTnLst>
                                    <p:animEffect transition="out" filter="blinds(horizontal)">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nodeType="clickEffect">
                                  <p:stCondLst>
                                    <p:cond delay="0"/>
                                  </p:stCondLst>
                                  <p:childTnLst>
                                    <p:animEffect transition="out" filter="blinds(horizontal)">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blinds(horizontal)">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nodeType="clickEffect">
                                  <p:stCondLst>
                                    <p:cond delay="0"/>
                                  </p:stCondLst>
                                  <p:childTnLst>
                                    <p:animEffect transition="out" filter="blinds(horizontal)">
                                      <p:cBhvr>
                                        <p:cTn id="56" dur="500"/>
                                        <p:tgtEl>
                                          <p:spTgt spid="8"/>
                                        </p:tgtEl>
                                      </p:cBhvr>
                                    </p:animEffect>
                                    <p:set>
                                      <p:cBhvr>
                                        <p:cTn id="57" dur="1" fill="hold">
                                          <p:stCondLst>
                                            <p:cond delay="499"/>
                                          </p:stCondLst>
                                        </p:cTn>
                                        <p:tgtEl>
                                          <p:spTgt spid="8"/>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blinds(horizontal)">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5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Urchins</a:t>
            </a:r>
            <a:endParaRPr lang="en-GB" dirty="0"/>
          </a:p>
        </p:txBody>
      </p:sp>
      <p:pic>
        <p:nvPicPr>
          <p:cNvPr id="4" name="Content Placeholder 3" descr="Picture1.jpg"/>
          <p:cNvPicPr>
            <a:picLocks noGrp="1" noChangeAspect="1"/>
          </p:cNvPicPr>
          <p:nvPr>
            <p:ph idx="1"/>
          </p:nvPr>
        </p:nvPicPr>
        <p:blipFill>
          <a:blip r:embed="rId3" cstate="print"/>
          <a:stretch>
            <a:fillRect/>
          </a:stretch>
        </p:blipFill>
        <p:spPr>
          <a:xfrm>
            <a:off x="4375158" y="1412776"/>
            <a:ext cx="4768842" cy="4525963"/>
          </a:xfrm>
        </p:spPr>
      </p:pic>
      <p:pic>
        <p:nvPicPr>
          <p:cNvPr id="5" name="Picture 4" descr="Urchin return.jpg"/>
          <p:cNvPicPr>
            <a:picLocks noChangeAspect="1"/>
          </p:cNvPicPr>
          <p:nvPr/>
        </p:nvPicPr>
        <p:blipFill>
          <a:blip r:embed="rId4" cstate="print"/>
          <a:stretch>
            <a:fillRect/>
          </a:stretch>
        </p:blipFill>
        <p:spPr>
          <a:xfrm>
            <a:off x="0" y="3532430"/>
            <a:ext cx="4427984" cy="3180129"/>
          </a:xfrm>
          <a:prstGeom prst="rect">
            <a:avLst/>
          </a:prstGeom>
        </p:spPr>
      </p:pic>
      <p:sp>
        <p:nvSpPr>
          <p:cNvPr id="1025" name="Rectangle 1"/>
          <p:cNvSpPr>
            <a:spLocks noChangeArrowheads="1"/>
          </p:cNvSpPr>
          <p:nvPr/>
        </p:nvSpPr>
        <p:spPr bwMode="auto">
          <a:xfrm>
            <a:off x="467544" y="1340768"/>
            <a:ext cx="7524328" cy="19543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Recent observations indicate presence of new colonies of </a:t>
            </a:r>
            <a:r>
              <a:rPr kumimoji="0" lang="en-GB" sz="1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palmata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 many areas (e.g., St Croix, Jamaica, Puerto Rico</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30-32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sp. populations show similar widespread and sustained recovery</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Dutch801BT-Roman"/>
              </a:rPr>
              <a:t>33,34</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 </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Urchin densities approaching those recorded prior to mass mortality events (e.g.,</a:t>
            </a:r>
            <a:r>
              <a:rPr kumimoji="0" lang="en-GB" sz="11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4.0</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Universal-GreekwithMathPi"/>
              </a:rPr>
              <a:t>±</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0.9</a:t>
            </a:r>
            <a:r>
              <a:rPr kumimoji="0" lang="en-GB" sz="1100" b="0" i="1" u="none" strike="noStrike" cap="none" normalizeH="0" baseline="0" dirty="0" smtClean="0">
                <a:ln>
                  <a:noFill/>
                </a:ln>
                <a:solidFill>
                  <a:schemeClr val="tx1"/>
                </a:solidFill>
                <a:effectLst/>
                <a:latin typeface="Calibri" pitchFamily="34" charset="0"/>
                <a:ea typeface="Calibri" pitchFamily="34" charset="0"/>
                <a:cs typeface="Dutch801BT-Italic"/>
              </a:rPr>
              <a:t>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m</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Dutch801BT-Roman"/>
              </a:rPr>
              <a:t>-2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 and 2.3</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Dutch801BT-Roman"/>
              </a:rPr>
              <a:t>Echinometra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 m</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Dutch801BT-Roman"/>
              </a:rPr>
              <a:t>-2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Dutch801BT-Roman"/>
              </a:rPr>
              <a:t>)</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have been linked with reduction in </a:t>
            </a:r>
            <a:r>
              <a:rPr kumimoji="0" lang="en-GB"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macroalgal</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cover and increasing recruitment of juvenile coral</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35</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therefore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Acropora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restoration). S5 was designed to provide a positive outlook for Caribbean reefs, allowing for reef recuperation, with contribution of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Acropora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the live coral community increasing from 0.8% to 30% (accompanied by a living coral cover of 20%), and a conservative estimate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increase to one urchin m</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GB"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Despite recovering coral almost doubling carbonate production to 0.49</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±0.25 kg</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ten-fold increase in </a:t>
            </a:r>
            <a:r>
              <a:rPr kumimoji="0" lang="en-GB" sz="1100"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abundance generates a 20-fold increase in urchin erosion capability, producing a mean negative carbonate budget (-1.1</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 kg CaCO</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3</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year</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-1</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Increasing coral cover in a step-wise fashion revealed that 1 </a:t>
            </a:r>
            <a:r>
              <a:rPr kumimoji="0" lang="en-GB"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ind</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a:t>
            </a:r>
            <a:r>
              <a:rPr kumimoji="0" lang="en-GB" sz="1100" b="0" i="0" u="none" strike="noStrike" cap="none" normalizeH="0" baseline="30000" dirty="0" smtClean="0">
                <a:ln>
                  <a:noFill/>
                </a:ln>
                <a:solidFill>
                  <a:schemeClr val="tx1"/>
                </a:solidFill>
                <a:effectLst/>
                <a:latin typeface="Calibri" pitchFamily="34" charset="0"/>
                <a:ea typeface="Calibri" pitchFamily="34" charset="0"/>
                <a:cs typeface="Times New Roman" pitchFamily="18" charset="0"/>
              </a:rPr>
              <a:t>-2</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GB"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density needs to be accompanied by a &gt;46% increase in coral cover in order for a positive budget to be maintained, suggesting that effects of restoration of these powerful grazing </a:t>
            </a:r>
            <a:r>
              <a:rPr kumimoji="0" lang="en-GB"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bioeroders</a:t>
            </a:r>
            <a:r>
              <a:rPr kumimoji="0" lang="en-GB"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especially on poor quality reefs - may not have the positive impacts hoped for. </a:t>
            </a:r>
            <a:endParaRPr kumimoji="0" lang="en-GB" sz="1800" b="0" i="0" u="none" strike="noStrike" cap="none" normalizeH="0" baseline="0" dirty="0" smtClean="0">
              <a:ln>
                <a:noFill/>
              </a:ln>
              <a:solidFill>
                <a:schemeClr val="tx1"/>
              </a:solidFill>
              <a:effectLst/>
              <a:latin typeface="Arial" pitchFamily="34" charset="0"/>
            </a:endParaRPr>
          </a:p>
        </p:txBody>
      </p:sp>
      <p:sp>
        <p:nvSpPr>
          <p:cNvPr id="1026" name="Rectangle 2"/>
          <p:cNvSpPr>
            <a:spLocks noChangeArrowheads="1"/>
          </p:cNvSpPr>
          <p:nvPr/>
        </p:nvSpPr>
        <p:spPr bwMode="auto">
          <a:xfrm>
            <a:off x="3491880" y="5580727"/>
            <a:ext cx="5940152" cy="12772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548DD4"/>
                </a:solidFill>
                <a:effectLst/>
                <a:latin typeface="Calibri" pitchFamily="34" charset="0"/>
                <a:ea typeface="Calibri" pitchFamily="34" charset="0"/>
                <a:cs typeface="Times New Roman" pitchFamily="18" charset="0"/>
              </a:rPr>
              <a:t>The effect of increasing </a:t>
            </a:r>
            <a:r>
              <a:rPr kumimoji="0" lang="en-GB" sz="1100" b="0" i="0" u="none" strike="noStrike" cap="none" normalizeH="0" baseline="0" dirty="0" err="1" smtClean="0">
                <a:ln>
                  <a:noFill/>
                </a:ln>
                <a:solidFill>
                  <a:srgbClr val="548DD4"/>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rgbClr val="548DD4"/>
                </a:solidFill>
                <a:effectLst/>
                <a:latin typeface="Calibri" pitchFamily="34" charset="0"/>
                <a:ea typeface="Calibri" pitchFamily="34" charset="0"/>
                <a:cs typeface="Times New Roman" pitchFamily="18" charset="0"/>
              </a:rPr>
              <a:t> numbers is severe, and results in a negative budget, even if climate mitigation or conservation action is implanted. On a healthy reef, where local and global conservation action has taken place, the resulting budget in will lose 136 kg of framework material per m2 over the next 70 years – that’s difference of 189.6 kg of reef (if </a:t>
            </a:r>
            <a:r>
              <a:rPr kumimoji="0" lang="en-GB" sz="1100" b="0" i="0" u="none" strike="noStrike" cap="none" normalizeH="0" baseline="0" dirty="0" err="1" smtClean="0">
                <a:ln>
                  <a:noFill/>
                </a:ln>
                <a:solidFill>
                  <a:srgbClr val="548DD4"/>
                </a:solidFill>
                <a:effectLst/>
                <a:latin typeface="Calibri" pitchFamily="34" charset="0"/>
                <a:ea typeface="Calibri" pitchFamily="34" charset="0"/>
                <a:cs typeface="Times New Roman" pitchFamily="18" charset="0"/>
              </a:rPr>
              <a:t>Diadema</a:t>
            </a:r>
            <a:r>
              <a:rPr kumimoji="0" lang="en-GB" sz="1100" b="0" i="0" u="none" strike="noStrike" cap="none" normalizeH="0" baseline="0" dirty="0" smtClean="0">
                <a:ln>
                  <a:noFill/>
                </a:ln>
                <a:solidFill>
                  <a:srgbClr val="548DD4"/>
                </a:solidFill>
                <a:effectLst/>
                <a:latin typeface="Calibri" pitchFamily="34" charset="0"/>
                <a:ea typeface="Calibri" pitchFamily="34" charset="0"/>
                <a:cs typeface="Times New Roman" pitchFamily="18" charset="0"/>
              </a:rPr>
              <a:t> numbers had not recovered the same reef would accumulate 80.2kg CaCO3 over the same time period) – and results in a loss of 16cm of framework. If no climate mitigation takes place and the reef is continually exploited, up to 35 cm of framework could be lost (298 kg CaCO3).</a:t>
            </a:r>
            <a:endParaRPr kumimoji="0" lang="en-GB" sz="1800" b="0" i="0" u="none" strike="noStrike" cap="none" normalizeH="0" baseline="0" dirty="0" smtClean="0">
              <a:ln>
                <a:noFill/>
              </a:ln>
              <a:solidFill>
                <a:schemeClr val="tx1"/>
              </a:solidFill>
              <a:effectLst/>
              <a:latin typeface="Arial" pitchFamily="34" charset="0"/>
            </a:endParaRPr>
          </a:p>
        </p:txBody>
      </p:sp>
      <p:pic>
        <p:nvPicPr>
          <p:cNvPr id="7" name="Content Placeholder 3" descr="Historical results2.jpg"/>
          <p:cNvPicPr>
            <a:picLocks noChangeAspect="1"/>
          </p:cNvPicPr>
          <p:nvPr/>
        </p:nvPicPr>
        <p:blipFill>
          <a:blip r:embed="rId5" cstate="print">
            <a:clrChange>
              <a:clrFrom>
                <a:srgbClr val="FFFFFF"/>
              </a:clrFrom>
              <a:clrTo>
                <a:srgbClr val="FFFFFF">
                  <a:alpha val="0"/>
                </a:srgbClr>
              </a:clrTo>
            </a:clrChange>
          </a:blip>
          <a:stretch>
            <a:fillRect/>
          </a:stretch>
        </p:blipFill>
        <p:spPr>
          <a:xfrm>
            <a:off x="0" y="188640"/>
            <a:ext cx="5158258" cy="3456384"/>
          </a:xfrm>
          <a:prstGeom prst="rect">
            <a:avLst/>
          </a:prstGeom>
        </p:spPr>
      </p:pic>
      <p:pic>
        <p:nvPicPr>
          <p:cNvPr id="9" name="Picture 8" descr="scuba6.jpg"/>
          <p:cNvPicPr>
            <a:picLocks noChangeAspect="1"/>
          </p:cNvPicPr>
          <p:nvPr/>
        </p:nvPicPr>
        <p:blipFill>
          <a:blip r:embed="rId6" cstate="print">
            <a:clrChange>
              <a:clrFrom>
                <a:srgbClr val="FFFFFF"/>
              </a:clrFrom>
              <a:clrTo>
                <a:srgbClr val="FFFFFF">
                  <a:alpha val="0"/>
                </a:srgbClr>
              </a:clrTo>
            </a:clrChange>
          </a:blip>
          <a:stretch>
            <a:fillRect/>
          </a:stretch>
        </p:blipFill>
        <p:spPr>
          <a:xfrm rot="396974">
            <a:off x="-5373831" y="-593805"/>
            <a:ext cx="4066532" cy="2583444"/>
          </a:xfrm>
          <a:prstGeom prst="rect">
            <a:avLst/>
          </a:prstGeom>
        </p:spPr>
      </p:pic>
      <p:pic>
        <p:nvPicPr>
          <p:cNvPr id="10" name="Picture 9" descr="Reef vertical erosion + urchins.jpg"/>
          <p:cNvPicPr>
            <a:picLocks noChangeAspect="1"/>
          </p:cNvPicPr>
          <p:nvPr/>
        </p:nvPicPr>
        <p:blipFill>
          <a:blip r:embed="rId7" cstate="print">
            <a:clrChange>
              <a:clrFrom>
                <a:srgbClr val="FFFFFF"/>
              </a:clrFrom>
              <a:clrTo>
                <a:srgbClr val="FFFFFF">
                  <a:alpha val="0"/>
                </a:srgbClr>
              </a:clrTo>
            </a:clrChange>
          </a:blip>
          <a:srcRect l="15144" r="4476" b="7354"/>
          <a:stretch>
            <a:fillRect/>
          </a:stretch>
        </p:blipFill>
        <p:spPr>
          <a:xfrm>
            <a:off x="-6805264" y="0"/>
            <a:ext cx="4968552" cy="547260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descr="Coral mortality.jpg"/>
          <p:cNvPicPr>
            <a:picLocks noChangeAspect="1"/>
          </p:cNvPicPr>
          <p:nvPr/>
        </p:nvPicPr>
        <p:blipFill>
          <a:blip r:embed="rId2" cstate="print"/>
          <a:stretch>
            <a:fillRect/>
          </a:stretch>
        </p:blipFill>
        <p:spPr>
          <a:xfrm>
            <a:off x="300000" y="445440"/>
            <a:ext cx="9144000" cy="6567119"/>
          </a:xfrm>
          <a:prstGeom prst="rect">
            <a:avLst/>
          </a:prstGeom>
        </p:spPr>
      </p:pic>
      <p:pic>
        <p:nvPicPr>
          <p:cNvPr id="6" name="Picture 5" descr="Coral and algal growth.jpg"/>
          <p:cNvPicPr>
            <a:picLocks noChangeAspect="1"/>
          </p:cNvPicPr>
          <p:nvPr/>
        </p:nvPicPr>
        <p:blipFill>
          <a:blip r:embed="rId3" cstate="print"/>
          <a:stretch>
            <a:fillRect/>
          </a:stretch>
        </p:blipFill>
        <p:spPr>
          <a:xfrm>
            <a:off x="0" y="145440"/>
            <a:ext cx="9144000" cy="6567119"/>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ectangle 31"/>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endParaRPr lang="en-GB"/>
          </a:p>
        </p:txBody>
      </p:sp>
      <p:grpSp>
        <p:nvGrpSpPr>
          <p:cNvPr id="5" name="Group 23"/>
          <p:cNvGrpSpPr>
            <a:grpSpLocks/>
          </p:cNvGrpSpPr>
          <p:nvPr/>
        </p:nvGrpSpPr>
        <p:grpSpPr bwMode="auto">
          <a:xfrm>
            <a:off x="2268538" y="476250"/>
            <a:ext cx="6661150" cy="5870575"/>
            <a:chOff x="0" y="0"/>
            <a:chExt cx="5284" cy="4655"/>
          </a:xfrm>
        </p:grpSpPr>
        <p:pic>
          <p:nvPicPr>
            <p:cNvPr id="6" name="Picture 7" descr="Triplot - Jamaica"/>
            <p:cNvPicPr>
              <a:picLocks noChangeAspect="1" noChangeArrowheads="1"/>
            </p:cNvPicPr>
            <p:nvPr/>
          </p:nvPicPr>
          <p:blipFill>
            <a:blip r:embed="rId3" cstate="print"/>
            <a:srcRect l="13528" t="4570" r="19417" b="8258"/>
            <a:stretch>
              <a:fillRect/>
            </a:stretch>
          </p:blipFill>
          <p:spPr bwMode="auto">
            <a:xfrm>
              <a:off x="0" y="0"/>
              <a:ext cx="5284" cy="4655"/>
            </a:xfrm>
            <a:prstGeom prst="rect">
              <a:avLst/>
            </a:prstGeom>
            <a:noFill/>
          </p:spPr>
        </p:pic>
        <p:sp>
          <p:nvSpPr>
            <p:cNvPr id="7" name="Freeform 22"/>
            <p:cNvSpPr>
              <a:spLocks/>
            </p:cNvSpPr>
            <p:nvPr/>
          </p:nvSpPr>
          <p:spPr bwMode="auto">
            <a:xfrm>
              <a:off x="612" y="2024"/>
              <a:ext cx="3493" cy="2449"/>
            </a:xfrm>
            <a:custGeom>
              <a:avLst/>
              <a:gdLst/>
              <a:ahLst/>
              <a:cxnLst>
                <a:cxn ang="0">
                  <a:pos x="0" y="2449"/>
                </a:cxn>
                <a:cxn ang="0">
                  <a:pos x="3175" y="0"/>
                </a:cxn>
                <a:cxn ang="0">
                  <a:pos x="3493" y="544"/>
                </a:cxn>
                <a:cxn ang="0">
                  <a:pos x="0" y="2449"/>
                </a:cxn>
              </a:cxnLst>
              <a:rect l="0" t="0" r="r" b="b"/>
              <a:pathLst>
                <a:path w="3493" h="2449">
                  <a:moveTo>
                    <a:pt x="0" y="2449"/>
                  </a:moveTo>
                  <a:lnTo>
                    <a:pt x="3175" y="0"/>
                  </a:lnTo>
                  <a:lnTo>
                    <a:pt x="3493" y="544"/>
                  </a:lnTo>
                  <a:lnTo>
                    <a:pt x="0" y="2449"/>
                  </a:lnTo>
                  <a:close/>
                </a:path>
              </a:pathLst>
            </a:custGeom>
            <a:gradFill rotWithShape="1">
              <a:gsLst>
                <a:gs pos="0">
                  <a:schemeClr val="accent1">
                    <a:alpha val="48000"/>
                  </a:schemeClr>
                </a:gs>
                <a:gs pos="100000">
                  <a:schemeClr val="accent1">
                    <a:gamma/>
                    <a:shade val="46275"/>
                    <a:invGamma/>
                  </a:schemeClr>
                </a:gs>
              </a:gsLst>
              <a:lin ang="5400000" scaled="1"/>
            </a:gradFill>
            <a:ln w="9525">
              <a:solidFill>
                <a:schemeClr val="accent1"/>
              </a:solidFill>
              <a:round/>
              <a:headEnd/>
              <a:tailEnd/>
            </a:ln>
            <a:effectLst/>
          </p:spPr>
          <p:txBody>
            <a:bodyPr/>
            <a:lstStyle/>
            <a:p>
              <a:endParaRPr lang="en-GB"/>
            </a:p>
          </p:txBody>
        </p:sp>
      </p:grpSp>
      <p:sp>
        <p:nvSpPr>
          <p:cNvPr id="8" name="Text Box 10"/>
          <p:cNvSpPr txBox="1">
            <a:spLocks noChangeArrowheads="1"/>
          </p:cNvSpPr>
          <p:nvPr/>
        </p:nvSpPr>
        <p:spPr bwMode="auto">
          <a:xfrm>
            <a:off x="5867400" y="2708275"/>
            <a:ext cx="503238" cy="274638"/>
          </a:xfrm>
          <a:prstGeom prst="rect">
            <a:avLst/>
          </a:prstGeom>
          <a:noFill/>
          <a:ln w="9525">
            <a:noFill/>
            <a:miter lim="800000"/>
            <a:headEnd/>
            <a:tailEnd/>
          </a:ln>
          <a:effectLst/>
        </p:spPr>
        <p:txBody>
          <a:bodyPr>
            <a:spAutoFit/>
          </a:bodyPr>
          <a:lstStyle/>
          <a:p>
            <a:pPr>
              <a:spcBef>
                <a:spcPct val="50000"/>
              </a:spcBef>
            </a:pPr>
            <a:r>
              <a:rPr lang="en-GB" sz="1200"/>
              <a:t>1</a:t>
            </a:r>
          </a:p>
        </p:txBody>
      </p:sp>
      <p:sp>
        <p:nvSpPr>
          <p:cNvPr id="9" name="Text Box 11"/>
          <p:cNvSpPr txBox="1">
            <a:spLocks noChangeArrowheads="1"/>
          </p:cNvSpPr>
          <p:nvPr/>
        </p:nvSpPr>
        <p:spPr bwMode="auto">
          <a:xfrm>
            <a:off x="6659563" y="4076700"/>
            <a:ext cx="503237" cy="274638"/>
          </a:xfrm>
          <a:prstGeom prst="rect">
            <a:avLst/>
          </a:prstGeom>
          <a:noFill/>
          <a:ln w="9525">
            <a:noFill/>
            <a:miter lim="800000"/>
            <a:headEnd/>
            <a:tailEnd/>
          </a:ln>
          <a:effectLst/>
        </p:spPr>
        <p:txBody>
          <a:bodyPr>
            <a:spAutoFit/>
          </a:bodyPr>
          <a:lstStyle/>
          <a:p>
            <a:pPr>
              <a:spcBef>
                <a:spcPct val="50000"/>
              </a:spcBef>
            </a:pPr>
            <a:r>
              <a:rPr lang="en-GB" sz="1200"/>
              <a:t>- 1</a:t>
            </a:r>
          </a:p>
        </p:txBody>
      </p:sp>
      <p:sp>
        <p:nvSpPr>
          <p:cNvPr id="10" name="Text Box 12"/>
          <p:cNvSpPr txBox="1">
            <a:spLocks noChangeArrowheads="1"/>
          </p:cNvSpPr>
          <p:nvPr/>
        </p:nvSpPr>
        <p:spPr bwMode="auto">
          <a:xfrm>
            <a:off x="7308850" y="5229225"/>
            <a:ext cx="503238" cy="274638"/>
          </a:xfrm>
          <a:prstGeom prst="rect">
            <a:avLst/>
          </a:prstGeom>
          <a:noFill/>
          <a:ln w="9525">
            <a:noFill/>
            <a:miter lim="800000"/>
            <a:headEnd/>
            <a:tailEnd/>
          </a:ln>
          <a:effectLst/>
        </p:spPr>
        <p:txBody>
          <a:bodyPr>
            <a:spAutoFit/>
          </a:bodyPr>
          <a:lstStyle/>
          <a:p>
            <a:pPr>
              <a:spcBef>
                <a:spcPct val="50000"/>
              </a:spcBef>
            </a:pPr>
            <a:r>
              <a:rPr lang="en-GB" sz="1200"/>
              <a:t>- 1</a:t>
            </a:r>
          </a:p>
        </p:txBody>
      </p:sp>
      <p:sp>
        <p:nvSpPr>
          <p:cNvPr id="11" name="Oval 13"/>
          <p:cNvSpPr>
            <a:spLocks noChangeArrowheads="1"/>
          </p:cNvSpPr>
          <p:nvPr/>
        </p:nvSpPr>
        <p:spPr bwMode="auto">
          <a:xfrm>
            <a:off x="4859338" y="3789363"/>
            <a:ext cx="215900" cy="215900"/>
          </a:xfrm>
          <a:prstGeom prst="ellipse">
            <a:avLst/>
          </a:prstGeom>
          <a:solidFill>
            <a:srgbClr val="FF0000"/>
          </a:solidFill>
          <a:ln w="9525">
            <a:solidFill>
              <a:schemeClr val="tx1"/>
            </a:solidFill>
            <a:round/>
            <a:headEnd/>
            <a:tailEnd/>
          </a:ln>
          <a:effectLst/>
        </p:spPr>
        <p:txBody>
          <a:bodyPr wrap="none" anchor="ctr"/>
          <a:lstStyle/>
          <a:p>
            <a:endParaRPr lang="en-GB"/>
          </a:p>
        </p:txBody>
      </p:sp>
      <p:sp>
        <p:nvSpPr>
          <p:cNvPr id="12" name="Text Box 17"/>
          <p:cNvSpPr txBox="1">
            <a:spLocks noChangeArrowheads="1"/>
          </p:cNvSpPr>
          <p:nvPr/>
        </p:nvSpPr>
        <p:spPr bwMode="auto">
          <a:xfrm>
            <a:off x="6732588" y="1484313"/>
            <a:ext cx="1517650" cy="457200"/>
          </a:xfrm>
          <a:prstGeom prst="rect">
            <a:avLst/>
          </a:prstGeom>
          <a:noFill/>
          <a:ln w="9525">
            <a:noFill/>
            <a:miter lim="800000"/>
            <a:headEnd/>
            <a:tailEnd/>
          </a:ln>
          <a:effectLst/>
        </p:spPr>
        <p:txBody>
          <a:bodyPr>
            <a:spAutoFit/>
          </a:bodyPr>
          <a:lstStyle/>
          <a:p>
            <a:pPr algn="ctr">
              <a:spcBef>
                <a:spcPct val="50000"/>
              </a:spcBef>
            </a:pPr>
            <a:r>
              <a:rPr lang="en-GB" sz="1200"/>
              <a:t>Net accretion (kg/m2/year)</a:t>
            </a:r>
          </a:p>
        </p:txBody>
      </p:sp>
      <p:sp>
        <p:nvSpPr>
          <p:cNvPr id="13" name="Rectangle 30"/>
          <p:cNvSpPr>
            <a:spLocks noChangeArrowheads="1"/>
          </p:cNvSpPr>
          <p:nvPr/>
        </p:nvSpPr>
        <p:spPr bwMode="auto">
          <a:xfrm rot="5396227" flipH="1">
            <a:off x="5488782" y="2907506"/>
            <a:ext cx="252412" cy="6696075"/>
          </a:xfrm>
          <a:prstGeom prst="rect">
            <a:avLst/>
          </a:prstGeom>
          <a:solidFill>
            <a:schemeClr val="bg1"/>
          </a:solidFill>
          <a:ln w="9525">
            <a:noFill/>
            <a:miter lim="800000"/>
            <a:headEnd/>
            <a:tailEnd/>
          </a:ln>
          <a:effectLst/>
        </p:spPr>
        <p:txBody>
          <a:bodyPr wrap="none" anchor="ctr"/>
          <a:lstStyle/>
          <a:p>
            <a:endParaRPr lang="en-GB"/>
          </a:p>
        </p:txBody>
      </p:sp>
      <p:grpSp>
        <p:nvGrpSpPr>
          <p:cNvPr id="14" name="Group 52"/>
          <p:cNvGrpSpPr>
            <a:grpSpLocks/>
          </p:cNvGrpSpPr>
          <p:nvPr/>
        </p:nvGrpSpPr>
        <p:grpSpPr bwMode="auto">
          <a:xfrm>
            <a:off x="684213" y="44450"/>
            <a:ext cx="8496300" cy="6562725"/>
            <a:chOff x="431" y="28"/>
            <a:chExt cx="5352" cy="4134"/>
          </a:xfrm>
        </p:grpSpPr>
        <p:sp>
          <p:nvSpPr>
            <p:cNvPr id="15" name="Text Box 19"/>
            <p:cNvSpPr txBox="1">
              <a:spLocks noChangeArrowheads="1"/>
            </p:cNvSpPr>
            <p:nvPr/>
          </p:nvSpPr>
          <p:spPr bwMode="auto">
            <a:xfrm>
              <a:off x="3061" y="28"/>
              <a:ext cx="998" cy="326"/>
            </a:xfrm>
            <a:prstGeom prst="rect">
              <a:avLst/>
            </a:prstGeom>
            <a:noFill/>
            <a:ln w="9525">
              <a:noFill/>
              <a:miter lim="800000"/>
              <a:headEnd/>
              <a:tailEnd/>
            </a:ln>
            <a:effectLst/>
          </p:spPr>
          <p:txBody>
            <a:bodyPr>
              <a:spAutoFit/>
            </a:bodyPr>
            <a:lstStyle/>
            <a:p>
              <a:pPr algn="ctr">
                <a:spcBef>
                  <a:spcPct val="50000"/>
                </a:spcBef>
              </a:pPr>
              <a:r>
                <a:rPr lang="en-GB" sz="1400"/>
                <a:t>Primary CaCO3 production (coral)</a:t>
              </a:r>
            </a:p>
          </p:txBody>
        </p:sp>
        <p:sp>
          <p:nvSpPr>
            <p:cNvPr id="16" name="Rectangle 28"/>
            <p:cNvSpPr>
              <a:spLocks noChangeArrowheads="1"/>
            </p:cNvSpPr>
            <p:nvPr/>
          </p:nvSpPr>
          <p:spPr bwMode="auto">
            <a:xfrm rot="1796502" flipH="1">
              <a:off x="2372" y="326"/>
              <a:ext cx="159" cy="3463"/>
            </a:xfrm>
            <a:prstGeom prst="rect">
              <a:avLst/>
            </a:prstGeom>
            <a:solidFill>
              <a:schemeClr val="bg1"/>
            </a:solidFill>
            <a:ln w="9525">
              <a:noFill/>
              <a:miter lim="800000"/>
              <a:headEnd/>
              <a:tailEnd/>
            </a:ln>
            <a:effectLst/>
          </p:spPr>
          <p:txBody>
            <a:bodyPr wrap="none" anchor="ctr"/>
            <a:lstStyle/>
            <a:p>
              <a:endParaRPr lang="en-GB"/>
            </a:p>
          </p:txBody>
        </p:sp>
        <p:sp>
          <p:nvSpPr>
            <p:cNvPr id="17" name="Rectangle 29"/>
            <p:cNvSpPr>
              <a:spLocks noChangeArrowheads="1"/>
            </p:cNvSpPr>
            <p:nvPr/>
          </p:nvSpPr>
          <p:spPr bwMode="auto">
            <a:xfrm rot="19800455" flipH="1">
              <a:off x="4564" y="255"/>
              <a:ext cx="159" cy="3667"/>
            </a:xfrm>
            <a:prstGeom prst="rect">
              <a:avLst/>
            </a:prstGeom>
            <a:solidFill>
              <a:schemeClr val="bg1"/>
            </a:solidFill>
            <a:ln w="9525">
              <a:noFill/>
              <a:miter lim="800000"/>
              <a:headEnd/>
              <a:tailEnd/>
            </a:ln>
            <a:effectLst/>
          </p:spPr>
          <p:txBody>
            <a:bodyPr wrap="none" anchor="ctr"/>
            <a:lstStyle/>
            <a:p>
              <a:endParaRPr lang="en-GB"/>
            </a:p>
          </p:txBody>
        </p:sp>
        <p:sp>
          <p:nvSpPr>
            <p:cNvPr id="18" name="Text Box 4"/>
            <p:cNvSpPr txBox="1">
              <a:spLocks noChangeArrowheads="1"/>
            </p:cNvSpPr>
            <p:nvPr/>
          </p:nvSpPr>
          <p:spPr bwMode="auto">
            <a:xfrm>
              <a:off x="3606" y="391"/>
              <a:ext cx="499" cy="173"/>
            </a:xfrm>
            <a:prstGeom prst="rect">
              <a:avLst/>
            </a:prstGeom>
            <a:noFill/>
            <a:ln w="9525">
              <a:noFill/>
              <a:miter lim="800000"/>
              <a:headEnd/>
              <a:tailEnd/>
            </a:ln>
            <a:effectLst/>
          </p:spPr>
          <p:txBody>
            <a:bodyPr>
              <a:spAutoFit/>
            </a:bodyPr>
            <a:lstStyle/>
            <a:p>
              <a:pPr>
                <a:spcBef>
                  <a:spcPct val="50000"/>
                </a:spcBef>
              </a:pPr>
              <a:r>
                <a:rPr lang="en-GB" sz="1200"/>
                <a:t>+10</a:t>
              </a:r>
            </a:p>
          </p:txBody>
        </p:sp>
        <p:sp>
          <p:nvSpPr>
            <p:cNvPr id="19" name="Text Box 18"/>
            <p:cNvSpPr txBox="1">
              <a:spLocks noChangeArrowheads="1"/>
            </p:cNvSpPr>
            <p:nvPr/>
          </p:nvSpPr>
          <p:spPr bwMode="auto">
            <a:xfrm rot="61203431">
              <a:off x="950" y="2040"/>
              <a:ext cx="2549" cy="231"/>
            </a:xfrm>
            <a:prstGeom prst="rect">
              <a:avLst/>
            </a:prstGeom>
            <a:noFill/>
            <a:ln w="9525">
              <a:noFill/>
              <a:miter lim="800000"/>
              <a:headEnd/>
              <a:tailEnd/>
            </a:ln>
            <a:effectLst/>
          </p:spPr>
          <p:txBody>
            <a:bodyPr>
              <a:spAutoFit/>
            </a:bodyPr>
            <a:lstStyle/>
            <a:p>
              <a:pPr algn="ctr">
                <a:spcBef>
                  <a:spcPct val="50000"/>
                </a:spcBef>
              </a:pPr>
              <a:r>
                <a:rPr lang="en-GB"/>
                <a:t>Primary : Secondary calcification</a:t>
              </a:r>
            </a:p>
          </p:txBody>
        </p:sp>
        <p:sp>
          <p:nvSpPr>
            <p:cNvPr id="20" name="Text Box 20"/>
            <p:cNvSpPr txBox="1">
              <a:spLocks noChangeArrowheads="1"/>
            </p:cNvSpPr>
            <p:nvPr/>
          </p:nvSpPr>
          <p:spPr bwMode="auto">
            <a:xfrm>
              <a:off x="431" y="3702"/>
              <a:ext cx="1134" cy="460"/>
            </a:xfrm>
            <a:prstGeom prst="rect">
              <a:avLst/>
            </a:prstGeom>
            <a:noFill/>
            <a:ln w="9525">
              <a:noFill/>
              <a:miter lim="800000"/>
              <a:headEnd/>
              <a:tailEnd/>
            </a:ln>
            <a:effectLst/>
          </p:spPr>
          <p:txBody>
            <a:bodyPr>
              <a:spAutoFit/>
            </a:bodyPr>
            <a:lstStyle/>
            <a:p>
              <a:pPr>
                <a:spcBef>
                  <a:spcPct val="50000"/>
                </a:spcBef>
              </a:pPr>
              <a:r>
                <a:rPr lang="en-GB" sz="1400"/>
                <a:t>Secondary CaCO3 production (CCA and encrusters)</a:t>
              </a:r>
            </a:p>
          </p:txBody>
        </p:sp>
        <p:sp>
          <p:nvSpPr>
            <p:cNvPr id="21" name="Text Box 5"/>
            <p:cNvSpPr txBox="1">
              <a:spLocks noChangeArrowheads="1"/>
            </p:cNvSpPr>
            <p:nvPr/>
          </p:nvSpPr>
          <p:spPr bwMode="auto">
            <a:xfrm>
              <a:off x="5465" y="3575"/>
              <a:ext cx="317" cy="173"/>
            </a:xfrm>
            <a:prstGeom prst="rect">
              <a:avLst/>
            </a:prstGeom>
            <a:noFill/>
            <a:ln w="9525">
              <a:noFill/>
              <a:miter lim="800000"/>
              <a:headEnd/>
              <a:tailEnd/>
            </a:ln>
            <a:effectLst/>
          </p:spPr>
          <p:txBody>
            <a:bodyPr>
              <a:spAutoFit/>
            </a:bodyPr>
            <a:lstStyle/>
            <a:p>
              <a:pPr>
                <a:spcBef>
                  <a:spcPct val="50000"/>
                </a:spcBef>
              </a:pPr>
              <a:r>
                <a:rPr lang="en-GB" sz="1200"/>
                <a:t>-10</a:t>
              </a:r>
            </a:p>
          </p:txBody>
        </p:sp>
        <p:sp>
          <p:nvSpPr>
            <p:cNvPr id="22" name="Text Box 14"/>
            <p:cNvSpPr txBox="1">
              <a:spLocks noChangeArrowheads="1"/>
            </p:cNvSpPr>
            <p:nvPr/>
          </p:nvSpPr>
          <p:spPr bwMode="auto">
            <a:xfrm>
              <a:off x="2381" y="3884"/>
              <a:ext cx="2268" cy="231"/>
            </a:xfrm>
            <a:prstGeom prst="rect">
              <a:avLst/>
            </a:prstGeom>
            <a:noFill/>
            <a:ln w="9525">
              <a:noFill/>
              <a:miter lim="800000"/>
              <a:headEnd/>
              <a:tailEnd/>
            </a:ln>
            <a:effectLst/>
          </p:spPr>
          <p:txBody>
            <a:bodyPr>
              <a:spAutoFit/>
            </a:bodyPr>
            <a:lstStyle/>
            <a:p>
              <a:pPr>
                <a:spcBef>
                  <a:spcPct val="50000"/>
                </a:spcBef>
              </a:pPr>
              <a:r>
                <a:rPr lang="en-GB"/>
                <a:t>Bioerosion (kg CaCO</a:t>
              </a:r>
              <a:r>
                <a:rPr lang="en-GB" baseline="-25000"/>
                <a:t>3</a:t>
              </a:r>
              <a:r>
                <a:rPr lang="en-GB"/>
                <a:t> m</a:t>
              </a:r>
              <a:r>
                <a:rPr lang="en-GB" baseline="30000"/>
                <a:t>-2 </a:t>
              </a:r>
              <a:r>
                <a:rPr lang="en-GB"/>
                <a:t>year</a:t>
              </a:r>
              <a:r>
                <a:rPr lang="en-GB" baseline="30000"/>
                <a:t>-1</a:t>
              </a:r>
              <a:r>
                <a:rPr lang="en-GB"/>
                <a:t>)</a:t>
              </a:r>
            </a:p>
          </p:txBody>
        </p:sp>
        <p:sp>
          <p:nvSpPr>
            <p:cNvPr id="23" name="Text Box 16"/>
            <p:cNvSpPr txBox="1">
              <a:spLocks noChangeArrowheads="1"/>
            </p:cNvSpPr>
            <p:nvPr/>
          </p:nvSpPr>
          <p:spPr bwMode="auto">
            <a:xfrm>
              <a:off x="1338" y="3929"/>
              <a:ext cx="681" cy="231"/>
            </a:xfrm>
            <a:prstGeom prst="rect">
              <a:avLst/>
            </a:prstGeom>
            <a:noFill/>
            <a:ln w="9525">
              <a:noFill/>
              <a:miter lim="800000"/>
              <a:headEnd/>
              <a:tailEnd/>
            </a:ln>
            <a:effectLst/>
          </p:spPr>
          <p:txBody>
            <a:bodyPr>
              <a:spAutoFit/>
            </a:bodyPr>
            <a:lstStyle/>
            <a:p>
              <a:pPr>
                <a:spcBef>
                  <a:spcPct val="50000"/>
                </a:spcBef>
              </a:pPr>
              <a:r>
                <a:rPr lang="en-GB"/>
                <a:t>Low (0)</a:t>
              </a:r>
            </a:p>
          </p:txBody>
        </p:sp>
        <p:sp>
          <p:nvSpPr>
            <p:cNvPr id="24" name="Text Box 15"/>
            <p:cNvSpPr txBox="1">
              <a:spLocks noChangeArrowheads="1"/>
            </p:cNvSpPr>
            <p:nvPr/>
          </p:nvSpPr>
          <p:spPr bwMode="auto">
            <a:xfrm>
              <a:off x="4967" y="3925"/>
              <a:ext cx="816" cy="231"/>
            </a:xfrm>
            <a:prstGeom prst="rect">
              <a:avLst/>
            </a:prstGeom>
            <a:noFill/>
            <a:ln w="9525">
              <a:noFill/>
              <a:miter lim="800000"/>
              <a:headEnd/>
              <a:tailEnd/>
            </a:ln>
            <a:effectLst/>
          </p:spPr>
          <p:txBody>
            <a:bodyPr>
              <a:spAutoFit/>
            </a:bodyPr>
            <a:lstStyle/>
            <a:p>
              <a:pPr>
                <a:spcBef>
                  <a:spcPct val="50000"/>
                </a:spcBef>
              </a:pPr>
              <a:r>
                <a:rPr lang="en-GB"/>
                <a:t>High (10)</a:t>
              </a:r>
            </a:p>
          </p:txBody>
        </p:sp>
        <p:sp>
          <p:nvSpPr>
            <p:cNvPr id="25" name="Text Box 32"/>
            <p:cNvSpPr txBox="1">
              <a:spLocks noChangeArrowheads="1"/>
            </p:cNvSpPr>
            <p:nvPr/>
          </p:nvSpPr>
          <p:spPr bwMode="auto">
            <a:xfrm>
              <a:off x="4332" y="1661"/>
              <a:ext cx="499" cy="173"/>
            </a:xfrm>
            <a:prstGeom prst="rect">
              <a:avLst/>
            </a:prstGeom>
            <a:noFill/>
            <a:ln w="9525">
              <a:noFill/>
              <a:miter lim="800000"/>
              <a:headEnd/>
              <a:tailEnd/>
            </a:ln>
            <a:effectLst/>
          </p:spPr>
          <p:txBody>
            <a:bodyPr>
              <a:spAutoFit/>
            </a:bodyPr>
            <a:lstStyle/>
            <a:p>
              <a:pPr>
                <a:spcBef>
                  <a:spcPct val="50000"/>
                </a:spcBef>
              </a:pPr>
              <a:r>
                <a:rPr lang="en-GB" sz="1200"/>
                <a:t>+1</a:t>
              </a:r>
            </a:p>
          </p:txBody>
        </p:sp>
        <p:sp>
          <p:nvSpPr>
            <p:cNvPr id="26" name="Text Box 36"/>
            <p:cNvSpPr txBox="1">
              <a:spLocks noChangeArrowheads="1"/>
            </p:cNvSpPr>
            <p:nvPr/>
          </p:nvSpPr>
          <p:spPr bwMode="auto">
            <a:xfrm>
              <a:off x="4740" y="2296"/>
              <a:ext cx="499" cy="173"/>
            </a:xfrm>
            <a:prstGeom prst="rect">
              <a:avLst/>
            </a:prstGeom>
            <a:noFill/>
            <a:ln w="9525">
              <a:noFill/>
              <a:miter lim="800000"/>
              <a:headEnd/>
              <a:tailEnd/>
            </a:ln>
            <a:effectLst/>
          </p:spPr>
          <p:txBody>
            <a:bodyPr>
              <a:spAutoFit/>
            </a:bodyPr>
            <a:lstStyle/>
            <a:p>
              <a:pPr>
                <a:spcBef>
                  <a:spcPct val="50000"/>
                </a:spcBef>
              </a:pPr>
              <a:r>
                <a:rPr lang="en-GB" sz="1200"/>
                <a:t>-1</a:t>
              </a:r>
            </a:p>
          </p:txBody>
        </p:sp>
        <p:sp>
          <p:nvSpPr>
            <p:cNvPr id="27" name="Text Box 37"/>
            <p:cNvSpPr txBox="1">
              <a:spLocks noChangeArrowheads="1"/>
            </p:cNvSpPr>
            <p:nvPr/>
          </p:nvSpPr>
          <p:spPr bwMode="auto">
            <a:xfrm>
              <a:off x="5103" y="2976"/>
              <a:ext cx="499" cy="173"/>
            </a:xfrm>
            <a:prstGeom prst="rect">
              <a:avLst/>
            </a:prstGeom>
            <a:noFill/>
            <a:ln w="9525">
              <a:noFill/>
              <a:miter lim="800000"/>
              <a:headEnd/>
              <a:tailEnd/>
            </a:ln>
            <a:effectLst/>
          </p:spPr>
          <p:txBody>
            <a:bodyPr>
              <a:spAutoFit/>
            </a:bodyPr>
            <a:lstStyle/>
            <a:p>
              <a:pPr>
                <a:spcBef>
                  <a:spcPct val="50000"/>
                </a:spcBef>
              </a:pPr>
              <a:r>
                <a:rPr lang="en-GB" sz="1200"/>
                <a:t>-5</a:t>
              </a:r>
            </a:p>
          </p:txBody>
        </p:sp>
        <p:sp>
          <p:nvSpPr>
            <p:cNvPr id="28" name="Text Box 38"/>
            <p:cNvSpPr txBox="1">
              <a:spLocks noChangeArrowheads="1"/>
            </p:cNvSpPr>
            <p:nvPr/>
          </p:nvSpPr>
          <p:spPr bwMode="auto">
            <a:xfrm>
              <a:off x="4014" y="1026"/>
              <a:ext cx="499" cy="173"/>
            </a:xfrm>
            <a:prstGeom prst="rect">
              <a:avLst/>
            </a:prstGeom>
            <a:noFill/>
            <a:ln w="9525">
              <a:noFill/>
              <a:miter lim="800000"/>
              <a:headEnd/>
              <a:tailEnd/>
            </a:ln>
            <a:effectLst/>
          </p:spPr>
          <p:txBody>
            <a:bodyPr>
              <a:spAutoFit/>
            </a:bodyPr>
            <a:lstStyle/>
            <a:p>
              <a:pPr>
                <a:spcBef>
                  <a:spcPct val="50000"/>
                </a:spcBef>
              </a:pPr>
              <a:r>
                <a:rPr lang="en-GB" sz="1200"/>
                <a:t>+5</a:t>
              </a:r>
            </a:p>
          </p:txBody>
        </p:sp>
      </p:grpSp>
      <p:sp>
        <p:nvSpPr>
          <p:cNvPr id="29" name="Line 39"/>
          <p:cNvSpPr>
            <a:spLocks noChangeShapeType="1"/>
          </p:cNvSpPr>
          <p:nvPr/>
        </p:nvSpPr>
        <p:spPr bwMode="auto">
          <a:xfrm flipV="1">
            <a:off x="6588125" y="2852738"/>
            <a:ext cx="647700" cy="504825"/>
          </a:xfrm>
          <a:prstGeom prst="line">
            <a:avLst/>
          </a:prstGeom>
          <a:noFill/>
          <a:ln w="9525">
            <a:solidFill>
              <a:schemeClr val="tx1"/>
            </a:solidFill>
            <a:prstDash val="dashDot"/>
            <a:round/>
            <a:headEnd/>
            <a:tailEnd/>
          </a:ln>
          <a:effectLst/>
        </p:spPr>
        <p:txBody>
          <a:bodyPr/>
          <a:lstStyle/>
          <a:p>
            <a:endParaRPr lang="en-GB"/>
          </a:p>
        </p:txBody>
      </p:sp>
      <p:sp>
        <p:nvSpPr>
          <p:cNvPr id="30" name="Line 40"/>
          <p:cNvSpPr>
            <a:spLocks noChangeShapeType="1"/>
          </p:cNvSpPr>
          <p:nvPr/>
        </p:nvSpPr>
        <p:spPr bwMode="auto">
          <a:xfrm flipV="1">
            <a:off x="7019925" y="3573463"/>
            <a:ext cx="720725" cy="358775"/>
          </a:xfrm>
          <a:prstGeom prst="line">
            <a:avLst/>
          </a:prstGeom>
          <a:noFill/>
          <a:ln w="9525">
            <a:solidFill>
              <a:schemeClr val="tx1"/>
            </a:solidFill>
            <a:prstDash val="dashDot"/>
            <a:round/>
            <a:headEnd/>
            <a:tailEnd/>
          </a:ln>
          <a:effectLst/>
        </p:spPr>
        <p:txBody>
          <a:bodyPr/>
          <a:lstStyle/>
          <a:p>
            <a:endParaRPr lang="en-GB"/>
          </a:p>
        </p:txBody>
      </p:sp>
      <p:graphicFrame>
        <p:nvGraphicFramePr>
          <p:cNvPr id="31" name="Object 41"/>
          <p:cNvGraphicFramePr>
            <a:graphicFrameLocks noChangeAspect="1"/>
          </p:cNvGraphicFramePr>
          <p:nvPr/>
        </p:nvGraphicFramePr>
        <p:xfrm>
          <a:off x="107950" y="188913"/>
          <a:ext cx="3997325" cy="2295525"/>
        </p:xfrm>
        <a:graphic>
          <a:graphicData uri="http://schemas.openxmlformats.org/presentationml/2006/ole">
            <p:oleObj spid="_x0000_s2050" name="Chart" r:id="rId4" imgW="5076825" imgH="2914650" progId="Excel.Sheet.8">
              <p:embed/>
            </p:oleObj>
          </a:graphicData>
        </a:graphic>
      </p:graphicFrame>
      <p:sp>
        <p:nvSpPr>
          <p:cNvPr id="32" name="Rectangle 44"/>
          <p:cNvSpPr>
            <a:spLocks noChangeArrowheads="1"/>
          </p:cNvSpPr>
          <p:nvPr/>
        </p:nvSpPr>
        <p:spPr bwMode="auto">
          <a:xfrm>
            <a:off x="611188" y="404813"/>
            <a:ext cx="73025" cy="1728787"/>
          </a:xfrm>
          <a:prstGeom prst="rect">
            <a:avLst/>
          </a:prstGeom>
          <a:solidFill>
            <a:schemeClr val="tx2">
              <a:alpha val="50000"/>
            </a:schemeClr>
          </a:solidFill>
          <a:ln w="9525">
            <a:noFill/>
            <a:miter lim="800000"/>
            <a:headEnd/>
            <a:tailEnd/>
          </a:ln>
          <a:effectLst/>
        </p:spPr>
        <p:txBody>
          <a:bodyPr wrap="none" anchor="ctr"/>
          <a:lstStyle/>
          <a:p>
            <a:endParaRPr lang="en-GB"/>
          </a:p>
        </p:txBody>
      </p:sp>
      <p:sp>
        <p:nvSpPr>
          <p:cNvPr id="33" name="Text Box 48"/>
          <p:cNvSpPr txBox="1">
            <a:spLocks noChangeArrowheads="1"/>
          </p:cNvSpPr>
          <p:nvPr/>
        </p:nvSpPr>
        <p:spPr bwMode="auto">
          <a:xfrm>
            <a:off x="1763713" y="2349500"/>
            <a:ext cx="720725" cy="274638"/>
          </a:xfrm>
          <a:prstGeom prst="rect">
            <a:avLst/>
          </a:prstGeom>
          <a:noFill/>
          <a:ln w="9525">
            <a:noFill/>
            <a:miter lim="800000"/>
            <a:headEnd/>
            <a:tailEnd/>
          </a:ln>
          <a:effectLst/>
        </p:spPr>
        <p:txBody>
          <a:bodyPr>
            <a:spAutoFit/>
          </a:bodyPr>
          <a:lstStyle/>
          <a:p>
            <a:pPr>
              <a:spcBef>
                <a:spcPct val="50000"/>
              </a:spcBef>
            </a:pPr>
            <a:r>
              <a:rPr lang="en-GB" sz="1200"/>
              <a:t>Year</a:t>
            </a:r>
          </a:p>
        </p:txBody>
      </p:sp>
      <p:sp>
        <p:nvSpPr>
          <p:cNvPr id="34" name="Text Box 49"/>
          <p:cNvSpPr txBox="1">
            <a:spLocks noChangeArrowheads="1"/>
          </p:cNvSpPr>
          <p:nvPr/>
        </p:nvSpPr>
        <p:spPr bwMode="auto">
          <a:xfrm rot="16200000">
            <a:off x="-350043" y="948531"/>
            <a:ext cx="1073150" cy="274637"/>
          </a:xfrm>
          <a:prstGeom prst="rect">
            <a:avLst/>
          </a:prstGeom>
          <a:noFill/>
          <a:ln w="9525">
            <a:noFill/>
            <a:miter lim="800000"/>
            <a:headEnd/>
            <a:tailEnd/>
          </a:ln>
          <a:effectLst/>
        </p:spPr>
        <p:txBody>
          <a:bodyPr>
            <a:spAutoFit/>
          </a:bodyPr>
          <a:lstStyle/>
          <a:p>
            <a:pPr algn="ctr">
              <a:spcBef>
                <a:spcPct val="50000"/>
              </a:spcBef>
            </a:pPr>
            <a:r>
              <a:rPr lang="en-GB" sz="1200"/>
              <a:t>% cover</a:t>
            </a:r>
          </a:p>
        </p:txBody>
      </p:sp>
      <p:sp>
        <p:nvSpPr>
          <p:cNvPr id="35" name="Text Box 50"/>
          <p:cNvSpPr txBox="1">
            <a:spLocks noChangeArrowheads="1"/>
          </p:cNvSpPr>
          <p:nvPr/>
        </p:nvSpPr>
        <p:spPr bwMode="auto">
          <a:xfrm>
            <a:off x="7842250" y="3716338"/>
            <a:ext cx="1301750" cy="457200"/>
          </a:xfrm>
          <a:prstGeom prst="rect">
            <a:avLst/>
          </a:prstGeom>
          <a:noFill/>
          <a:ln w="9525">
            <a:noFill/>
            <a:miter lim="800000"/>
            <a:headEnd/>
            <a:tailEnd/>
          </a:ln>
          <a:effectLst/>
        </p:spPr>
        <p:txBody>
          <a:bodyPr>
            <a:spAutoFit/>
          </a:bodyPr>
          <a:lstStyle/>
          <a:p>
            <a:pPr algn="ctr">
              <a:spcBef>
                <a:spcPct val="50000"/>
              </a:spcBef>
            </a:pPr>
            <a:r>
              <a:rPr lang="en-GB" sz="1200"/>
              <a:t>Net erosion (kg/m2/year)</a:t>
            </a:r>
          </a:p>
        </p:txBody>
      </p:sp>
      <p:sp>
        <p:nvSpPr>
          <p:cNvPr id="36" name="Text Box 35"/>
          <p:cNvSpPr txBox="1">
            <a:spLocks noChangeArrowheads="1"/>
          </p:cNvSpPr>
          <p:nvPr/>
        </p:nvSpPr>
        <p:spPr bwMode="auto">
          <a:xfrm rot="3527553">
            <a:off x="7265987" y="2967038"/>
            <a:ext cx="792163" cy="274638"/>
          </a:xfrm>
          <a:prstGeom prst="rect">
            <a:avLst/>
          </a:prstGeom>
          <a:noFill/>
          <a:ln w="9525">
            <a:noFill/>
            <a:miter lim="800000"/>
            <a:headEnd/>
            <a:tailEnd/>
          </a:ln>
          <a:effectLst/>
        </p:spPr>
        <p:txBody>
          <a:bodyPr>
            <a:spAutoFit/>
          </a:bodyPr>
          <a:lstStyle/>
          <a:p>
            <a:pPr algn="ctr">
              <a:spcBef>
                <a:spcPct val="50000"/>
              </a:spcBef>
            </a:pPr>
            <a:r>
              <a:rPr lang="en-GB" sz="1200"/>
              <a:t>Stasis</a:t>
            </a:r>
          </a:p>
        </p:txBody>
      </p:sp>
      <p:sp>
        <p:nvSpPr>
          <p:cNvPr id="37" name="Rectangle 53"/>
          <p:cNvSpPr txBox="1">
            <a:spLocks noChangeArrowheads="1"/>
          </p:cNvSpPr>
          <p:nvPr/>
        </p:nvSpPr>
        <p:spPr>
          <a:xfrm>
            <a:off x="-396875" y="3081338"/>
            <a:ext cx="4176713" cy="1139825"/>
          </a:xfrm>
          <a:prstGeom prst="rect">
            <a:avLst/>
          </a:prstGeom>
          <a:noFill/>
          <a:ln/>
        </p:spPr>
        <p:txBody>
          <a:bodyPr vert="horz" lIns="91440" tIns="45720" rIns="91440" bIns="45720" rtlCol="0" anchor="ct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smtClean="0">
                <a:ln>
                  <a:noFill/>
                </a:ln>
                <a:solidFill>
                  <a:schemeClr val="tx1"/>
                </a:solidFill>
                <a:effectLst/>
                <a:uLnTx/>
                <a:uFillTx/>
                <a:latin typeface="+mj-lt"/>
                <a:ea typeface="+mj-ea"/>
                <a:cs typeface="+mj-cs"/>
              </a:rPr>
              <a:t>Jamaica: positive to negative</a:t>
            </a:r>
            <a:endParaRPr kumimoji="0" lang="en-GB" sz="4400" b="0" i="0" u="none" strike="noStrike" kern="1200" cap="none" spc="0" normalizeH="0" baseline="0" noProof="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path" presetSubtype="0" accel="50000" decel="50000" fill="hold" grpId="0" nodeType="clickEffect">
                                  <p:stCondLst>
                                    <p:cond delay="0"/>
                                  </p:stCondLst>
                                  <p:childTnLst>
                                    <p:animMotion origin="layout" path="M -0.00747 0.00579 C 0.00764 -0.00532 0.02049 -0.00809 0.02344 -0.00347 C 0.02569 0.00232 0.01753 0.0155 0.00382 0.02961 C 0.01944 0.01943 0.0316 0.01596 0.0342 0.02175 C 0.03785 0.02568 0.02986 0.0391 0.01562 0.05344 C 0.03125 0.04395 0.04392 0.03933 0.04601 0.04511 C 0.04826 0.05089 0.0408 0.065 0.02795 0.07819 C 0.04253 0.06824 0.05451 0.06431 0.05764 0.07009 C 0.06024 0.07472 0.05243 0.08814 0.03906 0.10202 C 0.05417 0.0923 0.06719 0.08883 0.06927 0.09438 C 0.07153 0.0997 0.06458 0.11266 0.05121 0.12607 C 0.06562 0.11682 0.07795 0.11335 0.08055 0.11821 C 0.08333 0.12422 0.07621 0.13625 0.0625 0.15152 C 0.07743 0.14088 0.09028 0.13694 0.09271 0.14226 C 0.09549 0.14805 0.08733 0.1617 0.07396 0.17534 C 0.08958 0.16493 0.10174 0.161 0.10434 0.16794 C 0.10729 0.17257 0.09948 0.18552 0.08576 0.19986 " pathEditMode="relative" rAng="3445800" ptsTypes="fffffffffffffffff">
                                      <p:cBhvr>
                                        <p:cTn id="6" dur="2000" fill="hold"/>
                                        <p:tgtEl>
                                          <p:spTgt spid="11"/>
                                        </p:tgtEl>
                                        <p:attrNameLst>
                                          <p:attrName>ppt_x</p:attrName>
                                          <p:attrName>ppt_y</p:attrName>
                                        </p:attrNameLst>
                                      </p:cBhvr>
                                      <p:rCtr x="59" y="86"/>
                                    </p:animMotion>
                                  </p:childTnLst>
                                </p:cTn>
                              </p:par>
                              <p:par>
                                <p:cTn id="7" presetID="63" presetClass="path" presetSubtype="0" accel="50000" decel="50000" fill="hold" grpId="0" nodeType="withEffect">
                                  <p:stCondLst>
                                    <p:cond delay="0"/>
                                  </p:stCondLst>
                                  <p:childTnLst>
                                    <p:animMotion origin="layout" path="M 3.61111E-6 -3.7037E-6 L 0.03541 -3.7037E-6 " pathEditMode="relative" rAng="0" ptsTypes="AA">
                                      <p:cBhvr>
                                        <p:cTn id="8" dur="2000" fill="hold"/>
                                        <p:tgtEl>
                                          <p:spTgt spid="32"/>
                                        </p:tgtEl>
                                        <p:attrNameLst>
                                          <p:attrName>ppt_x</p:attrName>
                                          <p:attrName>ppt_y</p:attrName>
                                        </p:attrNameLst>
                                      </p:cBhvr>
                                      <p:rCtr x="18" y="0"/>
                                    </p:animMotion>
                                  </p:childTnLst>
                                </p:cTn>
                              </p:par>
                            </p:childTnLst>
                          </p:cTn>
                        </p:par>
                      </p:childTnLst>
                    </p:cTn>
                  </p:par>
                  <p:par>
                    <p:cTn id="9" fill="hold">
                      <p:stCondLst>
                        <p:cond delay="indefinite"/>
                      </p:stCondLst>
                      <p:childTnLst>
                        <p:par>
                          <p:cTn id="10" fill="hold">
                            <p:stCondLst>
                              <p:cond delay="0"/>
                            </p:stCondLst>
                            <p:childTnLst>
                              <p:par>
                                <p:cTn id="11" presetID="47" presetClass="path" presetSubtype="0" accel="50000" decel="50000" fill="hold" grpId="1" nodeType="clickEffect">
                                  <p:stCondLst>
                                    <p:cond delay="0"/>
                                  </p:stCondLst>
                                  <p:childTnLst>
                                    <p:animMotion origin="layout" path="M 0.07778 0.20542 C 0.08403 0.20056 0.08819 0.19593 0.08802 0.19477 C 0.08698 0.19292 0.08212 0.19524 0.07535 0.19963 C 0.08194 0.19431 0.08576 0.18969 0.08542 0.1883 C 0.08455 0.18645 0.07986 0.18922 0.07292 0.19339 C 0.07934 0.18807 0.08333 0.18298 0.08299 0.18228 C 0.08246 0.18113 0.07691 0.18228 0.07031 0.18668 C 0.07674 0.18136 0.08073 0.17719 0.08055 0.17627 C 0.07969 0.17442 0.07465 0.17627 0.06805 0.1809 C 0.07413 0.17558 0.07795 0.17095 0.07778 0.16933 C 0.07743 0.1684 0.07205 0.17025 0.06545 0.17488 C 0.07187 0.16933 0.07604 0.16493 0.07517 0.16332 C 0.075 0.16239 0.06979 0.16424 0.06285 0.16794 C 0.06927 0.16285 0.07344 0.15892 0.07292 0.1573 C 0.07205 0.15545 0.06736 0.15799 0.06024 0.16193 C 0.06667 0.15684 0.07083 0.15221 0.07049 0.15106 C 0.06979 0.14944 0.06476 0.15198 0.05781 0.15614 " pathEditMode="relative" rAng="14511883" ptsTypes="fffffffffffffffff">
                                      <p:cBhvr>
                                        <p:cTn id="12" dur="2000" fill="hold"/>
                                        <p:tgtEl>
                                          <p:spTgt spid="11"/>
                                        </p:tgtEl>
                                        <p:attrNameLst>
                                          <p:attrName>ppt_x</p:attrName>
                                          <p:attrName>ppt_y</p:attrName>
                                        </p:attrNameLst>
                                      </p:cBhvr>
                                      <p:rCtr x="-4" y="-29"/>
                                    </p:animMotion>
                                  </p:childTnLst>
                                </p:cTn>
                              </p:par>
                              <p:par>
                                <p:cTn id="13" presetID="63" presetClass="path" presetSubtype="0" accel="50000" decel="50000" fill="hold" grpId="1" nodeType="withEffect">
                                  <p:stCondLst>
                                    <p:cond delay="0"/>
                                  </p:stCondLst>
                                  <p:childTnLst>
                                    <p:animMotion origin="layout" path="M 0.03542 -3.7037E-6 L 0.05521 -3.7037E-6 " pathEditMode="relative" rAng="0" ptsTypes="AA">
                                      <p:cBhvr>
                                        <p:cTn id="14" dur="2000" fill="hold"/>
                                        <p:tgtEl>
                                          <p:spTgt spid="32"/>
                                        </p:tgtEl>
                                        <p:attrNameLst>
                                          <p:attrName>ppt_x</p:attrName>
                                          <p:attrName>ppt_y</p:attrName>
                                        </p:attrNameLst>
                                      </p:cBhvr>
                                      <p:rCtr x="10" y="0"/>
                                    </p:animMotion>
                                  </p:childTnLst>
                                </p:cTn>
                              </p:par>
                            </p:childTnLst>
                          </p:cTn>
                        </p:par>
                      </p:childTnLst>
                    </p:cTn>
                  </p:par>
                  <p:par>
                    <p:cTn id="15" fill="hold">
                      <p:stCondLst>
                        <p:cond delay="indefinite"/>
                      </p:stCondLst>
                      <p:childTnLst>
                        <p:par>
                          <p:cTn id="16" fill="hold">
                            <p:stCondLst>
                              <p:cond delay="0"/>
                            </p:stCondLst>
                            <p:childTnLst>
                              <p:par>
                                <p:cTn id="17" presetID="47" presetClass="path" presetSubtype="0" accel="50000" decel="50000" fill="hold" grpId="2" nodeType="clickEffect">
                                  <p:stCondLst>
                                    <p:cond delay="0"/>
                                  </p:stCondLst>
                                  <p:childTnLst>
                                    <p:animMotion origin="layout" path="M 0.05781 0.16355 C 0.06163 0.17442 0.06597 0.18321 0.06667 0.18113 C 0.06753 0.18113 0.0658 0.17234 0.06302 0.16077 C 0.06684 0.17141 0.07031 0.17997 0.07205 0.17951 C 0.07309 0.17812 0.07153 0.16979 0.06823 0.15799 C 0.07153 0.16817 0.07587 0.17627 0.07691 0.17488 C 0.07812 0.17419 0.07639 0.1654 0.07274 0.15429 C 0.07708 0.16517 0.08125 0.17349 0.08264 0.17234 C 0.08299 0.17211 0.08194 0.16239 0.07865 0.15198 C 0.08229 0.1617 0.08611 0.17025 0.0875 0.16956 C 0.08854 0.16817 0.08698 0.16008 0.08403 0.14944 C 0.08733 0.15961 0.09167 0.16771 0.09236 0.16678 C 0.09375 0.16563 0.09201 0.15661 0.08889 0.14527 C 0.09271 0.15591 0.09635 0.16447 0.09774 0.16332 C 0.09896 0.16262 0.09757 0.15429 0.09444 0.14365 C 0.09809 0.15429 0.10156 0.16146 0.10347 0.16123 C 0.10417 0.15985 0.10226 0.15059 0.09983 0.13995 " pathEditMode="relative" rAng="-1407979" ptsTypes="fffffffffffffffff">
                                      <p:cBhvr>
                                        <p:cTn id="18" dur="2000" fill="hold"/>
                                        <p:tgtEl>
                                          <p:spTgt spid="11"/>
                                        </p:tgtEl>
                                        <p:attrNameLst>
                                          <p:attrName>ppt_x</p:attrName>
                                          <p:attrName>ppt_y</p:attrName>
                                        </p:attrNameLst>
                                      </p:cBhvr>
                                      <p:rCtr x="24" y="-2"/>
                                    </p:animMotion>
                                  </p:childTnLst>
                                </p:cTn>
                              </p:par>
                              <p:par>
                                <p:cTn id="19" presetID="63" presetClass="path" presetSubtype="0" accel="50000" decel="50000" fill="hold" grpId="2" nodeType="withEffect">
                                  <p:stCondLst>
                                    <p:cond delay="0"/>
                                  </p:stCondLst>
                                  <p:childTnLst>
                                    <p:animMotion origin="layout" path="M 0.05521 -3.7037E-6 L 0.06302 -3.7037E-6 " pathEditMode="relative" rAng="0" ptsTypes="AA">
                                      <p:cBhvr>
                                        <p:cTn id="20" dur="2000" fill="hold"/>
                                        <p:tgtEl>
                                          <p:spTgt spid="32"/>
                                        </p:tgtEl>
                                        <p:attrNameLst>
                                          <p:attrName>ppt_x</p:attrName>
                                          <p:attrName>ppt_y</p:attrName>
                                        </p:attrNameLst>
                                      </p:cBhvr>
                                      <p:rCtr x="4" y="0"/>
                                    </p:animMotion>
                                  </p:childTnLst>
                                </p:cTn>
                              </p:par>
                            </p:childTnLst>
                          </p:cTn>
                        </p:par>
                      </p:childTnLst>
                    </p:cTn>
                  </p:par>
                  <p:par>
                    <p:cTn id="21" fill="hold">
                      <p:stCondLst>
                        <p:cond delay="indefinite"/>
                      </p:stCondLst>
                      <p:childTnLst>
                        <p:par>
                          <p:cTn id="22" fill="hold">
                            <p:stCondLst>
                              <p:cond delay="0"/>
                            </p:stCondLst>
                            <p:childTnLst>
                              <p:par>
                                <p:cTn id="23" presetID="47" presetClass="path" presetSubtype="0" accel="50000" decel="50000" fill="hold" grpId="3" nodeType="clickEffect">
                                  <p:stCondLst>
                                    <p:cond delay="0"/>
                                  </p:stCondLst>
                                  <p:childTnLst>
                                    <p:animMotion origin="layout" path="M 0.09982 0.13995 C 0.10052 0.15915 0.09791 0.17372 0.09409 0.17418 C 0.09027 0.17488 0.08576 0.16169 0.08316 0.14272 C 0.08316 0.16216 0.08125 0.1765 0.07743 0.17696 C 0.07378 0.17765 0.06927 0.16447 0.06649 0.1455 C 0.06666 0.16493 0.06475 0.17927 0.06093 0.17974 C 0.05711 0.18043 0.05208 0.16724 0.04913 0.14851 C 0.05 0.16771 0.04791 0.18205 0.04375 0.18274 C 0.04062 0.18321 0.03541 0.17002 0.03263 0.15128 C 0.03333 0.17048 0.03073 0.18482 0.02708 0.18552 C 0.02326 0.18598 0.01875 0.1728 0.01597 0.15406 C 0.01614 0.17326 0.01423 0.1876 0.01041 0.18829 C 0.00677 0.18876 0.00208 0.17557 -0.00122 0.15683 C -0.00035 0.17603 -0.00226 0.19038 -0.00608 0.19107 C -0.0099 0.19153 -0.01493 0.17858 -0.01789 0.15961 C -0.01702 0.17881 -0.0191 0.19315 -0.02327 0.19385 C -0.02709 0.19454 -0.03177 0.18135 -0.03438 0.16239 " pathEditMode="relative" rAng="-426686" ptsTypes="fffffffffffffffff">
                                      <p:cBhvr>
                                        <p:cTn id="24" dur="2000" fill="hold"/>
                                        <p:tgtEl>
                                          <p:spTgt spid="11"/>
                                        </p:tgtEl>
                                        <p:attrNameLst>
                                          <p:attrName>ppt_x</p:attrName>
                                          <p:attrName>ppt_y</p:attrName>
                                        </p:attrNameLst>
                                      </p:cBhvr>
                                      <p:rCtr x="-66" y="28"/>
                                    </p:animMotion>
                                  </p:childTnLst>
                                </p:cTn>
                              </p:par>
                              <p:par>
                                <p:cTn id="25" presetID="63" presetClass="path" presetSubtype="0" accel="50000" decel="50000" fill="hold" grpId="3" nodeType="withEffect">
                                  <p:stCondLst>
                                    <p:cond delay="0"/>
                                  </p:stCondLst>
                                  <p:childTnLst>
                                    <p:animMotion origin="layout" path="M 0.06302 -3.7037E-6 L 0.07882 -3.7037E-6 " pathEditMode="relative" rAng="0" ptsTypes="AA">
                                      <p:cBhvr>
                                        <p:cTn id="26" dur="2000" fill="hold"/>
                                        <p:tgtEl>
                                          <p:spTgt spid="32"/>
                                        </p:tgtEl>
                                        <p:attrNameLst>
                                          <p:attrName>ppt_x</p:attrName>
                                          <p:attrName>ppt_y</p:attrName>
                                        </p:attrNameLst>
                                      </p:cBhvr>
                                      <p:rCtr x="8" y="0"/>
                                    </p:animMotion>
                                  </p:childTnLst>
                                </p:cTn>
                              </p:par>
                            </p:childTnLst>
                          </p:cTn>
                        </p:par>
                      </p:childTnLst>
                    </p:cTn>
                  </p:par>
                  <p:par>
                    <p:cTn id="27" fill="hold">
                      <p:stCondLst>
                        <p:cond delay="indefinite"/>
                      </p:stCondLst>
                      <p:childTnLst>
                        <p:par>
                          <p:cTn id="28" fill="hold">
                            <p:stCondLst>
                              <p:cond delay="0"/>
                            </p:stCondLst>
                            <p:childTnLst>
                              <p:par>
                                <p:cTn id="29" presetID="47" presetClass="path" presetSubtype="0" accel="50000" decel="50000" fill="hold" grpId="4" nodeType="clickEffect">
                                  <p:stCondLst>
                                    <p:cond delay="0"/>
                                  </p:stCondLst>
                                  <p:childTnLst>
                                    <p:animMotion origin="layout" path="M -0.03437 0.16239 C -0.03299 0.15406 -0.03351 0.14735 -0.03594 0.14643 C -0.03802 0.1455 -0.04149 0.15036 -0.04427 0.15776 C -0.04323 0.1499 -0.0434 0.14319 -0.04566 0.1418 C -0.04809 0.14041 -0.05139 0.14573 -0.05399 0.15313 C -0.05295 0.14504 -0.05347 0.13787 -0.05556 0.13717 C -0.05781 0.13625 -0.06146 0.14111 -0.06424 0.14805 C -0.06285 0.14041 -0.06319 0.1337 -0.0658 0.13208 C -0.06771 0.13162 -0.07153 0.13648 -0.07413 0.14342 C -0.07274 0.13579 -0.07344 0.12885 -0.07569 0.12769 C -0.07795 0.127 -0.08142 0.13185 -0.08403 0.13879 C -0.08299 0.1307 -0.08316 0.12399 -0.08559 0.12329 C -0.08785 0.12214 -0.09115 0.12723 -0.0941 0.1344 C -0.09288 0.12653 -0.09323 0.11959 -0.09531 0.11867 C -0.09774 0.11774 -0.10156 0.12237 -0.10399 0.12977 C -0.1026 0.12191 -0.10312 0.11497 -0.10538 0.11358 C -0.10781 0.11289 -0.11128 0.11751 -0.11406 0.12515 " pathEditMode="relative" rAng="11962104" ptsTypes="fffffffffffffffff">
                                      <p:cBhvr>
                                        <p:cTn id="30" dur="2000" fill="hold"/>
                                        <p:tgtEl>
                                          <p:spTgt spid="11"/>
                                        </p:tgtEl>
                                        <p:attrNameLst>
                                          <p:attrName>ppt_x</p:attrName>
                                          <p:attrName>ppt_y</p:attrName>
                                        </p:attrNameLst>
                                      </p:cBhvr>
                                      <p:rCtr x="-38" y="-25"/>
                                    </p:animMotion>
                                  </p:childTnLst>
                                </p:cTn>
                              </p:par>
                              <p:par>
                                <p:cTn id="31" presetID="63" presetClass="path" presetSubtype="0" accel="50000" decel="50000" fill="hold" grpId="4" nodeType="withEffect">
                                  <p:stCondLst>
                                    <p:cond delay="0"/>
                                  </p:stCondLst>
                                  <p:childTnLst>
                                    <p:animMotion origin="layout" path="M 0.07882 -3.7037E-6 L 0.08664 -3.7037E-6 " pathEditMode="relative" rAng="0" ptsTypes="AA">
                                      <p:cBhvr>
                                        <p:cTn id="32" dur="2000" fill="hold"/>
                                        <p:tgtEl>
                                          <p:spTgt spid="32"/>
                                        </p:tgtEl>
                                        <p:attrNameLst>
                                          <p:attrName>ppt_x</p:attrName>
                                          <p:attrName>ppt_y</p:attrName>
                                        </p:attrNameLst>
                                      </p:cBhvr>
                                      <p:rCtr x="4" y="0"/>
                                    </p:animMotion>
                                  </p:childTnLst>
                                </p:cTn>
                              </p:par>
                            </p:childTnLst>
                          </p:cTn>
                        </p:par>
                      </p:childTnLst>
                    </p:cTn>
                  </p:par>
                  <p:par>
                    <p:cTn id="33" fill="hold">
                      <p:stCondLst>
                        <p:cond delay="indefinite"/>
                      </p:stCondLst>
                      <p:childTnLst>
                        <p:par>
                          <p:cTn id="34" fill="hold">
                            <p:stCondLst>
                              <p:cond delay="0"/>
                            </p:stCondLst>
                            <p:childTnLst>
                              <p:par>
                                <p:cTn id="35" presetID="56" presetClass="path" presetSubtype="0" accel="50000" decel="50000" fill="hold" grpId="5" nodeType="clickEffect">
                                  <p:stCondLst>
                                    <p:cond delay="0"/>
                                  </p:stCondLst>
                                  <p:childTnLst>
                                    <p:animMotion origin="layout" path="M -0.11441 0.12569 L -0.11406 0.11018 " pathEditMode="relative" rAng="0" ptsTypes="AA">
                                      <p:cBhvr>
                                        <p:cTn id="36" dur="2000" fill="hold"/>
                                        <p:tgtEl>
                                          <p:spTgt spid="11"/>
                                        </p:tgtEl>
                                        <p:attrNameLst>
                                          <p:attrName>ppt_x</p:attrName>
                                          <p:attrName>ppt_y</p:attrName>
                                        </p:attrNameLst>
                                      </p:cBhvr>
                                      <p:rCtr x="0" y="-8"/>
                                    </p:animMotion>
                                  </p:childTnLst>
                                </p:cTn>
                              </p:par>
                              <p:par>
                                <p:cTn id="37" presetID="63" presetClass="path" presetSubtype="0" accel="50000" decel="50000" fill="hold" grpId="5" nodeType="withEffect">
                                  <p:stCondLst>
                                    <p:cond delay="0"/>
                                  </p:stCondLst>
                                  <p:childTnLst>
                                    <p:animMotion origin="layout" path="M 0.08264 -3.7037E-6 L 0.09427 -3.7037E-6 " pathEditMode="relative" rAng="0" ptsTypes="AA">
                                      <p:cBhvr>
                                        <p:cTn id="38" dur="2000" fill="hold"/>
                                        <p:tgtEl>
                                          <p:spTgt spid="32"/>
                                        </p:tgtEl>
                                        <p:attrNameLst>
                                          <p:attrName>ppt_x</p:attrName>
                                          <p:attrName>ppt_y</p:attrName>
                                        </p:attrNameLst>
                                      </p:cBhvr>
                                      <p:rCtr x="6" y="0"/>
                                    </p:animMotion>
                                  </p:childTnLst>
                                </p:cTn>
                              </p:par>
                            </p:childTnLst>
                          </p:cTn>
                        </p:par>
                      </p:childTnLst>
                    </p:cTn>
                  </p:par>
                  <p:par>
                    <p:cTn id="39" fill="hold">
                      <p:stCondLst>
                        <p:cond delay="indefinite"/>
                      </p:stCondLst>
                      <p:childTnLst>
                        <p:par>
                          <p:cTn id="40" fill="hold">
                            <p:stCondLst>
                              <p:cond delay="0"/>
                            </p:stCondLst>
                            <p:childTnLst>
                              <p:par>
                                <p:cTn id="41" presetID="47" presetClass="path" presetSubtype="0" accel="50000" decel="50000" fill="hold" grpId="6" nodeType="clickEffect">
                                  <p:stCondLst>
                                    <p:cond delay="0"/>
                                  </p:stCondLst>
                                  <p:childTnLst>
                                    <p:animMotion origin="layout" path="M -0.11441 0.1257 C -0.11823 0.12199 -0.12101 0.11991 -0.12153 0.12061 C -0.1224 0.12199 -0.12049 0.12547 -0.11684 0.12986 C -0.12084 0.12593 -0.12361 0.12408 -0.12448 0.12547 C -0.12483 0.12593 -0.12309 0.12963 -0.11979 0.13403 C -0.12327 0.1301 -0.12622 0.12824 -0.12691 0.1294 C -0.12743 0.1301 -0.12552 0.13357 -0.1224 0.13843 C -0.12622 0.13473 -0.129 0.13241 -0.12969 0.13357 C -0.13004 0.13403 -0.12865 0.13866 -0.12483 0.14213 C -0.12865 0.13866 -0.13177 0.13704 -0.13212 0.1375 C -0.13299 0.13889 -0.13091 0.14213 -0.12761 0.14676 C -0.1316 0.14306 -0.13438 0.14098 -0.1349 0.14167 C -0.13559 0.14283 -0.13334 0.1463 -0.13056 0.15116 C -0.13403 0.14676 -0.13681 0.14491 -0.13785 0.14653 C -0.13802 0.14676 -0.13646 0.15047 -0.13299 0.15486 C -0.13698 0.15116 -0.13959 0.14908 -0.14045 0.15047 C -0.14098 0.15139 -0.13889 0.1544 -0.13559 0.15926 " pathEditMode="relative" rAng="7812188" ptsTypes="fffffffffffffffff">
                                      <p:cBhvr>
                                        <p:cTn id="42" dur="2000" fill="hold"/>
                                        <p:tgtEl>
                                          <p:spTgt spid="11"/>
                                        </p:tgtEl>
                                        <p:attrNameLst>
                                          <p:attrName>ppt_x</p:attrName>
                                          <p:attrName>ppt_y</p:attrName>
                                        </p:attrNameLst>
                                      </p:cBhvr>
                                      <p:rCtr x="-14" y="13"/>
                                    </p:animMotion>
                                  </p:childTnLst>
                                </p:cTn>
                              </p:par>
                              <p:par>
                                <p:cTn id="43" presetID="63" presetClass="path" presetSubtype="0" accel="50000" decel="50000" fill="hold" grpId="6" nodeType="withEffect">
                                  <p:stCondLst>
                                    <p:cond delay="0"/>
                                  </p:stCondLst>
                                  <p:childTnLst>
                                    <p:animMotion origin="layout" path="M 0.09063 -3.7037E-6 L 0.13785 -3.7037E-6 " pathEditMode="relative" rAng="0" ptsTypes="AA">
                                      <p:cBhvr>
                                        <p:cTn id="44" dur="2000" fill="hold"/>
                                        <p:tgtEl>
                                          <p:spTgt spid="32"/>
                                        </p:tgtEl>
                                        <p:attrNameLst>
                                          <p:attrName>ppt_x</p:attrName>
                                          <p:attrName>ppt_y</p:attrName>
                                        </p:attrNameLst>
                                      </p:cBhvr>
                                      <p:rCtr x="24" y="0"/>
                                    </p:animMotion>
                                  </p:childTnLst>
                                </p:cTn>
                              </p:par>
                            </p:childTnLst>
                          </p:cTn>
                        </p:par>
                      </p:childTnLst>
                    </p:cTn>
                  </p:par>
                  <p:par>
                    <p:cTn id="45" fill="hold">
                      <p:stCondLst>
                        <p:cond delay="indefinite"/>
                      </p:stCondLst>
                      <p:childTnLst>
                        <p:par>
                          <p:cTn id="46" fill="hold">
                            <p:stCondLst>
                              <p:cond delay="0"/>
                            </p:stCondLst>
                            <p:childTnLst>
                              <p:par>
                                <p:cTn id="47" presetID="47" presetClass="path" presetSubtype="0" accel="50000" decel="50000" fill="hold" grpId="7" nodeType="clickEffect">
                                  <p:stCondLst>
                                    <p:cond delay="0"/>
                                  </p:stCondLst>
                                  <p:childTnLst>
                                    <p:animMotion origin="layout" path="M -0.13802 0.16273 C -0.14375 0.15902 -0.14896 0.15926 -0.14983 0.16227 C -0.15104 0.16527 -0.14896 0.16967 -0.14288 0.17477 C -0.14931 0.17129 -0.15347 0.17129 -0.15469 0.1743 C -0.1559 0.17731 -0.15365 0.18171 -0.14809 0.18773 C -0.15417 0.18518 -0.15885 0.18472 -0.16007 0.18773 C -0.16146 0.19074 -0.15885 0.19537 -0.15347 0.20023 C -0.1592 0.19722 -0.16372 0.19676 -0.16563 0.20069 C -0.16632 0.20254 -0.16372 0.20856 -0.15851 0.21319 C -0.16424 0.21018 -0.16927 0.21065 -0.17066 0.21319 C -0.1717 0.21574 -0.16927 0.22083 -0.16372 0.22615 C -0.16945 0.22315 -0.17413 0.22268 -0.1757 0.22639 C -0.17691 0.2294 -0.17413 0.23426 -0.16927 0.23842 C -0.17535 0.23541 -0.17969 0.23565 -0.1809 0.23865 C -0.18177 0.24143 -0.17986 0.24652 -0.17413 0.25162 C -0.17969 0.24861 -0.18438 0.24768 -0.18611 0.25185 C -0.18733 0.25532 -0.18472 0.25972 -0.17917 0.26504 " pathEditMode="fixed" rAng="7098045" ptsTypes="fffffffffffffffff">
                                      <p:cBhvr>
                                        <p:cTn id="48" dur="2000" fill="hold"/>
                                        <p:tgtEl>
                                          <p:spTgt spid="11"/>
                                        </p:tgtEl>
                                        <p:attrNameLst>
                                          <p:attrName>ppt_x</p:attrName>
                                          <p:attrName>ppt_y</p:attrName>
                                        </p:attrNameLst>
                                      </p:cBhvr>
                                      <p:rCtr x="-25" y="48"/>
                                    </p:animMotion>
                                  </p:childTnLst>
                                </p:cTn>
                              </p:par>
                              <p:par>
                                <p:cTn id="49" presetID="63" presetClass="path" presetSubtype="0" accel="50000" decel="50000" fill="hold" grpId="7" nodeType="withEffect">
                                  <p:stCondLst>
                                    <p:cond delay="0"/>
                                  </p:stCondLst>
                                  <p:childTnLst>
                                    <p:animMotion origin="layout" path="M 0.16146 -3.7037E-6 L 0.17327 -3.7037E-6 " pathEditMode="relative" rAng="0" ptsTypes="AA">
                                      <p:cBhvr>
                                        <p:cTn id="50" dur="2000" fill="hold"/>
                                        <p:tgtEl>
                                          <p:spTgt spid="32"/>
                                        </p:tgtEl>
                                        <p:attrNameLst>
                                          <p:attrName>ppt_x</p:attrName>
                                          <p:attrName>ppt_y</p:attrName>
                                        </p:attrNameLst>
                                      </p:cBhvr>
                                      <p:rCtr x="6" y="0"/>
                                    </p:animMotion>
                                  </p:childTnLst>
                                </p:cTn>
                              </p:par>
                            </p:childTnLst>
                          </p:cTn>
                        </p:par>
                      </p:childTnLst>
                    </p:cTn>
                  </p:par>
                  <p:par>
                    <p:cTn id="51" fill="hold">
                      <p:stCondLst>
                        <p:cond delay="indefinite"/>
                      </p:stCondLst>
                      <p:childTnLst>
                        <p:par>
                          <p:cTn id="52" fill="hold">
                            <p:stCondLst>
                              <p:cond delay="0"/>
                            </p:stCondLst>
                            <p:childTnLst>
                              <p:par>
                                <p:cTn id="53" presetID="47" presetClass="path" presetSubtype="0" accel="50000" decel="50000" fill="hold" grpId="8" nodeType="clickEffect">
                                  <p:stCondLst>
                                    <p:cond delay="0"/>
                                  </p:stCondLst>
                                  <p:childTnLst>
                                    <p:animMotion origin="layout" path="M -0.17188 0.26643 C -0.16667 0.27083 -0.16181 0.27106 -0.16163 0.2706 C -0.16059 0.26759 -0.16285 0.26342 -0.16701 0.2574 C -0.16198 0.26065 -0.15747 0.26203 -0.1559 0.25902 C -0.15521 0.2574 -0.15747 0.25324 -0.16337 0.24861 C -0.1559 0.25162 -0.15347 0.25324 -0.15139 0.24977 C -0.15052 0.24768 -0.15278 0.24282 -0.15747 0.2375 C -0.15278 0.24282 -0.14774 0.24213 -0.1474 0.24097 C -0.14566 0.23796 -0.14826 0.23402 -0.15243 0.22801 C -0.14618 0.23194 -0.14306 0.23264 -0.14184 0.22986 C -0.14149 0.2294 -0.14219 0.22268 -0.14809 0.21921 C -0.14254 0.22106 -0.13889 0.22315 -0.13715 0.22037 C -0.13629 0.21736 -0.13872 0.21319 -0.14323 0.2081 C -0.13733 0.21134 -0.13368 0.21342 -0.13316 0.21134 C -0.13108 0.20787 -0.13438 0.20393 -0.13802 0.19907 C -0.13316 0.20231 -0.1283 0.20231 -0.1276 0.20046 C -0.12656 0.19838 -0.12882 0.19352 -0.13316 0.18796 " pathEditMode="relative" rAng="-89818916" ptsTypes="fffffffffffffffff">
                                      <p:cBhvr>
                                        <p:cTn id="54" dur="2000" fill="hold"/>
                                        <p:tgtEl>
                                          <p:spTgt spid="11"/>
                                        </p:tgtEl>
                                        <p:attrNameLst>
                                          <p:attrName>ppt_x</p:attrName>
                                          <p:attrName>ppt_y</p:attrName>
                                        </p:attrNameLst>
                                      </p:cBhvr>
                                      <p:rCtr x="23" y="-36"/>
                                    </p:animMotion>
                                  </p:childTnLst>
                                </p:cTn>
                              </p:par>
                              <p:par>
                                <p:cTn id="55" presetID="63" presetClass="path" presetSubtype="0" accel="50000" decel="50000" fill="hold" grpId="8" nodeType="withEffect">
                                  <p:stCondLst>
                                    <p:cond delay="0"/>
                                  </p:stCondLst>
                                  <p:childTnLst>
                                    <p:animMotion origin="layout" path="M 0.17327 -3.7037E-6 L 0.33872 -3.7037E-6 " pathEditMode="relative" rAng="0" ptsTypes="AA">
                                      <p:cBhvr>
                                        <p:cTn id="56" dur="2000" fill="hold"/>
                                        <p:tgtEl>
                                          <p:spTgt spid="32"/>
                                        </p:tgtEl>
                                        <p:attrNameLst>
                                          <p:attrName>ppt_x</p:attrName>
                                          <p:attrName>ppt_y</p:attrName>
                                        </p:attrNameLst>
                                      </p:cBhvr>
                                      <p:rCtr x="8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P spid="11" grpId="3" animBg="1"/>
      <p:bldP spid="11" grpId="4" animBg="1"/>
      <p:bldP spid="11" grpId="5" animBg="1"/>
      <p:bldP spid="11" grpId="6" animBg="1"/>
      <p:bldP spid="11" grpId="7" animBg="1"/>
      <p:bldP spid="11" grpId="8" animBg="1"/>
      <p:bldP spid="32" grpId="0" animBg="1"/>
      <p:bldP spid="32" grpId="1" animBg="1"/>
      <p:bldP spid="32" grpId="2" animBg="1"/>
      <p:bldP spid="32" grpId="3" animBg="1"/>
      <p:bldP spid="32" grpId="4" animBg="1"/>
      <p:bldP spid="32" grpId="5" animBg="1"/>
      <p:bldP spid="32" grpId="6" animBg="1"/>
      <p:bldP spid="32" grpId="7" animBg="1"/>
      <p:bldP spid="32" grpId="8"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grpSp>
        <p:nvGrpSpPr>
          <p:cNvPr id="4" name="Group 56"/>
          <p:cNvGrpSpPr>
            <a:grpSpLocks/>
          </p:cNvGrpSpPr>
          <p:nvPr/>
        </p:nvGrpSpPr>
        <p:grpSpPr bwMode="auto">
          <a:xfrm>
            <a:off x="1619250" y="1700213"/>
            <a:ext cx="6624638" cy="3744912"/>
            <a:chOff x="1020" y="1071"/>
            <a:chExt cx="4173" cy="2359"/>
          </a:xfrm>
        </p:grpSpPr>
        <p:sp>
          <p:nvSpPr>
            <p:cNvPr id="5" name="Freeform 53"/>
            <p:cNvSpPr>
              <a:spLocks/>
            </p:cNvSpPr>
            <p:nvPr/>
          </p:nvSpPr>
          <p:spPr bwMode="auto">
            <a:xfrm>
              <a:off x="1020" y="1071"/>
              <a:ext cx="3130" cy="2359"/>
            </a:xfrm>
            <a:custGeom>
              <a:avLst/>
              <a:gdLst>
                <a:gd name="T0" fmla="*/ 0 w 3130"/>
                <a:gd name="T1" fmla="*/ 2359 h 2359"/>
                <a:gd name="T2" fmla="*/ 3130 w 3130"/>
                <a:gd name="T3" fmla="*/ 0 h 2359"/>
                <a:gd name="T4" fmla="*/ 3130 w 3130"/>
                <a:gd name="T5" fmla="*/ 2359 h 2359"/>
                <a:gd name="T6" fmla="*/ 0 w 3130"/>
                <a:gd name="T7" fmla="*/ 2359 h 2359"/>
                <a:gd name="T8" fmla="*/ 0 60000 65536"/>
                <a:gd name="T9" fmla="*/ 0 60000 65536"/>
                <a:gd name="T10" fmla="*/ 0 60000 65536"/>
                <a:gd name="T11" fmla="*/ 0 60000 65536"/>
                <a:gd name="T12" fmla="*/ 0 w 3130"/>
                <a:gd name="T13" fmla="*/ 0 h 2359"/>
                <a:gd name="T14" fmla="*/ 3130 w 3130"/>
                <a:gd name="T15" fmla="*/ 2359 h 2359"/>
              </a:gdLst>
              <a:ahLst/>
              <a:cxnLst>
                <a:cxn ang="T8">
                  <a:pos x="T0" y="T1"/>
                </a:cxn>
                <a:cxn ang="T9">
                  <a:pos x="T2" y="T3"/>
                </a:cxn>
                <a:cxn ang="T10">
                  <a:pos x="T4" y="T5"/>
                </a:cxn>
                <a:cxn ang="T11">
                  <a:pos x="T6" y="T7"/>
                </a:cxn>
              </a:cxnLst>
              <a:rect l="T12" t="T13" r="T14" b="T15"/>
              <a:pathLst>
                <a:path w="3130" h="2359">
                  <a:moveTo>
                    <a:pt x="0" y="2359"/>
                  </a:moveTo>
                  <a:lnTo>
                    <a:pt x="3130" y="0"/>
                  </a:lnTo>
                  <a:lnTo>
                    <a:pt x="3130" y="2359"/>
                  </a:lnTo>
                  <a:lnTo>
                    <a:pt x="0" y="2359"/>
                  </a:lnTo>
                  <a:close/>
                </a:path>
              </a:pathLst>
            </a:custGeom>
            <a:solidFill>
              <a:srgbClr val="FF99FF">
                <a:alpha val="50195"/>
              </a:srgbClr>
            </a:solidFill>
            <a:ln w="9525">
              <a:noFill/>
              <a:round/>
              <a:headEnd/>
              <a:tailEnd/>
            </a:ln>
          </p:spPr>
          <p:txBody>
            <a:bodyPr/>
            <a:lstStyle/>
            <a:p>
              <a:endParaRPr lang="en-GB"/>
            </a:p>
          </p:txBody>
        </p:sp>
        <p:sp>
          <p:nvSpPr>
            <p:cNvPr id="6" name="Freeform 54"/>
            <p:cNvSpPr>
              <a:spLocks/>
            </p:cNvSpPr>
            <p:nvPr/>
          </p:nvSpPr>
          <p:spPr bwMode="auto">
            <a:xfrm rot="10800000">
              <a:off x="1020" y="1071"/>
              <a:ext cx="3130" cy="2359"/>
            </a:xfrm>
            <a:custGeom>
              <a:avLst/>
              <a:gdLst>
                <a:gd name="T0" fmla="*/ 0 w 3130"/>
                <a:gd name="T1" fmla="*/ 2359 h 2359"/>
                <a:gd name="T2" fmla="*/ 3130 w 3130"/>
                <a:gd name="T3" fmla="*/ 0 h 2359"/>
                <a:gd name="T4" fmla="*/ 3130 w 3130"/>
                <a:gd name="T5" fmla="*/ 2359 h 2359"/>
                <a:gd name="T6" fmla="*/ 0 w 3130"/>
                <a:gd name="T7" fmla="*/ 2359 h 2359"/>
                <a:gd name="T8" fmla="*/ 0 60000 65536"/>
                <a:gd name="T9" fmla="*/ 0 60000 65536"/>
                <a:gd name="T10" fmla="*/ 0 60000 65536"/>
                <a:gd name="T11" fmla="*/ 0 60000 65536"/>
                <a:gd name="T12" fmla="*/ 0 w 3130"/>
                <a:gd name="T13" fmla="*/ 0 h 2359"/>
                <a:gd name="T14" fmla="*/ 3130 w 3130"/>
                <a:gd name="T15" fmla="*/ 2359 h 2359"/>
              </a:gdLst>
              <a:ahLst/>
              <a:cxnLst>
                <a:cxn ang="T8">
                  <a:pos x="T0" y="T1"/>
                </a:cxn>
                <a:cxn ang="T9">
                  <a:pos x="T2" y="T3"/>
                </a:cxn>
                <a:cxn ang="T10">
                  <a:pos x="T4" y="T5"/>
                </a:cxn>
                <a:cxn ang="T11">
                  <a:pos x="T6" y="T7"/>
                </a:cxn>
              </a:cxnLst>
              <a:rect l="T12" t="T13" r="T14" b="T15"/>
              <a:pathLst>
                <a:path w="3130" h="2359">
                  <a:moveTo>
                    <a:pt x="0" y="2359"/>
                  </a:moveTo>
                  <a:lnTo>
                    <a:pt x="3130" y="0"/>
                  </a:lnTo>
                  <a:lnTo>
                    <a:pt x="3130" y="2359"/>
                  </a:lnTo>
                  <a:lnTo>
                    <a:pt x="0" y="2359"/>
                  </a:lnTo>
                  <a:close/>
                </a:path>
              </a:pathLst>
            </a:custGeom>
            <a:solidFill>
              <a:schemeClr val="hlink">
                <a:alpha val="50195"/>
              </a:schemeClr>
            </a:solidFill>
            <a:ln w="9525">
              <a:noFill/>
              <a:round/>
              <a:headEnd/>
              <a:tailEnd/>
            </a:ln>
          </p:spPr>
          <p:txBody>
            <a:bodyPr/>
            <a:lstStyle/>
            <a:p>
              <a:endParaRPr lang="en-GB"/>
            </a:p>
          </p:txBody>
        </p:sp>
        <p:sp>
          <p:nvSpPr>
            <p:cNvPr id="7" name="Rectangle 55"/>
            <p:cNvSpPr>
              <a:spLocks noChangeArrowheads="1"/>
            </p:cNvSpPr>
            <p:nvPr/>
          </p:nvSpPr>
          <p:spPr bwMode="auto">
            <a:xfrm>
              <a:off x="4150" y="1071"/>
              <a:ext cx="1043" cy="2359"/>
            </a:xfrm>
            <a:prstGeom prst="rect">
              <a:avLst/>
            </a:prstGeom>
            <a:solidFill>
              <a:srgbClr val="FF99FF">
                <a:alpha val="50195"/>
              </a:srgbClr>
            </a:solidFill>
            <a:ln w="9525">
              <a:noFill/>
              <a:miter lim="800000"/>
              <a:headEnd/>
              <a:tailEnd/>
            </a:ln>
          </p:spPr>
          <p:txBody>
            <a:bodyPr wrap="none" anchor="ctr"/>
            <a:lstStyle/>
            <a:p>
              <a:endParaRPr lang="en-US"/>
            </a:p>
          </p:txBody>
        </p:sp>
      </p:grpSp>
      <p:grpSp>
        <p:nvGrpSpPr>
          <p:cNvPr id="8" name="Group 4"/>
          <p:cNvGrpSpPr>
            <a:grpSpLocks/>
          </p:cNvGrpSpPr>
          <p:nvPr/>
        </p:nvGrpSpPr>
        <p:grpSpPr bwMode="auto">
          <a:xfrm>
            <a:off x="684213" y="1268413"/>
            <a:ext cx="8424862" cy="4968875"/>
            <a:chOff x="508" y="1412"/>
            <a:chExt cx="618" cy="384"/>
          </a:xfrm>
        </p:grpSpPr>
        <p:graphicFrame>
          <p:nvGraphicFramePr>
            <p:cNvPr id="9" name="Object 5"/>
            <p:cNvGraphicFramePr>
              <a:graphicFrameLocks noChangeAspect="1"/>
            </p:cNvGraphicFramePr>
            <p:nvPr/>
          </p:nvGraphicFramePr>
          <p:xfrm>
            <a:off x="508" y="1412"/>
            <a:ext cx="618" cy="384"/>
          </p:xfrm>
          <a:graphic>
            <a:graphicData uri="http://schemas.openxmlformats.org/presentationml/2006/ole">
              <p:oleObj spid="_x0000_s45058" name="Chart" r:id="rId3" imgW="5886450" imgH="3505200" progId="Excel.Sheet.8">
                <p:embed/>
              </p:oleObj>
            </a:graphicData>
          </a:graphic>
        </p:graphicFrame>
        <p:sp>
          <p:nvSpPr>
            <p:cNvPr id="10" name="Text Box 6"/>
            <p:cNvSpPr txBox="1">
              <a:spLocks noChangeArrowheads="1"/>
            </p:cNvSpPr>
            <p:nvPr/>
          </p:nvSpPr>
          <p:spPr bwMode="auto">
            <a:xfrm>
              <a:off x="600" y="1494"/>
              <a:ext cx="198" cy="43"/>
            </a:xfrm>
            <a:prstGeom prst="rect">
              <a:avLst/>
            </a:prstGeom>
            <a:noFill/>
            <a:ln w="9525">
              <a:noFill/>
              <a:miter lim="800000"/>
              <a:headEnd/>
              <a:tailEnd/>
            </a:ln>
          </p:spPr>
          <p:txBody>
            <a:bodyPr/>
            <a:lstStyle/>
            <a:p>
              <a:endParaRPr lang="en-US"/>
            </a:p>
          </p:txBody>
        </p:sp>
        <p:sp>
          <p:nvSpPr>
            <p:cNvPr id="11" name="Text Box 7"/>
            <p:cNvSpPr txBox="1">
              <a:spLocks noChangeArrowheads="1"/>
            </p:cNvSpPr>
            <p:nvPr/>
          </p:nvSpPr>
          <p:spPr bwMode="auto">
            <a:xfrm>
              <a:off x="820" y="1667"/>
              <a:ext cx="198" cy="43"/>
            </a:xfrm>
            <a:prstGeom prst="rect">
              <a:avLst/>
            </a:prstGeom>
            <a:noFill/>
            <a:ln w="9525">
              <a:noFill/>
              <a:miter lim="800000"/>
              <a:headEnd/>
              <a:tailEnd/>
            </a:ln>
          </p:spPr>
          <p:txBody>
            <a:bodyPr/>
            <a:lstStyle/>
            <a:p>
              <a:endParaRPr lang="en-US"/>
            </a:p>
          </p:txBody>
        </p:sp>
      </p:grpSp>
      <p:sp>
        <p:nvSpPr>
          <p:cNvPr id="12" name="Text Box 8"/>
          <p:cNvSpPr txBox="1">
            <a:spLocks noChangeArrowheads="1"/>
          </p:cNvSpPr>
          <p:nvPr/>
        </p:nvSpPr>
        <p:spPr bwMode="auto">
          <a:xfrm>
            <a:off x="2771775" y="5876925"/>
            <a:ext cx="4321175" cy="641350"/>
          </a:xfrm>
          <a:prstGeom prst="rect">
            <a:avLst/>
          </a:prstGeom>
          <a:noFill/>
          <a:ln w="9525">
            <a:noFill/>
            <a:miter lim="800000"/>
            <a:headEnd/>
            <a:tailEnd/>
          </a:ln>
        </p:spPr>
        <p:txBody>
          <a:bodyPr>
            <a:spAutoFit/>
          </a:bodyPr>
          <a:lstStyle/>
          <a:p>
            <a:pPr algn="ctr">
              <a:spcBef>
                <a:spcPct val="50000"/>
              </a:spcBef>
            </a:pPr>
            <a:r>
              <a:rPr lang="en-GB"/>
              <a:t>Theoretical gross framework production (kg CaCO</a:t>
            </a:r>
            <a:r>
              <a:rPr lang="en-GB" baseline="-25000"/>
              <a:t>3</a:t>
            </a:r>
            <a:r>
              <a:rPr lang="en-GB"/>
              <a:t> m</a:t>
            </a:r>
            <a:r>
              <a:rPr lang="en-GB" baseline="30000"/>
              <a:t>-2</a:t>
            </a:r>
            <a:r>
              <a:rPr lang="en-GB"/>
              <a:t> yr</a:t>
            </a:r>
            <a:r>
              <a:rPr lang="en-GB" baseline="30000"/>
              <a:t>-1</a:t>
            </a:r>
            <a:r>
              <a:rPr lang="en-GB"/>
              <a:t>)</a:t>
            </a:r>
          </a:p>
        </p:txBody>
      </p:sp>
      <p:sp>
        <p:nvSpPr>
          <p:cNvPr id="13" name="Text Box 9"/>
          <p:cNvSpPr txBox="1">
            <a:spLocks noChangeArrowheads="1"/>
          </p:cNvSpPr>
          <p:nvPr/>
        </p:nvSpPr>
        <p:spPr bwMode="auto">
          <a:xfrm rot="16200000">
            <a:off x="-1258093" y="3223419"/>
            <a:ext cx="3960812" cy="641350"/>
          </a:xfrm>
          <a:prstGeom prst="rect">
            <a:avLst/>
          </a:prstGeom>
          <a:noFill/>
          <a:ln w="9525">
            <a:noFill/>
            <a:miter lim="800000"/>
            <a:headEnd/>
            <a:tailEnd/>
          </a:ln>
        </p:spPr>
        <p:txBody>
          <a:bodyPr>
            <a:spAutoFit/>
          </a:bodyPr>
          <a:lstStyle/>
          <a:p>
            <a:pPr algn="ctr">
              <a:spcBef>
                <a:spcPct val="50000"/>
              </a:spcBef>
            </a:pPr>
            <a:r>
              <a:rPr lang="en-GB"/>
              <a:t>Theoretical net framework erosion (kg CaCO</a:t>
            </a:r>
            <a:r>
              <a:rPr lang="en-GB" baseline="-25000"/>
              <a:t>3</a:t>
            </a:r>
            <a:r>
              <a:rPr lang="en-GB"/>
              <a:t> m</a:t>
            </a:r>
            <a:r>
              <a:rPr lang="en-GB" baseline="30000"/>
              <a:t>-2</a:t>
            </a:r>
            <a:r>
              <a:rPr lang="en-GB"/>
              <a:t> yr</a:t>
            </a:r>
            <a:r>
              <a:rPr lang="en-GB" baseline="30000"/>
              <a:t>-1</a:t>
            </a:r>
            <a:r>
              <a:rPr lang="en-GB"/>
              <a:t>)</a:t>
            </a:r>
          </a:p>
        </p:txBody>
      </p:sp>
      <p:sp>
        <p:nvSpPr>
          <p:cNvPr id="14" name="Text Box 13"/>
          <p:cNvSpPr txBox="1">
            <a:spLocks noChangeArrowheads="1"/>
          </p:cNvSpPr>
          <p:nvPr/>
        </p:nvSpPr>
        <p:spPr bwMode="auto">
          <a:xfrm>
            <a:off x="6732588" y="2860675"/>
            <a:ext cx="1152525" cy="366713"/>
          </a:xfrm>
          <a:prstGeom prst="rect">
            <a:avLst/>
          </a:prstGeom>
          <a:noFill/>
          <a:ln w="9525">
            <a:noFill/>
            <a:miter lim="800000"/>
            <a:headEnd/>
            <a:tailEnd/>
          </a:ln>
        </p:spPr>
        <p:txBody>
          <a:bodyPr>
            <a:spAutoFit/>
          </a:bodyPr>
          <a:lstStyle/>
          <a:p>
            <a:pPr>
              <a:spcBef>
                <a:spcPct val="50000"/>
              </a:spcBef>
            </a:pPr>
            <a:r>
              <a:rPr lang="en-GB"/>
              <a:t>2.54 kg</a:t>
            </a:r>
          </a:p>
        </p:txBody>
      </p:sp>
      <p:sp>
        <p:nvSpPr>
          <p:cNvPr id="15" name="Line 15"/>
          <p:cNvSpPr>
            <a:spLocks noChangeShapeType="1"/>
          </p:cNvSpPr>
          <p:nvPr/>
        </p:nvSpPr>
        <p:spPr bwMode="auto">
          <a:xfrm flipH="1" flipV="1">
            <a:off x="6588125" y="2571750"/>
            <a:ext cx="215900" cy="288925"/>
          </a:xfrm>
          <a:prstGeom prst="line">
            <a:avLst/>
          </a:prstGeom>
          <a:noFill/>
          <a:ln w="9525">
            <a:solidFill>
              <a:schemeClr val="tx1"/>
            </a:solidFill>
            <a:round/>
            <a:headEnd/>
            <a:tailEnd type="triangle" w="med" len="med"/>
          </a:ln>
        </p:spPr>
        <p:txBody>
          <a:bodyPr/>
          <a:lstStyle/>
          <a:p>
            <a:endParaRPr lang="en-GB"/>
          </a:p>
        </p:txBody>
      </p:sp>
      <p:sp>
        <p:nvSpPr>
          <p:cNvPr id="16" name="Text Box 16"/>
          <p:cNvSpPr txBox="1">
            <a:spLocks noChangeArrowheads="1"/>
          </p:cNvSpPr>
          <p:nvPr/>
        </p:nvSpPr>
        <p:spPr bwMode="auto">
          <a:xfrm>
            <a:off x="2627313" y="2571750"/>
            <a:ext cx="1152525" cy="366713"/>
          </a:xfrm>
          <a:prstGeom prst="rect">
            <a:avLst/>
          </a:prstGeom>
          <a:noFill/>
          <a:ln w="9525">
            <a:noFill/>
            <a:miter lim="800000"/>
            <a:headEnd/>
            <a:tailEnd/>
          </a:ln>
        </p:spPr>
        <p:txBody>
          <a:bodyPr>
            <a:spAutoFit/>
          </a:bodyPr>
          <a:lstStyle/>
          <a:p>
            <a:pPr>
              <a:spcBef>
                <a:spcPct val="50000"/>
              </a:spcBef>
            </a:pPr>
            <a:r>
              <a:rPr lang="en-GB"/>
              <a:t>-0.96 kg</a:t>
            </a:r>
          </a:p>
        </p:txBody>
      </p:sp>
      <p:sp>
        <p:nvSpPr>
          <p:cNvPr id="17" name="Text Box 17"/>
          <p:cNvSpPr txBox="1">
            <a:spLocks noChangeArrowheads="1"/>
          </p:cNvSpPr>
          <p:nvPr/>
        </p:nvSpPr>
        <p:spPr bwMode="auto">
          <a:xfrm>
            <a:off x="1835150" y="3579813"/>
            <a:ext cx="1152525" cy="366712"/>
          </a:xfrm>
          <a:prstGeom prst="rect">
            <a:avLst/>
          </a:prstGeom>
          <a:noFill/>
          <a:ln w="9525">
            <a:noFill/>
            <a:miter lim="800000"/>
            <a:headEnd/>
            <a:tailEnd/>
          </a:ln>
        </p:spPr>
        <p:txBody>
          <a:bodyPr>
            <a:spAutoFit/>
          </a:bodyPr>
          <a:lstStyle/>
          <a:p>
            <a:pPr>
              <a:spcBef>
                <a:spcPct val="50000"/>
              </a:spcBef>
            </a:pPr>
            <a:r>
              <a:rPr lang="en-GB"/>
              <a:t>-0.27 kg</a:t>
            </a:r>
          </a:p>
        </p:txBody>
      </p:sp>
      <p:sp>
        <p:nvSpPr>
          <p:cNvPr id="18" name="Text Box 18"/>
          <p:cNvSpPr txBox="1">
            <a:spLocks noChangeArrowheads="1"/>
          </p:cNvSpPr>
          <p:nvPr/>
        </p:nvSpPr>
        <p:spPr bwMode="auto">
          <a:xfrm>
            <a:off x="3851275" y="4365625"/>
            <a:ext cx="1152525" cy="366713"/>
          </a:xfrm>
          <a:prstGeom prst="rect">
            <a:avLst/>
          </a:prstGeom>
          <a:noFill/>
          <a:ln w="9525">
            <a:noFill/>
            <a:miter lim="800000"/>
            <a:headEnd/>
            <a:tailEnd/>
          </a:ln>
        </p:spPr>
        <p:txBody>
          <a:bodyPr>
            <a:spAutoFit/>
          </a:bodyPr>
          <a:lstStyle/>
          <a:p>
            <a:pPr>
              <a:spcBef>
                <a:spcPct val="50000"/>
              </a:spcBef>
            </a:pPr>
            <a:r>
              <a:rPr lang="en-GB"/>
              <a:t>0.54 kg</a:t>
            </a:r>
          </a:p>
        </p:txBody>
      </p:sp>
      <p:sp>
        <p:nvSpPr>
          <p:cNvPr id="19" name="Text Box 19"/>
          <p:cNvSpPr txBox="1">
            <a:spLocks noChangeArrowheads="1"/>
          </p:cNvSpPr>
          <p:nvPr/>
        </p:nvSpPr>
        <p:spPr bwMode="auto">
          <a:xfrm>
            <a:off x="4859338" y="4587875"/>
            <a:ext cx="3240087" cy="641350"/>
          </a:xfrm>
          <a:prstGeom prst="rect">
            <a:avLst/>
          </a:prstGeom>
          <a:noFill/>
          <a:ln w="9525">
            <a:noFill/>
            <a:miter lim="800000"/>
            <a:headEnd/>
            <a:tailEnd/>
          </a:ln>
          <a:effectLst/>
        </p:spPr>
        <p:txBody>
          <a:bodyPr>
            <a:spAutoFit/>
          </a:bodyPr>
          <a:lstStyle/>
          <a:p>
            <a:pPr algn="r">
              <a:defRPr/>
            </a:pPr>
            <a:r>
              <a:rPr lang="en-GB" b="1">
                <a:solidFill>
                  <a:schemeClr val="hlink"/>
                </a:solidFill>
                <a:effectLst>
                  <a:outerShdw blurRad="38100" dist="38100" dir="2700000" algn="tl">
                    <a:srgbClr val="000000"/>
                  </a:outerShdw>
                </a:effectLst>
                <a:latin typeface="Arial" charset="0"/>
              </a:rPr>
              <a:t>Positive budget:</a:t>
            </a:r>
          </a:p>
          <a:p>
            <a:pPr algn="r">
              <a:defRPr/>
            </a:pPr>
            <a:r>
              <a:rPr lang="en-GB" b="1">
                <a:solidFill>
                  <a:schemeClr val="hlink"/>
                </a:solidFill>
                <a:effectLst>
                  <a:outerShdw blurRad="38100" dist="38100" dir="2700000" algn="tl">
                    <a:srgbClr val="000000"/>
                  </a:outerShdw>
                </a:effectLst>
                <a:latin typeface="Arial" charset="0"/>
              </a:rPr>
              <a:t>framework accretion</a:t>
            </a:r>
          </a:p>
        </p:txBody>
      </p:sp>
      <p:sp>
        <p:nvSpPr>
          <p:cNvPr id="20" name="Text Box 20"/>
          <p:cNvSpPr txBox="1">
            <a:spLocks noChangeArrowheads="1"/>
          </p:cNvSpPr>
          <p:nvPr/>
        </p:nvSpPr>
        <p:spPr bwMode="auto">
          <a:xfrm>
            <a:off x="1763713" y="1773238"/>
            <a:ext cx="3240087" cy="641350"/>
          </a:xfrm>
          <a:prstGeom prst="rect">
            <a:avLst/>
          </a:prstGeom>
          <a:noFill/>
          <a:ln w="9525">
            <a:noFill/>
            <a:miter lim="800000"/>
            <a:headEnd/>
            <a:tailEnd/>
          </a:ln>
          <a:effectLst/>
        </p:spPr>
        <p:txBody>
          <a:bodyPr>
            <a:spAutoFit/>
          </a:bodyPr>
          <a:lstStyle/>
          <a:p>
            <a:pPr>
              <a:defRPr/>
            </a:pPr>
            <a:r>
              <a:rPr lang="en-GB" b="1">
                <a:solidFill>
                  <a:schemeClr val="tx2"/>
                </a:solidFill>
                <a:effectLst>
                  <a:outerShdw blurRad="38100" dist="38100" dir="2700000" algn="tl">
                    <a:srgbClr val="000000"/>
                  </a:outerShdw>
                </a:effectLst>
                <a:latin typeface="Arial" charset="0"/>
              </a:rPr>
              <a:t>Negative budget:</a:t>
            </a:r>
          </a:p>
          <a:p>
            <a:pPr>
              <a:defRPr/>
            </a:pPr>
            <a:r>
              <a:rPr lang="en-GB" b="1">
                <a:solidFill>
                  <a:schemeClr val="tx2"/>
                </a:solidFill>
                <a:effectLst>
                  <a:outerShdw blurRad="38100" dist="38100" dir="2700000" algn="tl">
                    <a:srgbClr val="000000"/>
                  </a:outerShdw>
                </a:effectLst>
                <a:latin typeface="Arial" charset="0"/>
              </a:rPr>
              <a:t>framework erosion</a:t>
            </a:r>
          </a:p>
        </p:txBody>
      </p:sp>
      <p:sp>
        <p:nvSpPr>
          <p:cNvPr id="21" name="Line 21"/>
          <p:cNvSpPr>
            <a:spLocks noChangeShapeType="1"/>
          </p:cNvSpPr>
          <p:nvPr/>
        </p:nvSpPr>
        <p:spPr bwMode="auto">
          <a:xfrm>
            <a:off x="3563938" y="2932113"/>
            <a:ext cx="215900" cy="288925"/>
          </a:xfrm>
          <a:prstGeom prst="line">
            <a:avLst/>
          </a:prstGeom>
          <a:noFill/>
          <a:ln w="9525">
            <a:solidFill>
              <a:schemeClr val="tx1"/>
            </a:solidFill>
            <a:round/>
            <a:headEnd/>
            <a:tailEnd type="triangle" w="med" len="med"/>
          </a:ln>
        </p:spPr>
        <p:txBody>
          <a:bodyPr/>
          <a:lstStyle/>
          <a:p>
            <a:endParaRPr lang="en-GB"/>
          </a:p>
        </p:txBody>
      </p:sp>
      <p:sp>
        <p:nvSpPr>
          <p:cNvPr id="22" name="Line 22"/>
          <p:cNvSpPr>
            <a:spLocks noChangeShapeType="1"/>
          </p:cNvSpPr>
          <p:nvPr/>
        </p:nvSpPr>
        <p:spPr bwMode="auto">
          <a:xfrm>
            <a:off x="2700338" y="3940175"/>
            <a:ext cx="142875" cy="215900"/>
          </a:xfrm>
          <a:prstGeom prst="line">
            <a:avLst/>
          </a:prstGeom>
          <a:noFill/>
          <a:ln w="9525">
            <a:solidFill>
              <a:schemeClr val="tx1"/>
            </a:solidFill>
            <a:round/>
            <a:headEnd/>
            <a:tailEnd type="triangle" w="med" len="med"/>
          </a:ln>
        </p:spPr>
        <p:txBody>
          <a:bodyPr/>
          <a:lstStyle/>
          <a:p>
            <a:endParaRPr lang="en-GB"/>
          </a:p>
        </p:txBody>
      </p:sp>
      <p:sp>
        <p:nvSpPr>
          <p:cNvPr id="23" name="Line 23"/>
          <p:cNvSpPr>
            <a:spLocks noChangeShapeType="1"/>
          </p:cNvSpPr>
          <p:nvPr/>
        </p:nvSpPr>
        <p:spPr bwMode="auto">
          <a:xfrm flipH="1">
            <a:off x="2843213" y="4581525"/>
            <a:ext cx="1008062" cy="79375"/>
          </a:xfrm>
          <a:prstGeom prst="line">
            <a:avLst/>
          </a:prstGeom>
          <a:noFill/>
          <a:ln w="9525">
            <a:solidFill>
              <a:schemeClr val="tx1"/>
            </a:solidFill>
            <a:round/>
            <a:headEnd/>
            <a:tailEnd type="triangle" w="med" len="med"/>
          </a:ln>
        </p:spPr>
        <p:txBody>
          <a:bodyPr/>
          <a:lstStyle/>
          <a:p>
            <a:endParaRPr lang="en-GB"/>
          </a:p>
        </p:txBody>
      </p:sp>
      <p:grpSp>
        <p:nvGrpSpPr>
          <p:cNvPr id="24" name="Group 49"/>
          <p:cNvGrpSpPr>
            <a:grpSpLocks/>
          </p:cNvGrpSpPr>
          <p:nvPr/>
        </p:nvGrpSpPr>
        <p:grpSpPr bwMode="auto">
          <a:xfrm>
            <a:off x="5722938" y="188913"/>
            <a:ext cx="720725" cy="1295400"/>
            <a:chOff x="3605" y="119"/>
            <a:chExt cx="454" cy="816"/>
          </a:xfrm>
        </p:grpSpPr>
        <p:pic>
          <p:nvPicPr>
            <p:cNvPr id="25" name="Picture 24" descr="healthy reef"/>
            <p:cNvPicPr>
              <a:picLocks noChangeAspect="1" noChangeArrowheads="1"/>
            </p:cNvPicPr>
            <p:nvPr/>
          </p:nvPicPr>
          <p:blipFill>
            <a:blip r:embed="rId4" cstate="print"/>
            <a:srcRect/>
            <a:stretch>
              <a:fillRect/>
            </a:stretch>
          </p:blipFill>
          <p:spPr bwMode="auto">
            <a:xfrm>
              <a:off x="3605" y="354"/>
              <a:ext cx="452" cy="581"/>
            </a:xfrm>
            <a:prstGeom prst="rect">
              <a:avLst/>
            </a:prstGeom>
            <a:noFill/>
            <a:ln w="9525">
              <a:noFill/>
              <a:miter lim="800000"/>
              <a:headEnd/>
              <a:tailEnd/>
            </a:ln>
          </p:spPr>
        </p:pic>
        <p:sp>
          <p:nvSpPr>
            <p:cNvPr id="26" name="Rectangle 28"/>
            <p:cNvSpPr>
              <a:spLocks noChangeArrowheads="1"/>
            </p:cNvSpPr>
            <p:nvPr/>
          </p:nvSpPr>
          <p:spPr bwMode="auto">
            <a:xfrm>
              <a:off x="3605" y="354"/>
              <a:ext cx="452" cy="581"/>
            </a:xfrm>
            <a:prstGeom prst="rect">
              <a:avLst/>
            </a:prstGeom>
            <a:solidFill>
              <a:schemeClr val="bg1">
                <a:alpha val="70195"/>
              </a:schemeClr>
            </a:solidFill>
            <a:ln w="9525">
              <a:solidFill>
                <a:schemeClr val="tx1"/>
              </a:solidFill>
              <a:miter lim="800000"/>
              <a:headEnd/>
              <a:tailEnd/>
            </a:ln>
          </p:spPr>
          <p:txBody>
            <a:bodyPr wrap="none" anchor="ctr"/>
            <a:lstStyle/>
            <a:p>
              <a:pPr algn="ctr"/>
              <a:endParaRPr lang="en-US"/>
            </a:p>
          </p:txBody>
        </p:sp>
        <p:sp>
          <p:nvSpPr>
            <p:cNvPr id="27" name="Text Box 32"/>
            <p:cNvSpPr txBox="1">
              <a:spLocks noChangeArrowheads="1"/>
            </p:cNvSpPr>
            <p:nvPr/>
          </p:nvSpPr>
          <p:spPr bwMode="auto">
            <a:xfrm>
              <a:off x="3621" y="371"/>
              <a:ext cx="420" cy="231"/>
            </a:xfrm>
            <a:prstGeom prst="rect">
              <a:avLst/>
            </a:prstGeom>
            <a:noFill/>
            <a:ln w="9525">
              <a:noFill/>
              <a:miter lim="800000"/>
              <a:headEnd/>
              <a:tailEnd/>
            </a:ln>
          </p:spPr>
          <p:txBody>
            <a:bodyPr>
              <a:spAutoFit/>
            </a:bodyPr>
            <a:lstStyle/>
            <a:p>
              <a:pPr>
                <a:spcBef>
                  <a:spcPct val="50000"/>
                </a:spcBef>
              </a:pPr>
              <a:endParaRPr lang="en-US"/>
            </a:p>
          </p:txBody>
        </p:sp>
        <p:sp>
          <p:nvSpPr>
            <p:cNvPr id="28" name="Text Box 33"/>
            <p:cNvSpPr txBox="1">
              <a:spLocks noChangeArrowheads="1"/>
            </p:cNvSpPr>
            <p:nvPr/>
          </p:nvSpPr>
          <p:spPr bwMode="auto">
            <a:xfrm>
              <a:off x="3605" y="352"/>
              <a:ext cx="454" cy="538"/>
            </a:xfrm>
            <a:prstGeom prst="rect">
              <a:avLst/>
            </a:prstGeom>
            <a:noFill/>
            <a:ln w="9525">
              <a:noFill/>
              <a:miter lim="800000"/>
              <a:headEnd/>
              <a:tailEnd/>
            </a:ln>
            <a:effectLst/>
          </p:spPr>
          <p:txBody>
            <a:bodyPr>
              <a:spAutoFit/>
            </a:bodyPr>
            <a:lstStyle/>
            <a:p>
              <a:pPr>
                <a:spcBef>
                  <a:spcPct val="50000"/>
                </a:spcBef>
                <a:defRPr/>
              </a:pPr>
              <a:r>
                <a:rPr lang="en-GB" sz="1000" b="1">
                  <a:effectLst>
                    <a:outerShdw blurRad="38100" dist="38100" dir="2700000" algn="tl">
                      <a:srgbClr val="000000"/>
                    </a:outerShdw>
                  </a:effectLst>
                  <a:latin typeface="Arial" charset="0"/>
                </a:rPr>
                <a:t>Healthy reef</a:t>
              </a:r>
            </a:p>
            <a:p>
              <a:pPr>
                <a:spcBef>
                  <a:spcPct val="50000"/>
                </a:spcBef>
                <a:defRPr/>
              </a:pPr>
              <a:r>
                <a:rPr lang="en-GB" sz="1200" b="1">
                  <a:effectLst>
                    <a:outerShdw blurRad="38100" dist="38100" dir="2700000" algn="tl">
                      <a:srgbClr val="000000"/>
                    </a:outerShdw>
                  </a:effectLst>
                  <a:latin typeface="Arial" charset="0"/>
                </a:rPr>
                <a:t>1960’s – ‘70’s</a:t>
              </a:r>
            </a:p>
          </p:txBody>
        </p:sp>
        <p:sp>
          <p:nvSpPr>
            <p:cNvPr id="29" name="Text Box 40"/>
            <p:cNvSpPr txBox="1">
              <a:spLocks noChangeArrowheads="1"/>
            </p:cNvSpPr>
            <p:nvPr/>
          </p:nvSpPr>
          <p:spPr bwMode="auto">
            <a:xfrm>
              <a:off x="3689" y="119"/>
              <a:ext cx="370" cy="250"/>
            </a:xfrm>
            <a:prstGeom prst="rect">
              <a:avLst/>
            </a:prstGeom>
            <a:noFill/>
            <a:ln w="9525">
              <a:noFill/>
              <a:miter lim="800000"/>
              <a:headEnd/>
              <a:tailEnd/>
            </a:ln>
          </p:spPr>
          <p:txBody>
            <a:bodyPr>
              <a:spAutoFit/>
            </a:bodyPr>
            <a:lstStyle/>
            <a:p>
              <a:pPr>
                <a:spcBef>
                  <a:spcPct val="50000"/>
                </a:spcBef>
              </a:pPr>
              <a:r>
                <a:rPr lang="en-GB" sz="2000"/>
                <a:t>S1</a:t>
              </a:r>
            </a:p>
          </p:txBody>
        </p:sp>
      </p:grpSp>
      <p:grpSp>
        <p:nvGrpSpPr>
          <p:cNvPr id="30" name="Group 50"/>
          <p:cNvGrpSpPr>
            <a:grpSpLocks/>
          </p:cNvGrpSpPr>
          <p:nvPr/>
        </p:nvGrpSpPr>
        <p:grpSpPr bwMode="auto">
          <a:xfrm>
            <a:off x="6443663" y="188913"/>
            <a:ext cx="766762" cy="1295400"/>
            <a:chOff x="4059" y="119"/>
            <a:chExt cx="483" cy="816"/>
          </a:xfrm>
        </p:grpSpPr>
        <p:pic>
          <p:nvPicPr>
            <p:cNvPr id="31" name="Picture 25" descr="urchin reef"/>
            <p:cNvPicPr>
              <a:picLocks noChangeAspect="1" noChangeArrowheads="1"/>
            </p:cNvPicPr>
            <p:nvPr/>
          </p:nvPicPr>
          <p:blipFill>
            <a:blip r:embed="rId5" cstate="print"/>
            <a:srcRect/>
            <a:stretch>
              <a:fillRect/>
            </a:stretch>
          </p:blipFill>
          <p:spPr bwMode="auto">
            <a:xfrm>
              <a:off x="4090" y="354"/>
              <a:ext cx="452" cy="581"/>
            </a:xfrm>
            <a:prstGeom prst="rect">
              <a:avLst/>
            </a:prstGeom>
            <a:noFill/>
            <a:ln w="9525">
              <a:noFill/>
              <a:miter lim="800000"/>
              <a:headEnd/>
              <a:tailEnd/>
            </a:ln>
          </p:spPr>
        </p:pic>
        <p:sp>
          <p:nvSpPr>
            <p:cNvPr id="32" name="Rectangle 29"/>
            <p:cNvSpPr>
              <a:spLocks noChangeArrowheads="1"/>
            </p:cNvSpPr>
            <p:nvPr/>
          </p:nvSpPr>
          <p:spPr bwMode="auto">
            <a:xfrm>
              <a:off x="4090" y="354"/>
              <a:ext cx="452" cy="581"/>
            </a:xfrm>
            <a:prstGeom prst="rect">
              <a:avLst/>
            </a:prstGeom>
            <a:solidFill>
              <a:schemeClr val="tx2">
                <a:alpha val="70195"/>
              </a:schemeClr>
            </a:solidFill>
            <a:ln w="9525">
              <a:solidFill>
                <a:schemeClr val="tx1"/>
              </a:solidFill>
              <a:miter lim="800000"/>
              <a:headEnd/>
              <a:tailEnd/>
            </a:ln>
          </p:spPr>
          <p:txBody>
            <a:bodyPr wrap="none" anchor="ctr"/>
            <a:lstStyle/>
            <a:p>
              <a:pPr algn="ctr"/>
              <a:r>
                <a:rPr lang="en-GB"/>
                <a:t> </a:t>
              </a:r>
            </a:p>
          </p:txBody>
        </p:sp>
        <p:sp>
          <p:nvSpPr>
            <p:cNvPr id="33" name="Text Box 35"/>
            <p:cNvSpPr txBox="1">
              <a:spLocks noChangeArrowheads="1"/>
            </p:cNvSpPr>
            <p:nvPr/>
          </p:nvSpPr>
          <p:spPr bwMode="auto">
            <a:xfrm>
              <a:off x="4059" y="352"/>
              <a:ext cx="409" cy="538"/>
            </a:xfrm>
            <a:prstGeom prst="rect">
              <a:avLst/>
            </a:prstGeom>
            <a:noFill/>
            <a:ln w="9525">
              <a:noFill/>
              <a:miter lim="800000"/>
              <a:headEnd/>
              <a:tailEnd/>
            </a:ln>
          </p:spPr>
          <p:txBody>
            <a:bodyPr>
              <a:spAutoFit/>
            </a:bodyPr>
            <a:lstStyle/>
            <a:p>
              <a:pPr>
                <a:spcBef>
                  <a:spcPct val="50000"/>
                </a:spcBef>
              </a:pPr>
              <a:r>
                <a:rPr lang="en-GB" sz="1000" b="1">
                  <a:solidFill>
                    <a:srgbClr val="003366"/>
                  </a:solidFill>
                </a:rPr>
                <a:t>Fished reef</a:t>
              </a:r>
            </a:p>
            <a:p>
              <a:pPr>
                <a:spcBef>
                  <a:spcPct val="50000"/>
                </a:spcBef>
              </a:pPr>
              <a:r>
                <a:rPr lang="en-GB" sz="1200" b="1">
                  <a:solidFill>
                    <a:srgbClr val="003366"/>
                  </a:solidFill>
                </a:rPr>
                <a:t>1970’s – ‘80’s</a:t>
              </a:r>
            </a:p>
          </p:txBody>
        </p:sp>
        <p:sp>
          <p:nvSpPr>
            <p:cNvPr id="34" name="Text Box 41"/>
            <p:cNvSpPr txBox="1">
              <a:spLocks noChangeArrowheads="1"/>
            </p:cNvSpPr>
            <p:nvPr/>
          </p:nvSpPr>
          <p:spPr bwMode="auto">
            <a:xfrm>
              <a:off x="4150" y="119"/>
              <a:ext cx="339" cy="250"/>
            </a:xfrm>
            <a:prstGeom prst="rect">
              <a:avLst/>
            </a:prstGeom>
            <a:noFill/>
            <a:ln w="9525">
              <a:noFill/>
              <a:miter lim="800000"/>
              <a:headEnd/>
              <a:tailEnd/>
            </a:ln>
          </p:spPr>
          <p:txBody>
            <a:bodyPr>
              <a:spAutoFit/>
            </a:bodyPr>
            <a:lstStyle/>
            <a:p>
              <a:pPr algn="ctr">
                <a:spcBef>
                  <a:spcPct val="50000"/>
                </a:spcBef>
              </a:pPr>
              <a:r>
                <a:rPr lang="en-GB" sz="2000"/>
                <a:t>S2</a:t>
              </a:r>
            </a:p>
          </p:txBody>
        </p:sp>
      </p:grpSp>
      <p:grpSp>
        <p:nvGrpSpPr>
          <p:cNvPr id="35" name="Group 51"/>
          <p:cNvGrpSpPr>
            <a:grpSpLocks/>
          </p:cNvGrpSpPr>
          <p:nvPr/>
        </p:nvGrpSpPr>
        <p:grpSpPr bwMode="auto">
          <a:xfrm>
            <a:off x="7235825" y="188913"/>
            <a:ext cx="792163" cy="1295400"/>
            <a:chOff x="4558" y="119"/>
            <a:chExt cx="499" cy="816"/>
          </a:xfrm>
        </p:grpSpPr>
        <p:pic>
          <p:nvPicPr>
            <p:cNvPr id="36" name="Picture 26" descr="P1040049"/>
            <p:cNvPicPr>
              <a:picLocks noChangeAspect="1" noChangeArrowheads="1"/>
            </p:cNvPicPr>
            <p:nvPr/>
          </p:nvPicPr>
          <p:blipFill>
            <a:blip r:embed="rId6" cstate="print"/>
            <a:srcRect l="48149" r="17284"/>
            <a:stretch>
              <a:fillRect/>
            </a:stretch>
          </p:blipFill>
          <p:spPr bwMode="auto">
            <a:xfrm>
              <a:off x="4574" y="354"/>
              <a:ext cx="452" cy="581"/>
            </a:xfrm>
            <a:prstGeom prst="rect">
              <a:avLst/>
            </a:prstGeom>
            <a:noFill/>
            <a:ln w="9525">
              <a:noFill/>
              <a:miter lim="800000"/>
              <a:headEnd/>
              <a:tailEnd/>
            </a:ln>
          </p:spPr>
        </p:pic>
        <p:sp>
          <p:nvSpPr>
            <p:cNvPr id="37" name="Rectangle 30"/>
            <p:cNvSpPr>
              <a:spLocks noChangeArrowheads="1"/>
            </p:cNvSpPr>
            <p:nvPr/>
          </p:nvSpPr>
          <p:spPr bwMode="auto">
            <a:xfrm>
              <a:off x="4574" y="355"/>
              <a:ext cx="452" cy="580"/>
            </a:xfrm>
            <a:prstGeom prst="rect">
              <a:avLst/>
            </a:prstGeom>
            <a:solidFill>
              <a:schemeClr val="accent1">
                <a:alpha val="70195"/>
              </a:schemeClr>
            </a:solidFill>
            <a:ln w="9525">
              <a:solidFill>
                <a:schemeClr val="tx1"/>
              </a:solidFill>
              <a:miter lim="800000"/>
              <a:headEnd/>
              <a:tailEnd/>
            </a:ln>
          </p:spPr>
          <p:txBody>
            <a:bodyPr wrap="none" anchor="ctr"/>
            <a:lstStyle/>
            <a:p>
              <a:pPr algn="ctr"/>
              <a:endParaRPr lang="en-US"/>
            </a:p>
          </p:txBody>
        </p:sp>
        <p:sp>
          <p:nvSpPr>
            <p:cNvPr id="38" name="Text Box 36"/>
            <p:cNvSpPr txBox="1">
              <a:spLocks noChangeArrowheads="1"/>
            </p:cNvSpPr>
            <p:nvPr/>
          </p:nvSpPr>
          <p:spPr bwMode="auto">
            <a:xfrm>
              <a:off x="4558" y="346"/>
              <a:ext cx="499" cy="538"/>
            </a:xfrm>
            <a:prstGeom prst="rect">
              <a:avLst/>
            </a:prstGeom>
            <a:noFill/>
            <a:ln w="9525">
              <a:noFill/>
              <a:miter lim="800000"/>
              <a:headEnd/>
              <a:tailEnd/>
            </a:ln>
            <a:effectLst/>
          </p:spPr>
          <p:txBody>
            <a:bodyPr>
              <a:spAutoFit/>
            </a:bodyPr>
            <a:lstStyle/>
            <a:p>
              <a:pPr>
                <a:spcBef>
                  <a:spcPct val="50000"/>
                </a:spcBef>
                <a:defRPr/>
              </a:pPr>
              <a:r>
                <a:rPr lang="en-GB" sz="1000" b="1" i="1">
                  <a:effectLst>
                    <a:outerShdw blurRad="38100" dist="38100" dir="2700000" algn="tl">
                      <a:srgbClr val="000000"/>
                    </a:outerShdw>
                  </a:effectLst>
                  <a:latin typeface="Arial" charset="0"/>
                </a:rPr>
                <a:t>Diadema</a:t>
              </a:r>
              <a:r>
                <a:rPr lang="en-GB" sz="1000" b="1">
                  <a:effectLst>
                    <a:outerShdw blurRad="38100" dist="38100" dir="2700000" algn="tl">
                      <a:srgbClr val="000000"/>
                    </a:outerShdw>
                  </a:effectLst>
                  <a:latin typeface="Arial" charset="0"/>
                </a:rPr>
                <a:t>-free reef</a:t>
              </a:r>
            </a:p>
            <a:p>
              <a:pPr>
                <a:spcBef>
                  <a:spcPct val="50000"/>
                </a:spcBef>
                <a:defRPr/>
              </a:pPr>
              <a:r>
                <a:rPr lang="en-GB" sz="1200" b="1">
                  <a:effectLst>
                    <a:outerShdw blurRad="38100" dist="38100" dir="2700000" algn="tl">
                      <a:srgbClr val="000000"/>
                    </a:outerShdw>
                  </a:effectLst>
                  <a:latin typeface="Arial" charset="0"/>
                </a:rPr>
                <a:t>1980’s – ’90’s</a:t>
              </a:r>
            </a:p>
          </p:txBody>
        </p:sp>
        <p:sp>
          <p:nvSpPr>
            <p:cNvPr id="39" name="Text Box 42"/>
            <p:cNvSpPr txBox="1">
              <a:spLocks noChangeArrowheads="1"/>
            </p:cNvSpPr>
            <p:nvPr/>
          </p:nvSpPr>
          <p:spPr bwMode="auto">
            <a:xfrm>
              <a:off x="4597" y="119"/>
              <a:ext cx="415" cy="250"/>
            </a:xfrm>
            <a:prstGeom prst="rect">
              <a:avLst/>
            </a:prstGeom>
            <a:noFill/>
            <a:ln w="9525">
              <a:noFill/>
              <a:miter lim="800000"/>
              <a:headEnd/>
              <a:tailEnd/>
            </a:ln>
          </p:spPr>
          <p:txBody>
            <a:bodyPr>
              <a:spAutoFit/>
            </a:bodyPr>
            <a:lstStyle/>
            <a:p>
              <a:pPr algn="ctr">
                <a:spcBef>
                  <a:spcPct val="50000"/>
                </a:spcBef>
              </a:pPr>
              <a:r>
                <a:rPr lang="en-GB" sz="2000"/>
                <a:t>S3</a:t>
              </a:r>
            </a:p>
          </p:txBody>
        </p:sp>
      </p:grpSp>
      <p:grpSp>
        <p:nvGrpSpPr>
          <p:cNvPr id="40" name="Group 52"/>
          <p:cNvGrpSpPr>
            <a:grpSpLocks/>
          </p:cNvGrpSpPr>
          <p:nvPr/>
        </p:nvGrpSpPr>
        <p:grpSpPr bwMode="auto">
          <a:xfrm>
            <a:off x="8027988" y="188913"/>
            <a:ext cx="720725" cy="1295400"/>
            <a:chOff x="5057" y="119"/>
            <a:chExt cx="454" cy="816"/>
          </a:xfrm>
        </p:grpSpPr>
        <p:pic>
          <p:nvPicPr>
            <p:cNvPr id="41" name="Picture 27" descr="P1020922"/>
            <p:cNvPicPr>
              <a:picLocks noChangeAspect="1" noChangeArrowheads="1"/>
            </p:cNvPicPr>
            <p:nvPr/>
          </p:nvPicPr>
          <p:blipFill>
            <a:blip r:embed="rId7" cstate="print"/>
            <a:srcRect r="60995"/>
            <a:stretch>
              <a:fillRect/>
            </a:stretch>
          </p:blipFill>
          <p:spPr bwMode="auto">
            <a:xfrm>
              <a:off x="5059" y="354"/>
              <a:ext cx="452" cy="581"/>
            </a:xfrm>
            <a:prstGeom prst="rect">
              <a:avLst/>
            </a:prstGeom>
            <a:noFill/>
            <a:ln w="9525">
              <a:noFill/>
              <a:miter lim="800000"/>
              <a:headEnd/>
              <a:tailEnd/>
            </a:ln>
          </p:spPr>
        </p:pic>
        <p:sp>
          <p:nvSpPr>
            <p:cNvPr id="42" name="Rectangle 31"/>
            <p:cNvSpPr>
              <a:spLocks noChangeArrowheads="1"/>
            </p:cNvSpPr>
            <p:nvPr/>
          </p:nvSpPr>
          <p:spPr bwMode="auto">
            <a:xfrm>
              <a:off x="5059" y="354"/>
              <a:ext cx="452" cy="581"/>
            </a:xfrm>
            <a:prstGeom prst="rect">
              <a:avLst/>
            </a:prstGeom>
            <a:solidFill>
              <a:schemeClr val="accent2">
                <a:alpha val="70195"/>
              </a:schemeClr>
            </a:solidFill>
            <a:ln w="9525">
              <a:solidFill>
                <a:schemeClr val="tx1"/>
              </a:solidFill>
              <a:miter lim="800000"/>
              <a:headEnd/>
              <a:tailEnd/>
            </a:ln>
          </p:spPr>
          <p:txBody>
            <a:bodyPr wrap="none" anchor="ctr"/>
            <a:lstStyle/>
            <a:p>
              <a:pPr algn="ctr"/>
              <a:endParaRPr lang="en-US"/>
            </a:p>
          </p:txBody>
        </p:sp>
        <p:sp>
          <p:nvSpPr>
            <p:cNvPr id="43" name="Text Box 38"/>
            <p:cNvSpPr txBox="1">
              <a:spLocks noChangeArrowheads="1"/>
            </p:cNvSpPr>
            <p:nvPr/>
          </p:nvSpPr>
          <p:spPr bwMode="auto">
            <a:xfrm>
              <a:off x="5075" y="352"/>
              <a:ext cx="436" cy="538"/>
            </a:xfrm>
            <a:prstGeom prst="rect">
              <a:avLst/>
            </a:prstGeom>
            <a:noFill/>
            <a:ln w="9525">
              <a:noFill/>
              <a:miter lim="800000"/>
              <a:headEnd/>
              <a:tailEnd/>
            </a:ln>
            <a:effectLst/>
          </p:spPr>
          <p:txBody>
            <a:bodyPr>
              <a:spAutoFit/>
            </a:bodyPr>
            <a:lstStyle/>
            <a:p>
              <a:pPr>
                <a:spcBef>
                  <a:spcPct val="50000"/>
                </a:spcBef>
                <a:defRPr/>
              </a:pPr>
              <a:r>
                <a:rPr lang="en-GB" sz="1000" b="1">
                  <a:effectLst>
                    <a:outerShdw blurRad="38100" dist="38100" dir="2700000" algn="tl">
                      <a:srgbClr val="000000"/>
                    </a:outerShdw>
                  </a:effectLst>
                  <a:latin typeface="Arial" charset="0"/>
                </a:rPr>
                <a:t>Modern reef</a:t>
              </a:r>
            </a:p>
            <a:p>
              <a:pPr>
                <a:spcBef>
                  <a:spcPct val="50000"/>
                </a:spcBef>
                <a:defRPr/>
              </a:pPr>
              <a:r>
                <a:rPr lang="en-GB" sz="1200" b="1">
                  <a:effectLst>
                    <a:outerShdw blurRad="38100" dist="38100" dir="2700000" algn="tl">
                      <a:srgbClr val="000000"/>
                    </a:outerShdw>
                  </a:effectLst>
                  <a:latin typeface="Arial" charset="0"/>
                </a:rPr>
                <a:t>1990’s – ’00’s</a:t>
              </a:r>
            </a:p>
          </p:txBody>
        </p:sp>
        <p:sp>
          <p:nvSpPr>
            <p:cNvPr id="44" name="Text Box 43"/>
            <p:cNvSpPr txBox="1">
              <a:spLocks noChangeArrowheads="1"/>
            </p:cNvSpPr>
            <p:nvPr/>
          </p:nvSpPr>
          <p:spPr bwMode="auto">
            <a:xfrm>
              <a:off x="5057" y="119"/>
              <a:ext cx="445" cy="250"/>
            </a:xfrm>
            <a:prstGeom prst="rect">
              <a:avLst/>
            </a:prstGeom>
            <a:noFill/>
            <a:ln w="9525">
              <a:noFill/>
              <a:miter lim="800000"/>
              <a:headEnd/>
              <a:tailEnd/>
            </a:ln>
          </p:spPr>
          <p:txBody>
            <a:bodyPr>
              <a:spAutoFit/>
            </a:bodyPr>
            <a:lstStyle/>
            <a:p>
              <a:pPr algn="ctr">
                <a:spcBef>
                  <a:spcPct val="50000"/>
                </a:spcBef>
              </a:pPr>
              <a:r>
                <a:rPr lang="en-GB" sz="2000"/>
                <a:t>S4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linds(horizontal)">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500"/>
                                        <p:tgtEl>
                                          <p:spTgt spid="1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linds(horizontal)">
                                      <p:cBhvr>
                                        <p:cTn id="21" dur="500"/>
                                        <p:tgtEl>
                                          <p:spTgt spid="21"/>
                                        </p:tgtEl>
                                      </p:cBhvr>
                                    </p:animEffect>
                                  </p:childTnLst>
                                </p:cTn>
                              </p:par>
                              <p:par>
                                <p:cTn id="22" presetID="3" presetClass="entr" presetSubtype="1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linds(horizont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par>
                                <p:cTn id="33" presetID="3" presetClass="entr" presetSubtype="1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linds(horizontal)">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linds(horizontal)">
                                      <p:cBhvr>
                                        <p:cTn id="43" dur="500"/>
                                        <p:tgtEl>
                                          <p:spTgt spid="23"/>
                                        </p:tgtEl>
                                      </p:cBhvr>
                                    </p:animEffect>
                                  </p:childTnLst>
                                </p:cTn>
                              </p:par>
                              <p:par>
                                <p:cTn id="44" presetID="3" presetClass="entr" presetSubtype="10"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blinds(horizontal)">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graphicFrame>
        <p:nvGraphicFramePr>
          <p:cNvPr id="4" name="Group 595"/>
          <p:cNvGraphicFramePr>
            <a:graphicFrameLocks/>
          </p:cNvGraphicFramePr>
          <p:nvPr/>
        </p:nvGraphicFramePr>
        <p:xfrm>
          <a:off x="2844800" y="981075"/>
          <a:ext cx="5903913" cy="5050727"/>
        </p:xfrm>
        <a:graphic>
          <a:graphicData uri="http://schemas.openxmlformats.org/drawingml/2006/table">
            <a:tbl>
              <a:tblPr/>
              <a:tblGrid>
                <a:gridCol w="3240088"/>
                <a:gridCol w="1223962"/>
                <a:gridCol w="1439863"/>
              </a:tblGrid>
              <a:tr h="21590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SST</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Aragonite saturation state</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7963">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Rugosity</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Nutrient level</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Sedimentation rate</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coral LER coral</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Acropora LER</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Coral cover</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Coral skeletal density</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Acropora (relative proportion)</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colony height</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colony diameter</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CCA calcification rate</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Encruster calcification rate</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180975">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Encrustation of bare surfaces</a:t>
                      </a:r>
                      <a:endParaRPr kumimoji="0" lang="en-GB"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Diadema </a:t>
                      </a:r>
                      <a:r>
                        <a:rPr kumimoji="0" lang="en-GB" sz="1200" b="0" i="0" u="none" strike="noStrike" cap="none" normalizeH="0" baseline="0" smtClean="0">
                          <a:ln>
                            <a:noFill/>
                          </a:ln>
                          <a:solidFill>
                            <a:schemeClr val="hlink"/>
                          </a:solidFill>
                          <a:effectLst/>
                          <a:latin typeface="Arial" charset="0"/>
                          <a:cs typeface="Arial" charset="0"/>
                        </a:rPr>
                        <a:t>diameter</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Echinometra </a:t>
                      </a:r>
                      <a:r>
                        <a:rPr kumimoji="0" lang="en-GB" sz="1200" b="0" i="0" u="none" strike="noStrike" cap="none" normalizeH="0" baseline="0" smtClean="0">
                          <a:ln>
                            <a:noFill/>
                          </a:ln>
                          <a:solidFill>
                            <a:schemeClr val="hlink"/>
                          </a:solidFill>
                          <a:effectLst/>
                          <a:latin typeface="Arial" charset="0"/>
                          <a:cs typeface="Arial" charset="0"/>
                        </a:rPr>
                        <a:t>diameter</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Parrotfish biomass</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Echinometra</a:t>
                      </a:r>
                      <a:r>
                        <a:rPr kumimoji="0" lang="en-GB" sz="1200" b="0" i="0" u="none" strike="noStrike" cap="none" normalizeH="0" baseline="0" smtClean="0">
                          <a:ln>
                            <a:noFill/>
                          </a:ln>
                          <a:solidFill>
                            <a:schemeClr val="hlink"/>
                          </a:solidFill>
                          <a:effectLst/>
                          <a:latin typeface="Arial" charset="0"/>
                          <a:cs typeface="Arial" charset="0"/>
                        </a:rPr>
                        <a:t> abundance</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Diadema</a:t>
                      </a:r>
                      <a:r>
                        <a:rPr kumimoji="0" lang="en-GB" sz="1200" b="0" i="0" u="none" strike="noStrike" cap="none" normalizeH="0" baseline="0" smtClean="0">
                          <a:ln>
                            <a:noFill/>
                          </a:ln>
                          <a:solidFill>
                            <a:schemeClr val="hlink"/>
                          </a:solidFill>
                          <a:effectLst/>
                          <a:latin typeface="Arial" charset="0"/>
                          <a:cs typeface="Arial" charset="0"/>
                        </a:rPr>
                        <a:t> abundance</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Damselfish territories</a:t>
                      </a:r>
                      <a:endParaRPr kumimoji="0" lang="en-GB"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cs typeface="Arial" charset="0"/>
                        </a:rPr>
                        <a:t>Sponge erosion rate in living coral</a:t>
                      </a:r>
                      <a:endParaRPr kumimoji="0" lang="en-GB"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cs typeface="Arial" charset="0"/>
                        </a:rPr>
                        <a:t>Sponge erosion rate in substrate</a:t>
                      </a:r>
                      <a:endParaRPr kumimoji="0" lang="en-GB"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180975">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cs typeface="Arial" charset="0"/>
                        </a:rPr>
                        <a:t>Polychaete erosion rate</a:t>
                      </a:r>
                      <a:endParaRPr kumimoji="0" lang="en-GB"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180975">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Microbioerosion rate</a:t>
                      </a:r>
                      <a:endParaRPr kumimoji="0" lang="en-GB"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28575"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bl>
          </a:graphicData>
        </a:graphic>
      </p:graphicFrame>
      <p:sp>
        <p:nvSpPr>
          <p:cNvPr id="5" name="Text Box 6"/>
          <p:cNvSpPr txBox="1">
            <a:spLocks noChangeArrowheads="1"/>
          </p:cNvSpPr>
          <p:nvPr/>
        </p:nvSpPr>
        <p:spPr bwMode="auto">
          <a:xfrm>
            <a:off x="323850" y="1052513"/>
            <a:ext cx="3527425" cy="641350"/>
          </a:xfrm>
          <a:prstGeom prst="rect">
            <a:avLst/>
          </a:prstGeom>
          <a:noFill/>
          <a:ln w="9525">
            <a:noFill/>
            <a:miter lim="800000"/>
            <a:headEnd/>
            <a:tailEnd/>
          </a:ln>
        </p:spPr>
        <p:txBody>
          <a:bodyPr>
            <a:spAutoFit/>
          </a:bodyPr>
          <a:lstStyle/>
          <a:p>
            <a:pPr>
              <a:spcBef>
                <a:spcPct val="50000"/>
              </a:spcBef>
            </a:pPr>
            <a:r>
              <a:rPr lang="en-GB"/>
              <a:t>Of the 180 main variables, which are the most important?</a:t>
            </a:r>
          </a:p>
        </p:txBody>
      </p:sp>
      <p:grpSp>
        <p:nvGrpSpPr>
          <p:cNvPr id="6" name="Group 85"/>
          <p:cNvGrpSpPr>
            <a:grpSpLocks/>
          </p:cNvGrpSpPr>
          <p:nvPr/>
        </p:nvGrpSpPr>
        <p:grpSpPr bwMode="auto">
          <a:xfrm>
            <a:off x="612775" y="1628775"/>
            <a:ext cx="7704138" cy="4968875"/>
            <a:chOff x="249" y="3838"/>
            <a:chExt cx="4083" cy="2926"/>
          </a:xfrm>
        </p:grpSpPr>
        <p:pic>
          <p:nvPicPr>
            <p:cNvPr id="7" name="Picture 86"/>
            <p:cNvPicPr>
              <a:picLocks noChangeAspect="1" noChangeArrowheads="1"/>
            </p:cNvPicPr>
            <p:nvPr/>
          </p:nvPicPr>
          <p:blipFill>
            <a:blip r:embed="rId3" cstate="print">
              <a:clrChange>
                <a:clrFrom>
                  <a:srgbClr val="000000"/>
                </a:clrFrom>
                <a:clrTo>
                  <a:srgbClr val="000000">
                    <a:alpha val="0"/>
                  </a:srgbClr>
                </a:clrTo>
              </a:clrChange>
            </a:blip>
            <a:srcRect l="8269" t="16975" r="54150" b="26921"/>
            <a:stretch>
              <a:fillRect/>
            </a:stretch>
          </p:blipFill>
          <p:spPr bwMode="auto">
            <a:xfrm>
              <a:off x="249" y="3838"/>
              <a:ext cx="2450" cy="2926"/>
            </a:xfrm>
            <a:prstGeom prst="rect">
              <a:avLst/>
            </a:prstGeom>
            <a:noFill/>
            <a:ln w="9525">
              <a:noFill/>
              <a:miter lim="800000"/>
              <a:headEnd/>
              <a:tailEnd/>
            </a:ln>
          </p:spPr>
        </p:pic>
        <p:pic>
          <p:nvPicPr>
            <p:cNvPr id="8" name="Picture 87"/>
            <p:cNvPicPr>
              <a:picLocks noChangeAspect="1" noChangeArrowheads="1"/>
            </p:cNvPicPr>
            <p:nvPr/>
          </p:nvPicPr>
          <p:blipFill>
            <a:blip r:embed="rId3" cstate="print">
              <a:clrChange>
                <a:clrFrom>
                  <a:srgbClr val="000000"/>
                </a:clrFrom>
                <a:clrTo>
                  <a:srgbClr val="000000">
                    <a:alpha val="0"/>
                  </a:srgbClr>
                </a:clrTo>
              </a:clrChange>
            </a:blip>
            <a:srcRect l="65315" t="16975" r="9636" b="26921"/>
            <a:stretch>
              <a:fillRect/>
            </a:stretch>
          </p:blipFill>
          <p:spPr bwMode="auto">
            <a:xfrm>
              <a:off x="2699" y="3838"/>
              <a:ext cx="1633" cy="2926"/>
            </a:xfrm>
            <a:prstGeom prst="rect">
              <a:avLst/>
            </a:prstGeom>
            <a:noFill/>
            <a:ln w="9525">
              <a:noFill/>
              <a:miter lim="800000"/>
              <a:headEnd/>
              <a:tailEnd/>
            </a:ln>
          </p:spPr>
        </p:pic>
      </p:grpSp>
      <p:sp>
        <p:nvSpPr>
          <p:cNvPr id="9" name="Text Box 91"/>
          <p:cNvSpPr txBox="1">
            <a:spLocks noChangeArrowheads="1"/>
          </p:cNvSpPr>
          <p:nvPr/>
        </p:nvSpPr>
        <p:spPr bwMode="auto">
          <a:xfrm>
            <a:off x="395288" y="3789363"/>
            <a:ext cx="2879725" cy="2705100"/>
          </a:xfrm>
          <a:prstGeom prst="rect">
            <a:avLst/>
          </a:prstGeom>
          <a:noFill/>
          <a:ln w="9525">
            <a:noFill/>
            <a:miter lim="800000"/>
            <a:headEnd/>
            <a:tailEnd/>
          </a:ln>
        </p:spPr>
        <p:txBody>
          <a:bodyPr>
            <a:spAutoFit/>
          </a:bodyPr>
          <a:lstStyle/>
          <a:p>
            <a:pPr>
              <a:spcBef>
                <a:spcPct val="50000"/>
              </a:spcBef>
              <a:buFontTx/>
              <a:buChar char="•"/>
            </a:pPr>
            <a:r>
              <a:rPr lang="en-GB"/>
              <a:t> </a:t>
            </a:r>
            <a:r>
              <a:rPr lang="en-GB" b="1">
                <a:cs typeface="Arial" pitchFamily="34" charset="0"/>
              </a:rPr>
              <a:t>↑ </a:t>
            </a:r>
            <a:r>
              <a:rPr lang="en-GB">
                <a:solidFill>
                  <a:schemeClr val="folHlink"/>
                </a:solidFill>
                <a:cs typeface="Arial" pitchFamily="34" charset="0"/>
              </a:rPr>
              <a:t>SST</a:t>
            </a:r>
            <a:r>
              <a:rPr lang="en-GB">
                <a:cs typeface="Arial" pitchFamily="34" charset="0"/>
              </a:rPr>
              <a:t> → </a:t>
            </a:r>
            <a:r>
              <a:rPr lang="en-GB"/>
              <a:t>↓ </a:t>
            </a:r>
            <a:r>
              <a:rPr lang="en-GB">
                <a:cs typeface="Arial" pitchFamily="34" charset="0"/>
              </a:rPr>
              <a:t>68%</a:t>
            </a:r>
          </a:p>
          <a:p>
            <a:pPr>
              <a:spcBef>
                <a:spcPct val="50000"/>
              </a:spcBef>
              <a:buFontTx/>
              <a:buChar char="•"/>
            </a:pPr>
            <a:r>
              <a:rPr lang="en-GB" b="1"/>
              <a:t> ↑ </a:t>
            </a:r>
            <a:r>
              <a:rPr lang="el-GR">
                <a:solidFill>
                  <a:schemeClr val="folHlink"/>
                </a:solidFill>
                <a:cs typeface="Arial" pitchFamily="34" charset="0"/>
              </a:rPr>
              <a:t>Ω</a:t>
            </a:r>
            <a:r>
              <a:rPr lang="en-GB" baseline="-25000">
                <a:solidFill>
                  <a:schemeClr val="folHlink"/>
                </a:solidFill>
                <a:cs typeface="Arial" pitchFamily="34" charset="0"/>
              </a:rPr>
              <a:t>arag</a:t>
            </a:r>
            <a:r>
              <a:rPr lang="en-GB">
                <a:cs typeface="Arial" pitchFamily="34" charset="0"/>
              </a:rPr>
              <a:t> </a:t>
            </a:r>
            <a:r>
              <a:rPr lang="en-GB"/>
              <a:t>→ </a:t>
            </a:r>
            <a:r>
              <a:rPr lang="en-GB" b="1"/>
              <a:t>↑ </a:t>
            </a:r>
            <a:r>
              <a:rPr lang="en-GB"/>
              <a:t>27%</a:t>
            </a:r>
          </a:p>
          <a:p>
            <a:pPr>
              <a:spcBef>
                <a:spcPct val="50000"/>
              </a:spcBef>
              <a:buFontTx/>
              <a:buChar char="•"/>
            </a:pPr>
            <a:r>
              <a:rPr lang="en-GB" b="1"/>
              <a:t> ↑ </a:t>
            </a:r>
            <a:r>
              <a:rPr lang="en-GB">
                <a:solidFill>
                  <a:srgbClr val="FFCC00"/>
                </a:solidFill>
              </a:rPr>
              <a:t>Coral LER</a:t>
            </a:r>
            <a:r>
              <a:rPr lang="en-GB" b="1"/>
              <a:t> </a:t>
            </a:r>
            <a:r>
              <a:rPr lang="en-GB"/>
              <a:t>→ </a:t>
            </a:r>
            <a:r>
              <a:rPr lang="en-GB" b="1"/>
              <a:t>↑ </a:t>
            </a:r>
            <a:r>
              <a:rPr lang="en-GB"/>
              <a:t>17%*</a:t>
            </a:r>
            <a:endParaRPr lang="en-GB" b="1"/>
          </a:p>
          <a:p>
            <a:pPr>
              <a:spcBef>
                <a:spcPct val="50000"/>
              </a:spcBef>
              <a:buFontTx/>
              <a:buChar char="•"/>
            </a:pPr>
            <a:r>
              <a:rPr lang="en-GB" b="1"/>
              <a:t> ↑</a:t>
            </a:r>
            <a:r>
              <a:rPr lang="en-GB"/>
              <a:t> </a:t>
            </a:r>
            <a:r>
              <a:rPr lang="en-GB">
                <a:solidFill>
                  <a:srgbClr val="FFCC00"/>
                </a:solidFill>
              </a:rPr>
              <a:t>Coral cover</a:t>
            </a:r>
            <a:r>
              <a:rPr lang="en-GB" b="1"/>
              <a:t> </a:t>
            </a:r>
            <a:r>
              <a:rPr lang="en-GB"/>
              <a:t>→ </a:t>
            </a:r>
            <a:r>
              <a:rPr lang="en-GB" b="1"/>
              <a:t>↑</a:t>
            </a:r>
            <a:r>
              <a:rPr lang="en-GB"/>
              <a:t> 14%</a:t>
            </a:r>
          </a:p>
          <a:p>
            <a:pPr>
              <a:spcBef>
                <a:spcPct val="50000"/>
              </a:spcBef>
              <a:buFontTx/>
              <a:buChar char="•"/>
            </a:pPr>
            <a:r>
              <a:rPr lang="en-GB"/>
              <a:t> </a:t>
            </a:r>
            <a:r>
              <a:rPr lang="en-GB" b="1"/>
              <a:t>↑</a:t>
            </a:r>
            <a:r>
              <a:rPr lang="en-GB"/>
              <a:t> </a:t>
            </a:r>
            <a:r>
              <a:rPr lang="en-GB">
                <a:solidFill>
                  <a:srgbClr val="FFCC00"/>
                </a:solidFill>
              </a:rPr>
              <a:t>Coral skeletal density</a:t>
            </a:r>
            <a:r>
              <a:rPr lang="en-GB"/>
              <a:t> → </a:t>
            </a:r>
            <a:r>
              <a:rPr lang="en-GB" b="1"/>
              <a:t>↑</a:t>
            </a:r>
            <a:r>
              <a:rPr lang="en-GB"/>
              <a:t> 13%</a:t>
            </a:r>
            <a:endParaRPr lang="el-GR">
              <a:cs typeface="Arial" pitchFamily="34" charset="0"/>
            </a:endParaRPr>
          </a:p>
          <a:p>
            <a:pPr>
              <a:spcBef>
                <a:spcPct val="50000"/>
              </a:spcBef>
              <a:buFontTx/>
              <a:buChar char="•"/>
            </a:pPr>
            <a:endParaRPr lang="en-GB">
              <a:cs typeface="Arial" pitchFamily="34" charset="0"/>
            </a:endParaRPr>
          </a:p>
        </p:txBody>
      </p:sp>
      <p:grpSp>
        <p:nvGrpSpPr>
          <p:cNvPr id="10" name="Group 92"/>
          <p:cNvGrpSpPr>
            <a:grpSpLocks/>
          </p:cNvGrpSpPr>
          <p:nvPr/>
        </p:nvGrpSpPr>
        <p:grpSpPr bwMode="auto">
          <a:xfrm>
            <a:off x="468313" y="1773238"/>
            <a:ext cx="3095625" cy="1939925"/>
            <a:chOff x="249" y="3838"/>
            <a:chExt cx="4083" cy="2926"/>
          </a:xfrm>
        </p:grpSpPr>
        <p:pic>
          <p:nvPicPr>
            <p:cNvPr id="11" name="Picture 93"/>
            <p:cNvPicPr>
              <a:picLocks noChangeAspect="1" noChangeArrowheads="1"/>
            </p:cNvPicPr>
            <p:nvPr/>
          </p:nvPicPr>
          <p:blipFill>
            <a:blip r:embed="rId3" cstate="print">
              <a:clrChange>
                <a:clrFrom>
                  <a:srgbClr val="000000"/>
                </a:clrFrom>
                <a:clrTo>
                  <a:srgbClr val="000000">
                    <a:alpha val="0"/>
                  </a:srgbClr>
                </a:clrTo>
              </a:clrChange>
            </a:blip>
            <a:srcRect l="8269" t="16975" r="54150" b="26921"/>
            <a:stretch>
              <a:fillRect/>
            </a:stretch>
          </p:blipFill>
          <p:spPr bwMode="auto">
            <a:xfrm>
              <a:off x="249" y="3838"/>
              <a:ext cx="2450" cy="2926"/>
            </a:xfrm>
            <a:prstGeom prst="rect">
              <a:avLst/>
            </a:prstGeom>
            <a:noFill/>
            <a:ln w="9525">
              <a:noFill/>
              <a:miter lim="800000"/>
              <a:headEnd/>
              <a:tailEnd/>
            </a:ln>
          </p:spPr>
        </p:pic>
        <p:pic>
          <p:nvPicPr>
            <p:cNvPr id="12" name="Picture 94"/>
            <p:cNvPicPr>
              <a:picLocks noChangeAspect="1" noChangeArrowheads="1"/>
            </p:cNvPicPr>
            <p:nvPr/>
          </p:nvPicPr>
          <p:blipFill>
            <a:blip r:embed="rId3" cstate="print">
              <a:clrChange>
                <a:clrFrom>
                  <a:srgbClr val="000000"/>
                </a:clrFrom>
                <a:clrTo>
                  <a:srgbClr val="000000">
                    <a:alpha val="0"/>
                  </a:srgbClr>
                </a:clrTo>
              </a:clrChange>
            </a:blip>
            <a:srcRect l="65315" t="16975" r="9636" b="26921"/>
            <a:stretch>
              <a:fillRect/>
            </a:stretch>
          </p:blipFill>
          <p:spPr bwMode="auto">
            <a:xfrm>
              <a:off x="2699" y="3838"/>
              <a:ext cx="1633" cy="2926"/>
            </a:xfrm>
            <a:prstGeom prst="rect">
              <a:avLst/>
            </a:prstGeom>
            <a:noFill/>
            <a:ln w="9525">
              <a:noFill/>
              <a:miter lim="800000"/>
              <a:headEnd/>
              <a:tailEnd/>
            </a:ln>
          </p:spPr>
        </p:pic>
      </p:grpSp>
      <p:sp>
        <p:nvSpPr>
          <p:cNvPr id="13" name="Text Box 161"/>
          <p:cNvSpPr txBox="1">
            <a:spLocks noChangeArrowheads="1"/>
          </p:cNvSpPr>
          <p:nvPr/>
        </p:nvSpPr>
        <p:spPr bwMode="auto">
          <a:xfrm>
            <a:off x="5364163" y="260350"/>
            <a:ext cx="3529012" cy="581025"/>
          </a:xfrm>
          <a:prstGeom prst="rect">
            <a:avLst/>
          </a:prstGeom>
          <a:noFill/>
          <a:ln w="9525">
            <a:noFill/>
            <a:miter lim="800000"/>
            <a:headEnd/>
            <a:tailEnd/>
          </a:ln>
        </p:spPr>
        <p:txBody>
          <a:bodyPr>
            <a:spAutoFit/>
          </a:bodyPr>
          <a:lstStyle/>
          <a:p>
            <a:pPr>
              <a:spcBef>
                <a:spcPct val="50000"/>
              </a:spcBef>
            </a:pPr>
            <a:r>
              <a:rPr lang="en-GB" sz="1600" u="sng"/>
              <a:t>Effect of a 10% change in parameter value on a ‘healthy’ reef</a:t>
            </a:r>
          </a:p>
        </p:txBody>
      </p:sp>
      <p:sp>
        <p:nvSpPr>
          <p:cNvPr id="14" name="Text Box 162"/>
          <p:cNvSpPr txBox="1">
            <a:spLocks noChangeArrowheads="1"/>
          </p:cNvSpPr>
          <p:nvPr/>
        </p:nvSpPr>
        <p:spPr bwMode="auto">
          <a:xfrm>
            <a:off x="5868988" y="6453188"/>
            <a:ext cx="3095625" cy="307975"/>
          </a:xfrm>
          <a:prstGeom prst="rect">
            <a:avLst/>
          </a:prstGeom>
          <a:noFill/>
          <a:ln w="9525">
            <a:noFill/>
            <a:miter lim="800000"/>
            <a:headEnd/>
            <a:tailEnd/>
          </a:ln>
        </p:spPr>
        <p:txBody>
          <a:bodyPr>
            <a:spAutoFit/>
          </a:bodyPr>
          <a:lstStyle/>
          <a:p>
            <a:pPr>
              <a:spcBef>
                <a:spcPct val="50000"/>
              </a:spcBef>
            </a:pPr>
            <a:r>
              <a:rPr lang="en-GB" sz="1400"/>
              <a:t>% change in net carbonate accretion</a:t>
            </a:r>
          </a:p>
        </p:txBody>
      </p:sp>
      <p:graphicFrame>
        <p:nvGraphicFramePr>
          <p:cNvPr id="15" name="Object 167"/>
          <p:cNvGraphicFramePr>
            <a:graphicFrameLocks noGrp="1" noChangeAspect="1"/>
          </p:cNvGraphicFramePr>
          <p:nvPr/>
        </p:nvGraphicFramePr>
        <p:xfrm>
          <a:off x="5724525" y="692150"/>
          <a:ext cx="3090863" cy="5949950"/>
        </p:xfrm>
        <a:graphic>
          <a:graphicData uri="http://schemas.openxmlformats.org/presentationml/2006/ole">
            <p:oleObj spid="_x0000_s46082" name="Chart" r:id="rId4" imgW="3352800" imgH="6457950" progId="Excel.Sheet.8">
              <p:embed/>
            </p:oleObj>
          </a:graphicData>
        </a:graphic>
      </p:graphicFrame>
      <p:sp>
        <p:nvSpPr>
          <p:cNvPr id="16" name="Rectangle 732"/>
          <p:cNvSpPr>
            <a:spLocks noChangeArrowheads="1"/>
          </p:cNvSpPr>
          <p:nvPr/>
        </p:nvSpPr>
        <p:spPr bwMode="auto">
          <a:xfrm>
            <a:off x="3995738" y="981075"/>
            <a:ext cx="4752975" cy="215900"/>
          </a:xfrm>
          <a:prstGeom prst="rect">
            <a:avLst/>
          </a:prstGeom>
          <a:noFill/>
          <a:ln w="28575">
            <a:solidFill>
              <a:schemeClr val="tx1"/>
            </a:solidFill>
            <a:miter lim="800000"/>
            <a:headEnd/>
            <a:tailEnd/>
          </a:ln>
        </p:spPr>
        <p:txBody>
          <a:bodyPr wrap="none" anchor="ctr"/>
          <a:lstStyle/>
          <a:p>
            <a:endParaRPr lang="en-US"/>
          </a:p>
        </p:txBody>
      </p:sp>
      <p:sp>
        <p:nvSpPr>
          <p:cNvPr id="17" name="Rectangle 733"/>
          <p:cNvSpPr>
            <a:spLocks noChangeArrowheads="1"/>
          </p:cNvSpPr>
          <p:nvPr/>
        </p:nvSpPr>
        <p:spPr bwMode="auto">
          <a:xfrm>
            <a:off x="3995738" y="1196975"/>
            <a:ext cx="4752975" cy="215900"/>
          </a:xfrm>
          <a:prstGeom prst="rect">
            <a:avLst/>
          </a:prstGeom>
          <a:noFill/>
          <a:ln w="28575">
            <a:solidFill>
              <a:schemeClr val="tx1"/>
            </a:solidFill>
            <a:miter lim="800000"/>
            <a:headEnd/>
            <a:tailEnd/>
          </a:ln>
        </p:spPr>
        <p:txBody>
          <a:bodyPr wrap="none" anchor="ctr"/>
          <a:lstStyle/>
          <a:p>
            <a:endParaRPr lang="en-US"/>
          </a:p>
        </p:txBody>
      </p:sp>
      <p:sp>
        <p:nvSpPr>
          <p:cNvPr id="18" name="Rectangle 734"/>
          <p:cNvSpPr>
            <a:spLocks noChangeArrowheads="1"/>
          </p:cNvSpPr>
          <p:nvPr/>
        </p:nvSpPr>
        <p:spPr bwMode="auto">
          <a:xfrm>
            <a:off x="3995738" y="1989138"/>
            <a:ext cx="4752975" cy="215900"/>
          </a:xfrm>
          <a:prstGeom prst="rect">
            <a:avLst/>
          </a:prstGeom>
          <a:noFill/>
          <a:ln w="28575">
            <a:solidFill>
              <a:schemeClr val="tx1"/>
            </a:solidFill>
            <a:miter lim="800000"/>
            <a:headEnd/>
            <a:tailEnd/>
          </a:ln>
        </p:spPr>
        <p:txBody>
          <a:bodyPr wrap="none" anchor="ctr"/>
          <a:lstStyle/>
          <a:p>
            <a:endParaRPr lang="en-US"/>
          </a:p>
        </p:txBody>
      </p:sp>
      <p:sp>
        <p:nvSpPr>
          <p:cNvPr id="19" name="Rectangle 735"/>
          <p:cNvSpPr>
            <a:spLocks noChangeArrowheads="1"/>
          </p:cNvSpPr>
          <p:nvPr/>
        </p:nvSpPr>
        <p:spPr bwMode="auto">
          <a:xfrm>
            <a:off x="3995738" y="2349500"/>
            <a:ext cx="4752975" cy="215900"/>
          </a:xfrm>
          <a:prstGeom prst="rect">
            <a:avLst/>
          </a:prstGeom>
          <a:noFill/>
          <a:ln w="28575">
            <a:solidFill>
              <a:schemeClr val="tx1"/>
            </a:solidFill>
            <a:miter lim="800000"/>
            <a:headEnd/>
            <a:tailEnd/>
          </a:ln>
        </p:spPr>
        <p:txBody>
          <a:bodyPr wrap="none" anchor="ctr"/>
          <a:lstStyle/>
          <a:p>
            <a:endParaRPr lang="en-US"/>
          </a:p>
        </p:txBody>
      </p:sp>
      <p:sp>
        <p:nvSpPr>
          <p:cNvPr id="20" name="Rectangle 736"/>
          <p:cNvSpPr>
            <a:spLocks noChangeArrowheads="1"/>
          </p:cNvSpPr>
          <p:nvPr/>
        </p:nvSpPr>
        <p:spPr bwMode="auto">
          <a:xfrm>
            <a:off x="3995738" y="2565400"/>
            <a:ext cx="4752975" cy="215900"/>
          </a:xfrm>
          <a:prstGeom prst="rect">
            <a:avLst/>
          </a:prstGeom>
          <a:noFill/>
          <a:ln w="2857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par>
                                <p:cTn id="13" presetID="3" presetClass="entr" presetSubtype="1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blinds(horizontal)">
                                      <p:cBhvr>
                                        <p:cTn id="36" dur="500"/>
                                        <p:tgtEl>
                                          <p:spTgt spid="9">
                                            <p:txEl>
                                              <p:pRg st="0" end="0"/>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linds(horizontal)">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blinds(horizontal)">
                                      <p:cBhvr>
                                        <p:cTn id="44" dur="500"/>
                                        <p:tgtEl>
                                          <p:spTgt spid="9">
                                            <p:txEl>
                                              <p:pRg st="1" end="1"/>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horizont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9">
                                            <p:txEl>
                                              <p:pRg st="2" end="2"/>
                                            </p:txEl>
                                          </p:spTgt>
                                        </p:tgtEl>
                                        <p:attrNameLst>
                                          <p:attrName>style.visibility</p:attrName>
                                        </p:attrNameLst>
                                      </p:cBhvr>
                                      <p:to>
                                        <p:strVal val="visible"/>
                                      </p:to>
                                    </p:set>
                                    <p:animEffect transition="in" filter="blinds(horizontal)">
                                      <p:cBhvr>
                                        <p:cTn id="52" dur="500"/>
                                        <p:tgtEl>
                                          <p:spTgt spid="9">
                                            <p:txEl>
                                              <p:pRg st="2" end="2"/>
                                            </p:txEl>
                                          </p:spTgt>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linds(horizontal)">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9">
                                            <p:txEl>
                                              <p:pRg st="3" end="3"/>
                                            </p:txEl>
                                          </p:spTgt>
                                        </p:tgtEl>
                                        <p:attrNameLst>
                                          <p:attrName>style.visibility</p:attrName>
                                        </p:attrNameLst>
                                      </p:cBhvr>
                                      <p:to>
                                        <p:strVal val="visible"/>
                                      </p:to>
                                    </p:set>
                                    <p:animEffect transition="in" filter="blinds(horizontal)">
                                      <p:cBhvr>
                                        <p:cTn id="60" dur="500"/>
                                        <p:tgtEl>
                                          <p:spTgt spid="9">
                                            <p:txEl>
                                              <p:pRg st="3" end="3"/>
                                            </p:txEl>
                                          </p:spTgt>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9">
                                            <p:txEl>
                                              <p:pRg st="4" end="4"/>
                                            </p:txEl>
                                          </p:spTgt>
                                        </p:tgtEl>
                                        <p:attrNameLst>
                                          <p:attrName>style.visibility</p:attrName>
                                        </p:attrNameLst>
                                      </p:cBhvr>
                                      <p:to>
                                        <p:strVal val="visible"/>
                                      </p:to>
                                    </p:set>
                                    <p:animEffect transition="in" filter="blinds(horizontal)">
                                      <p:cBhvr>
                                        <p:cTn id="68" dur="500"/>
                                        <p:tgtEl>
                                          <p:spTgt spid="9">
                                            <p:txEl>
                                              <p:pRg st="4" end="4"/>
                                            </p:txEl>
                                          </p:spTgt>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blinds(horizontal)">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OleChart spid="15" grpId="0"/>
      <p:bldP spid="16" grpId="0" animBg="1"/>
      <p:bldP spid="17" grpId="0" animBg="1"/>
      <p:bldP spid="18"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Rectangle 67"/>
          <p:cNvSpPr txBox="1">
            <a:spLocks noChangeArrowheads="1"/>
          </p:cNvSpPr>
          <p:nvPr/>
        </p:nvSpPr>
        <p:spPr>
          <a:xfrm>
            <a:off x="467544" y="332656"/>
            <a:ext cx="8229600" cy="1139825"/>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smtClean="0">
                <a:ln>
                  <a:noFill/>
                </a:ln>
                <a:solidFill>
                  <a:schemeClr val="tx1"/>
                </a:solidFill>
                <a:effectLst/>
                <a:uLnTx/>
                <a:uFillTx/>
                <a:latin typeface="+mj-lt"/>
                <a:ea typeface="+mj-ea"/>
                <a:cs typeface="+mj-cs"/>
              </a:rPr>
              <a:t>Simulating the effect of major events on budget</a:t>
            </a:r>
          </a:p>
        </p:txBody>
      </p:sp>
      <p:graphicFrame>
        <p:nvGraphicFramePr>
          <p:cNvPr id="5" name="Group 57"/>
          <p:cNvGraphicFramePr>
            <a:graphicFrameLocks noGrp="1"/>
          </p:cNvGraphicFramePr>
          <p:nvPr/>
        </p:nvGraphicFramePr>
        <p:xfrm>
          <a:off x="1403350" y="1771650"/>
          <a:ext cx="6192838" cy="3886202"/>
        </p:xfrm>
        <a:graphic>
          <a:graphicData uri="http://schemas.openxmlformats.org/drawingml/2006/table">
            <a:tbl>
              <a:tblPr/>
              <a:tblGrid>
                <a:gridCol w="2459038"/>
                <a:gridCol w="1493837"/>
                <a:gridCol w="2239963"/>
              </a:tblGrid>
              <a:tr h="673100">
                <a:tc>
                  <a:txBody>
                    <a:bodyPr/>
                    <a:lstStyle/>
                    <a:p>
                      <a:pPr marL="0" marR="0" lvl="0" indent="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endParaRPr kumimoji="0" lang="en-GB" sz="10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endParaRPr>
                    </a:p>
                    <a:p>
                      <a:pPr marL="0" marR="0" lvl="0" indent="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GB" sz="18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rPr>
                        <a:t>Event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5000"/>
                        </a:spcBef>
                        <a:spcAft>
                          <a:spcPct val="0"/>
                        </a:spcAft>
                        <a:buClr>
                          <a:schemeClr val="hlink"/>
                        </a:buClr>
                        <a:buSzPct val="80000"/>
                        <a:buFont typeface="Wingdings" pitchFamily="2" charset="2"/>
                        <a:buNone/>
                        <a:tabLst/>
                      </a:pPr>
                      <a:r>
                        <a:rPr kumimoji="0" lang="en-GB" sz="18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rPr>
                        <a:t>% change in budget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5000"/>
                        </a:spcBef>
                        <a:spcAft>
                          <a:spcPct val="0"/>
                        </a:spcAft>
                        <a:buClr>
                          <a:schemeClr val="hlink"/>
                        </a:buClr>
                        <a:buSzPct val="80000"/>
                        <a:buFont typeface="Wingdings" pitchFamily="2" charset="2"/>
                        <a:buNone/>
                        <a:tabLst/>
                      </a:pPr>
                      <a:r>
                        <a:rPr kumimoji="0" lang="en-GB" sz="18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rPr>
                        <a:t>Actual change (in kg m</a:t>
                      </a:r>
                      <a:r>
                        <a:rPr kumimoji="0" lang="en-GB" sz="1800" b="1" i="0" u="none" strike="noStrike" cap="none" normalizeH="0" baseline="30000" smtClean="0">
                          <a:ln>
                            <a:noFill/>
                          </a:ln>
                          <a:solidFill>
                            <a:schemeClr val="folHlink"/>
                          </a:solidFill>
                          <a:effectLst>
                            <a:outerShdw blurRad="38100" dist="38100" dir="2700000" algn="tl">
                              <a:srgbClr val="000000"/>
                            </a:outerShdw>
                          </a:effectLst>
                          <a:latin typeface="Arial" pitchFamily="34" charset="0"/>
                        </a:rPr>
                        <a:t>-2</a:t>
                      </a:r>
                      <a:r>
                        <a:rPr kumimoji="0" lang="en-GB" sz="18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rPr>
                        <a:t> yr</a:t>
                      </a:r>
                      <a:r>
                        <a:rPr kumimoji="0" lang="en-GB" sz="1800" b="1" i="0" u="none" strike="noStrike" cap="none" normalizeH="0" baseline="30000" smtClean="0">
                          <a:ln>
                            <a:noFill/>
                          </a:ln>
                          <a:solidFill>
                            <a:schemeClr val="folHlink"/>
                          </a:solidFill>
                          <a:effectLst>
                            <a:outerShdw blurRad="38100" dist="38100" dir="2700000" algn="tl">
                              <a:srgbClr val="000000"/>
                            </a:outerShdw>
                          </a:effectLst>
                          <a:latin typeface="Arial" pitchFamily="34" charset="0"/>
                        </a:rPr>
                        <a:t>-1</a:t>
                      </a:r>
                      <a:r>
                        <a:rPr kumimoji="0" lang="en-GB" sz="1800" b="1" i="0" u="none" strike="noStrike" cap="none" normalizeH="0" baseline="0" smtClean="0">
                          <a:ln>
                            <a:noFill/>
                          </a:ln>
                          <a:solidFill>
                            <a:schemeClr val="folHlink"/>
                          </a:solidFill>
                          <a:effectLst>
                            <a:outerShdw blurRad="38100" dist="38100" dir="2700000" algn="tl">
                              <a:srgbClr val="000000"/>
                            </a:outerShdw>
                          </a:effectLst>
                          <a:latin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GB" sz="7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b="1" i="0" u="none" strike="noStrike" cap="none" normalizeH="0" baseline="0" smtClean="0">
                          <a:ln>
                            <a:noFill/>
                          </a:ln>
                          <a:solidFill>
                            <a:schemeClr val="tx1"/>
                          </a:solidFill>
                          <a:effectLst/>
                          <a:latin typeface="Arial" pitchFamily="34" charset="0"/>
                        </a:rPr>
                        <a:t>Urchin plague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-4.03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GB" sz="6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b="1" i="0" u="none" strike="noStrike" cap="none" normalizeH="0" baseline="0" smtClean="0">
                          <a:ln>
                            <a:noFill/>
                          </a:ln>
                          <a:solidFill>
                            <a:schemeClr val="tx1"/>
                          </a:solidFill>
                          <a:effectLst/>
                          <a:latin typeface="Arial" pitchFamily="34" charset="0"/>
                        </a:rPr>
                        <a:t>Bleaching event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-109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-5.95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8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GB" sz="6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100000"/>
                        </a:spcAft>
                        <a:buClr>
                          <a:schemeClr val="hlink"/>
                        </a:buClr>
                        <a:buSzPct val="80000"/>
                        <a:buFont typeface="Wingdings" pitchFamily="2" charset="2"/>
                        <a:buNone/>
                        <a:tabLst/>
                      </a:pPr>
                      <a:r>
                        <a:rPr kumimoji="0" lang="en-GB" sz="1600" b="1" i="0" u="none" strike="noStrike" cap="none" normalizeH="0" baseline="0" smtClean="0">
                          <a:ln>
                            <a:noFill/>
                          </a:ln>
                          <a:solidFill>
                            <a:schemeClr val="tx1"/>
                          </a:solidFill>
                          <a:effectLst/>
                          <a:latin typeface="Arial" pitchFamily="34" charset="0"/>
                        </a:rPr>
                        <a:t>Hurricane</a:t>
                      </a:r>
                      <a:endParaRPr kumimoji="0" lang="en-GB" sz="16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-4.15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GB" sz="6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b="1" i="0" u="none" strike="noStrike" cap="none" normalizeH="0" baseline="0" smtClean="0">
                          <a:ln>
                            <a:noFill/>
                          </a:ln>
                          <a:solidFill>
                            <a:schemeClr val="tx1"/>
                          </a:solidFill>
                          <a:effectLst/>
                          <a:latin typeface="Arial" pitchFamily="34" charset="0"/>
                        </a:rPr>
                        <a:t>Urchin-die-off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+2.16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GB" sz="6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1600" b="1" i="0" u="none" strike="noStrike" cap="none" normalizeH="0" baseline="0" smtClean="0">
                          <a:ln>
                            <a:noFill/>
                          </a:ln>
                          <a:solidFill>
                            <a:schemeClr val="tx1"/>
                          </a:solidFill>
                          <a:effectLst/>
                          <a:latin typeface="Arial" pitchFamily="34" charset="0"/>
                        </a:rPr>
                        <a:t>Pollution event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-115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sz="2000" b="0" i="0" u="none" strike="noStrike" cap="none" normalizeH="0" baseline="0" smtClean="0">
                          <a:ln>
                            <a:noFill/>
                          </a:ln>
                          <a:solidFill>
                            <a:schemeClr val="tx1"/>
                          </a:solidFill>
                          <a:effectLst/>
                          <a:latin typeface="Arial" pitchFamily="34" charset="0"/>
                        </a:rPr>
                        <a:t>-6.29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3519488" y="2568575"/>
            <a:ext cx="260350" cy="200025"/>
          </a:xfrm>
          <a:prstGeom prst="rect">
            <a:avLst/>
          </a:prstGeom>
          <a:noFill/>
          <a:ln w="9525">
            <a:noFill/>
            <a:miter lim="800000"/>
            <a:headEnd/>
            <a:tailEnd/>
          </a:ln>
        </p:spPr>
      </p:pic>
      <p:pic>
        <p:nvPicPr>
          <p:cNvPr id="7"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3492500" y="2852738"/>
            <a:ext cx="244475" cy="187325"/>
          </a:xfrm>
          <a:prstGeom prst="rect">
            <a:avLst/>
          </a:prstGeom>
          <a:noFill/>
          <a:ln w="9525">
            <a:noFill/>
            <a:miter lim="800000"/>
            <a:headEnd/>
            <a:tailEnd/>
          </a:ln>
        </p:spPr>
      </p:pic>
      <p:grpSp>
        <p:nvGrpSpPr>
          <p:cNvPr id="8" name="Group 110"/>
          <p:cNvGrpSpPr>
            <a:grpSpLocks/>
          </p:cNvGrpSpPr>
          <p:nvPr/>
        </p:nvGrpSpPr>
        <p:grpSpPr bwMode="auto">
          <a:xfrm>
            <a:off x="3132138" y="3213100"/>
            <a:ext cx="647700" cy="450850"/>
            <a:chOff x="1927" y="2614"/>
            <a:chExt cx="2832" cy="2003"/>
          </a:xfrm>
        </p:grpSpPr>
        <p:sp>
          <p:nvSpPr>
            <p:cNvPr id="9" name="Freeform 111"/>
            <p:cNvSpPr>
              <a:spLocks/>
            </p:cNvSpPr>
            <p:nvPr/>
          </p:nvSpPr>
          <p:spPr bwMode="auto">
            <a:xfrm>
              <a:off x="2154" y="2614"/>
              <a:ext cx="2582" cy="2003"/>
            </a:xfrm>
            <a:custGeom>
              <a:avLst/>
              <a:gdLst>
                <a:gd name="T0" fmla="*/ 1344 w 2582"/>
                <a:gd name="T1" fmla="*/ 1660 h 2003"/>
                <a:gd name="T2" fmla="*/ 1136 w 2582"/>
                <a:gd name="T3" fmla="*/ 1500 h 2003"/>
                <a:gd name="T4" fmla="*/ 936 w 2582"/>
                <a:gd name="T5" fmla="*/ 1332 h 2003"/>
                <a:gd name="T6" fmla="*/ 664 w 2582"/>
                <a:gd name="T7" fmla="*/ 1108 h 2003"/>
                <a:gd name="T8" fmla="*/ 264 w 2582"/>
                <a:gd name="T9" fmla="*/ 972 h 2003"/>
                <a:gd name="T10" fmla="*/ 96 w 2582"/>
                <a:gd name="T11" fmla="*/ 756 h 2003"/>
                <a:gd name="T12" fmla="*/ 0 w 2582"/>
                <a:gd name="T13" fmla="*/ 620 h 2003"/>
                <a:gd name="T14" fmla="*/ 208 w 2582"/>
                <a:gd name="T15" fmla="*/ 756 h 2003"/>
                <a:gd name="T16" fmla="*/ 304 w 2582"/>
                <a:gd name="T17" fmla="*/ 836 h 2003"/>
                <a:gd name="T18" fmla="*/ 480 w 2582"/>
                <a:gd name="T19" fmla="*/ 940 h 2003"/>
                <a:gd name="T20" fmla="*/ 704 w 2582"/>
                <a:gd name="T21" fmla="*/ 828 h 2003"/>
                <a:gd name="T22" fmla="*/ 744 w 2582"/>
                <a:gd name="T23" fmla="*/ 524 h 2003"/>
                <a:gd name="T24" fmla="*/ 560 w 2582"/>
                <a:gd name="T25" fmla="*/ 340 h 2003"/>
                <a:gd name="T26" fmla="*/ 448 w 2582"/>
                <a:gd name="T27" fmla="*/ 100 h 2003"/>
                <a:gd name="T28" fmla="*/ 616 w 2582"/>
                <a:gd name="T29" fmla="*/ 204 h 2003"/>
                <a:gd name="T30" fmla="*/ 776 w 2582"/>
                <a:gd name="T31" fmla="*/ 428 h 2003"/>
                <a:gd name="T32" fmla="*/ 896 w 2582"/>
                <a:gd name="T33" fmla="*/ 308 h 2003"/>
                <a:gd name="T34" fmla="*/ 1008 w 2582"/>
                <a:gd name="T35" fmla="*/ 604 h 2003"/>
                <a:gd name="T36" fmla="*/ 1288 w 2582"/>
                <a:gd name="T37" fmla="*/ 620 h 2003"/>
                <a:gd name="T38" fmla="*/ 1360 w 2582"/>
                <a:gd name="T39" fmla="*/ 244 h 2003"/>
                <a:gd name="T40" fmla="*/ 1616 w 2582"/>
                <a:gd name="T41" fmla="*/ 68 h 2003"/>
                <a:gd name="T42" fmla="*/ 1656 w 2582"/>
                <a:gd name="T43" fmla="*/ 196 h 2003"/>
                <a:gd name="T44" fmla="*/ 1472 w 2582"/>
                <a:gd name="T45" fmla="*/ 468 h 2003"/>
                <a:gd name="T46" fmla="*/ 1360 w 2582"/>
                <a:gd name="T47" fmla="*/ 1108 h 2003"/>
                <a:gd name="T48" fmla="*/ 1512 w 2582"/>
                <a:gd name="T49" fmla="*/ 1116 h 2003"/>
                <a:gd name="T50" fmla="*/ 1592 w 2582"/>
                <a:gd name="T51" fmla="*/ 1068 h 2003"/>
                <a:gd name="T52" fmla="*/ 1696 w 2582"/>
                <a:gd name="T53" fmla="*/ 908 h 2003"/>
                <a:gd name="T54" fmla="*/ 1784 w 2582"/>
                <a:gd name="T55" fmla="*/ 844 h 2003"/>
                <a:gd name="T56" fmla="*/ 2080 w 2582"/>
                <a:gd name="T57" fmla="*/ 644 h 2003"/>
                <a:gd name="T58" fmla="*/ 2232 w 2582"/>
                <a:gd name="T59" fmla="*/ 540 h 2003"/>
                <a:gd name="T60" fmla="*/ 2368 w 2582"/>
                <a:gd name="T61" fmla="*/ 500 h 2003"/>
                <a:gd name="T62" fmla="*/ 2320 w 2582"/>
                <a:gd name="T63" fmla="*/ 628 h 2003"/>
                <a:gd name="T64" fmla="*/ 2536 w 2582"/>
                <a:gd name="T65" fmla="*/ 860 h 2003"/>
                <a:gd name="T66" fmla="*/ 2280 w 2582"/>
                <a:gd name="T67" fmla="*/ 828 h 2003"/>
                <a:gd name="T68" fmla="*/ 1888 w 2582"/>
                <a:gd name="T69" fmla="*/ 964 h 2003"/>
                <a:gd name="T70" fmla="*/ 1760 w 2582"/>
                <a:gd name="T71" fmla="*/ 1172 h 2003"/>
                <a:gd name="T72" fmla="*/ 1968 w 2582"/>
                <a:gd name="T73" fmla="*/ 1212 h 2003"/>
                <a:gd name="T74" fmla="*/ 2352 w 2582"/>
                <a:gd name="T75" fmla="*/ 1068 h 2003"/>
                <a:gd name="T76" fmla="*/ 2496 w 2582"/>
                <a:gd name="T77" fmla="*/ 1172 h 2003"/>
                <a:gd name="T78" fmla="*/ 2136 w 2582"/>
                <a:gd name="T79" fmla="*/ 1236 h 2003"/>
                <a:gd name="T80" fmla="*/ 1880 w 2582"/>
                <a:gd name="T81" fmla="*/ 1332 h 2003"/>
                <a:gd name="T82" fmla="*/ 1752 w 2582"/>
                <a:gd name="T83" fmla="*/ 1412 h 2003"/>
                <a:gd name="T84" fmla="*/ 1656 w 2582"/>
                <a:gd name="T85" fmla="*/ 1516 h 2003"/>
                <a:gd name="T86" fmla="*/ 1768 w 2582"/>
                <a:gd name="T87" fmla="*/ 1820 h 200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82"/>
                <a:gd name="T133" fmla="*/ 0 h 2003"/>
                <a:gd name="T134" fmla="*/ 2582 w 2582"/>
                <a:gd name="T135" fmla="*/ 2003 h 200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82" h="2003">
                  <a:moveTo>
                    <a:pt x="1328" y="1860"/>
                  </a:moveTo>
                  <a:cubicBezTo>
                    <a:pt x="1335" y="1827"/>
                    <a:pt x="1344" y="1796"/>
                    <a:pt x="1352" y="1764"/>
                  </a:cubicBezTo>
                  <a:cubicBezTo>
                    <a:pt x="1349" y="1729"/>
                    <a:pt x="1350" y="1694"/>
                    <a:pt x="1344" y="1660"/>
                  </a:cubicBezTo>
                  <a:cubicBezTo>
                    <a:pt x="1340" y="1637"/>
                    <a:pt x="1319" y="1633"/>
                    <a:pt x="1304" y="1620"/>
                  </a:cubicBezTo>
                  <a:cubicBezTo>
                    <a:pt x="1272" y="1593"/>
                    <a:pt x="1240" y="1567"/>
                    <a:pt x="1208" y="1540"/>
                  </a:cubicBezTo>
                  <a:cubicBezTo>
                    <a:pt x="1186" y="1522"/>
                    <a:pt x="1160" y="1516"/>
                    <a:pt x="1136" y="1500"/>
                  </a:cubicBezTo>
                  <a:cubicBezTo>
                    <a:pt x="1131" y="1492"/>
                    <a:pt x="1127" y="1482"/>
                    <a:pt x="1120" y="1476"/>
                  </a:cubicBezTo>
                  <a:cubicBezTo>
                    <a:pt x="1106" y="1463"/>
                    <a:pt x="1072" y="1444"/>
                    <a:pt x="1072" y="1444"/>
                  </a:cubicBezTo>
                  <a:cubicBezTo>
                    <a:pt x="1034" y="1387"/>
                    <a:pt x="992" y="1363"/>
                    <a:pt x="936" y="1332"/>
                  </a:cubicBezTo>
                  <a:cubicBezTo>
                    <a:pt x="890" y="1307"/>
                    <a:pt x="858" y="1272"/>
                    <a:pt x="816" y="1244"/>
                  </a:cubicBezTo>
                  <a:cubicBezTo>
                    <a:pt x="787" y="1200"/>
                    <a:pt x="756" y="1169"/>
                    <a:pt x="712" y="1140"/>
                  </a:cubicBezTo>
                  <a:cubicBezTo>
                    <a:pt x="696" y="1129"/>
                    <a:pt x="683" y="1109"/>
                    <a:pt x="664" y="1108"/>
                  </a:cubicBezTo>
                  <a:cubicBezTo>
                    <a:pt x="589" y="1105"/>
                    <a:pt x="515" y="1103"/>
                    <a:pt x="440" y="1100"/>
                  </a:cubicBezTo>
                  <a:cubicBezTo>
                    <a:pt x="398" y="1092"/>
                    <a:pt x="363" y="1083"/>
                    <a:pt x="328" y="1060"/>
                  </a:cubicBezTo>
                  <a:cubicBezTo>
                    <a:pt x="308" y="1030"/>
                    <a:pt x="293" y="991"/>
                    <a:pt x="264" y="972"/>
                  </a:cubicBezTo>
                  <a:cubicBezTo>
                    <a:pt x="253" y="940"/>
                    <a:pt x="244" y="927"/>
                    <a:pt x="216" y="908"/>
                  </a:cubicBezTo>
                  <a:cubicBezTo>
                    <a:pt x="197" y="871"/>
                    <a:pt x="171" y="835"/>
                    <a:pt x="136" y="812"/>
                  </a:cubicBezTo>
                  <a:cubicBezTo>
                    <a:pt x="117" y="756"/>
                    <a:pt x="136" y="769"/>
                    <a:pt x="96" y="756"/>
                  </a:cubicBezTo>
                  <a:cubicBezTo>
                    <a:pt x="91" y="748"/>
                    <a:pt x="87" y="739"/>
                    <a:pt x="80" y="732"/>
                  </a:cubicBezTo>
                  <a:cubicBezTo>
                    <a:pt x="73" y="725"/>
                    <a:pt x="62" y="723"/>
                    <a:pt x="56" y="716"/>
                  </a:cubicBezTo>
                  <a:cubicBezTo>
                    <a:pt x="32" y="689"/>
                    <a:pt x="12" y="655"/>
                    <a:pt x="0" y="620"/>
                  </a:cubicBezTo>
                  <a:cubicBezTo>
                    <a:pt x="18" y="567"/>
                    <a:pt x="66" y="597"/>
                    <a:pt x="112" y="604"/>
                  </a:cubicBezTo>
                  <a:cubicBezTo>
                    <a:pt x="139" y="622"/>
                    <a:pt x="146" y="642"/>
                    <a:pt x="176" y="652"/>
                  </a:cubicBezTo>
                  <a:cubicBezTo>
                    <a:pt x="185" y="687"/>
                    <a:pt x="196" y="721"/>
                    <a:pt x="208" y="756"/>
                  </a:cubicBezTo>
                  <a:cubicBezTo>
                    <a:pt x="211" y="764"/>
                    <a:pt x="208" y="777"/>
                    <a:pt x="216" y="780"/>
                  </a:cubicBezTo>
                  <a:cubicBezTo>
                    <a:pt x="224" y="783"/>
                    <a:pt x="232" y="785"/>
                    <a:pt x="240" y="788"/>
                  </a:cubicBezTo>
                  <a:cubicBezTo>
                    <a:pt x="259" y="817"/>
                    <a:pt x="276" y="817"/>
                    <a:pt x="304" y="836"/>
                  </a:cubicBezTo>
                  <a:cubicBezTo>
                    <a:pt x="309" y="844"/>
                    <a:pt x="316" y="851"/>
                    <a:pt x="320" y="860"/>
                  </a:cubicBezTo>
                  <a:cubicBezTo>
                    <a:pt x="327" y="875"/>
                    <a:pt x="320" y="903"/>
                    <a:pt x="336" y="908"/>
                  </a:cubicBezTo>
                  <a:cubicBezTo>
                    <a:pt x="383" y="924"/>
                    <a:pt x="432" y="928"/>
                    <a:pt x="480" y="940"/>
                  </a:cubicBezTo>
                  <a:cubicBezTo>
                    <a:pt x="504" y="956"/>
                    <a:pt x="528" y="964"/>
                    <a:pt x="552" y="980"/>
                  </a:cubicBezTo>
                  <a:cubicBezTo>
                    <a:pt x="616" y="977"/>
                    <a:pt x="685" y="998"/>
                    <a:pt x="744" y="972"/>
                  </a:cubicBezTo>
                  <a:cubicBezTo>
                    <a:pt x="770" y="961"/>
                    <a:pt x="719" y="851"/>
                    <a:pt x="704" y="828"/>
                  </a:cubicBezTo>
                  <a:cubicBezTo>
                    <a:pt x="711" y="794"/>
                    <a:pt x="708" y="725"/>
                    <a:pt x="752" y="716"/>
                  </a:cubicBezTo>
                  <a:cubicBezTo>
                    <a:pt x="770" y="712"/>
                    <a:pt x="789" y="711"/>
                    <a:pt x="808" y="708"/>
                  </a:cubicBezTo>
                  <a:cubicBezTo>
                    <a:pt x="803" y="643"/>
                    <a:pt x="804" y="564"/>
                    <a:pt x="744" y="524"/>
                  </a:cubicBezTo>
                  <a:cubicBezTo>
                    <a:pt x="725" y="496"/>
                    <a:pt x="714" y="472"/>
                    <a:pt x="688" y="452"/>
                  </a:cubicBezTo>
                  <a:cubicBezTo>
                    <a:pt x="673" y="440"/>
                    <a:pt x="640" y="420"/>
                    <a:pt x="640" y="420"/>
                  </a:cubicBezTo>
                  <a:cubicBezTo>
                    <a:pt x="623" y="394"/>
                    <a:pt x="586" y="357"/>
                    <a:pt x="560" y="340"/>
                  </a:cubicBezTo>
                  <a:cubicBezTo>
                    <a:pt x="527" y="290"/>
                    <a:pt x="499" y="253"/>
                    <a:pt x="480" y="196"/>
                  </a:cubicBezTo>
                  <a:cubicBezTo>
                    <a:pt x="472" y="172"/>
                    <a:pt x="464" y="148"/>
                    <a:pt x="456" y="124"/>
                  </a:cubicBezTo>
                  <a:cubicBezTo>
                    <a:pt x="453" y="116"/>
                    <a:pt x="448" y="100"/>
                    <a:pt x="448" y="100"/>
                  </a:cubicBezTo>
                  <a:cubicBezTo>
                    <a:pt x="456" y="95"/>
                    <a:pt x="463" y="82"/>
                    <a:pt x="472" y="84"/>
                  </a:cubicBezTo>
                  <a:cubicBezTo>
                    <a:pt x="499" y="90"/>
                    <a:pt x="518" y="115"/>
                    <a:pt x="544" y="124"/>
                  </a:cubicBezTo>
                  <a:cubicBezTo>
                    <a:pt x="557" y="163"/>
                    <a:pt x="576" y="191"/>
                    <a:pt x="616" y="204"/>
                  </a:cubicBezTo>
                  <a:cubicBezTo>
                    <a:pt x="632" y="251"/>
                    <a:pt x="627" y="306"/>
                    <a:pt x="680" y="324"/>
                  </a:cubicBezTo>
                  <a:cubicBezTo>
                    <a:pt x="698" y="351"/>
                    <a:pt x="702" y="376"/>
                    <a:pt x="728" y="396"/>
                  </a:cubicBezTo>
                  <a:cubicBezTo>
                    <a:pt x="743" y="408"/>
                    <a:pt x="776" y="428"/>
                    <a:pt x="776" y="428"/>
                  </a:cubicBezTo>
                  <a:cubicBezTo>
                    <a:pt x="815" y="369"/>
                    <a:pt x="751" y="276"/>
                    <a:pt x="824" y="252"/>
                  </a:cubicBezTo>
                  <a:cubicBezTo>
                    <a:pt x="837" y="255"/>
                    <a:pt x="853" y="252"/>
                    <a:pt x="864" y="260"/>
                  </a:cubicBezTo>
                  <a:cubicBezTo>
                    <a:pt x="879" y="272"/>
                    <a:pt x="896" y="308"/>
                    <a:pt x="896" y="308"/>
                  </a:cubicBezTo>
                  <a:cubicBezTo>
                    <a:pt x="922" y="414"/>
                    <a:pt x="894" y="522"/>
                    <a:pt x="976" y="604"/>
                  </a:cubicBezTo>
                  <a:cubicBezTo>
                    <a:pt x="979" y="612"/>
                    <a:pt x="976" y="628"/>
                    <a:pt x="984" y="628"/>
                  </a:cubicBezTo>
                  <a:cubicBezTo>
                    <a:pt x="995" y="628"/>
                    <a:pt x="1006" y="593"/>
                    <a:pt x="1008" y="604"/>
                  </a:cubicBezTo>
                  <a:cubicBezTo>
                    <a:pt x="1022" y="680"/>
                    <a:pt x="967" y="798"/>
                    <a:pt x="1056" y="828"/>
                  </a:cubicBezTo>
                  <a:cubicBezTo>
                    <a:pt x="1138" y="819"/>
                    <a:pt x="1203" y="794"/>
                    <a:pt x="1272" y="748"/>
                  </a:cubicBezTo>
                  <a:cubicBezTo>
                    <a:pt x="1301" y="705"/>
                    <a:pt x="1306" y="679"/>
                    <a:pt x="1288" y="620"/>
                  </a:cubicBezTo>
                  <a:cubicBezTo>
                    <a:pt x="1282" y="602"/>
                    <a:pt x="1256" y="572"/>
                    <a:pt x="1256" y="572"/>
                  </a:cubicBezTo>
                  <a:cubicBezTo>
                    <a:pt x="1265" y="498"/>
                    <a:pt x="1243" y="386"/>
                    <a:pt x="1312" y="340"/>
                  </a:cubicBezTo>
                  <a:cubicBezTo>
                    <a:pt x="1324" y="305"/>
                    <a:pt x="1345" y="277"/>
                    <a:pt x="1360" y="244"/>
                  </a:cubicBezTo>
                  <a:cubicBezTo>
                    <a:pt x="1367" y="229"/>
                    <a:pt x="1376" y="196"/>
                    <a:pt x="1376" y="196"/>
                  </a:cubicBezTo>
                  <a:cubicBezTo>
                    <a:pt x="1384" y="109"/>
                    <a:pt x="1375" y="87"/>
                    <a:pt x="1456" y="60"/>
                  </a:cubicBezTo>
                  <a:cubicBezTo>
                    <a:pt x="1493" y="5"/>
                    <a:pt x="1593" y="0"/>
                    <a:pt x="1616" y="68"/>
                  </a:cubicBezTo>
                  <a:cubicBezTo>
                    <a:pt x="1619" y="100"/>
                    <a:pt x="1615" y="133"/>
                    <a:pt x="1624" y="164"/>
                  </a:cubicBezTo>
                  <a:cubicBezTo>
                    <a:pt x="1626" y="172"/>
                    <a:pt x="1642" y="166"/>
                    <a:pt x="1648" y="172"/>
                  </a:cubicBezTo>
                  <a:cubicBezTo>
                    <a:pt x="1654" y="178"/>
                    <a:pt x="1653" y="188"/>
                    <a:pt x="1656" y="196"/>
                  </a:cubicBezTo>
                  <a:cubicBezTo>
                    <a:pt x="1644" y="304"/>
                    <a:pt x="1647" y="274"/>
                    <a:pt x="1528" y="284"/>
                  </a:cubicBezTo>
                  <a:cubicBezTo>
                    <a:pt x="1494" y="336"/>
                    <a:pt x="1519" y="289"/>
                    <a:pt x="1504" y="396"/>
                  </a:cubicBezTo>
                  <a:cubicBezTo>
                    <a:pt x="1500" y="422"/>
                    <a:pt x="1480" y="443"/>
                    <a:pt x="1472" y="468"/>
                  </a:cubicBezTo>
                  <a:cubicBezTo>
                    <a:pt x="1467" y="541"/>
                    <a:pt x="1474" y="621"/>
                    <a:pt x="1432" y="684"/>
                  </a:cubicBezTo>
                  <a:cubicBezTo>
                    <a:pt x="1429" y="738"/>
                    <a:pt x="1442" y="853"/>
                    <a:pt x="1384" y="892"/>
                  </a:cubicBezTo>
                  <a:cubicBezTo>
                    <a:pt x="1330" y="972"/>
                    <a:pt x="1382" y="886"/>
                    <a:pt x="1360" y="1108"/>
                  </a:cubicBezTo>
                  <a:cubicBezTo>
                    <a:pt x="1358" y="1125"/>
                    <a:pt x="1344" y="1156"/>
                    <a:pt x="1344" y="1156"/>
                  </a:cubicBezTo>
                  <a:cubicBezTo>
                    <a:pt x="1347" y="1164"/>
                    <a:pt x="1344" y="1179"/>
                    <a:pt x="1352" y="1180"/>
                  </a:cubicBezTo>
                  <a:cubicBezTo>
                    <a:pt x="1475" y="1200"/>
                    <a:pt x="1426" y="1145"/>
                    <a:pt x="1512" y="1116"/>
                  </a:cubicBezTo>
                  <a:cubicBezTo>
                    <a:pt x="1528" y="1111"/>
                    <a:pt x="1544" y="1105"/>
                    <a:pt x="1560" y="1100"/>
                  </a:cubicBezTo>
                  <a:cubicBezTo>
                    <a:pt x="1568" y="1097"/>
                    <a:pt x="1584" y="1092"/>
                    <a:pt x="1584" y="1092"/>
                  </a:cubicBezTo>
                  <a:cubicBezTo>
                    <a:pt x="1587" y="1084"/>
                    <a:pt x="1588" y="1076"/>
                    <a:pt x="1592" y="1068"/>
                  </a:cubicBezTo>
                  <a:cubicBezTo>
                    <a:pt x="1596" y="1059"/>
                    <a:pt x="1604" y="1053"/>
                    <a:pt x="1608" y="1044"/>
                  </a:cubicBezTo>
                  <a:cubicBezTo>
                    <a:pt x="1627" y="999"/>
                    <a:pt x="1612" y="977"/>
                    <a:pt x="1656" y="948"/>
                  </a:cubicBezTo>
                  <a:cubicBezTo>
                    <a:pt x="1699" y="884"/>
                    <a:pt x="1643" y="961"/>
                    <a:pt x="1696" y="908"/>
                  </a:cubicBezTo>
                  <a:cubicBezTo>
                    <a:pt x="1703" y="901"/>
                    <a:pt x="1704" y="890"/>
                    <a:pt x="1712" y="884"/>
                  </a:cubicBezTo>
                  <a:cubicBezTo>
                    <a:pt x="1719" y="879"/>
                    <a:pt x="1729" y="880"/>
                    <a:pt x="1736" y="876"/>
                  </a:cubicBezTo>
                  <a:cubicBezTo>
                    <a:pt x="1753" y="867"/>
                    <a:pt x="1768" y="855"/>
                    <a:pt x="1784" y="844"/>
                  </a:cubicBezTo>
                  <a:cubicBezTo>
                    <a:pt x="1801" y="832"/>
                    <a:pt x="1815" y="816"/>
                    <a:pt x="1832" y="804"/>
                  </a:cubicBezTo>
                  <a:cubicBezTo>
                    <a:pt x="1841" y="753"/>
                    <a:pt x="1844" y="722"/>
                    <a:pt x="1888" y="692"/>
                  </a:cubicBezTo>
                  <a:cubicBezTo>
                    <a:pt x="1914" y="614"/>
                    <a:pt x="2006" y="648"/>
                    <a:pt x="2080" y="644"/>
                  </a:cubicBezTo>
                  <a:cubicBezTo>
                    <a:pt x="2137" y="625"/>
                    <a:pt x="2114" y="637"/>
                    <a:pt x="2152" y="612"/>
                  </a:cubicBezTo>
                  <a:cubicBezTo>
                    <a:pt x="2171" y="583"/>
                    <a:pt x="2188" y="583"/>
                    <a:pt x="2216" y="564"/>
                  </a:cubicBezTo>
                  <a:cubicBezTo>
                    <a:pt x="2221" y="556"/>
                    <a:pt x="2225" y="547"/>
                    <a:pt x="2232" y="540"/>
                  </a:cubicBezTo>
                  <a:cubicBezTo>
                    <a:pt x="2239" y="533"/>
                    <a:pt x="2250" y="532"/>
                    <a:pt x="2256" y="524"/>
                  </a:cubicBezTo>
                  <a:cubicBezTo>
                    <a:pt x="2287" y="485"/>
                    <a:pt x="2236" y="509"/>
                    <a:pt x="2288" y="492"/>
                  </a:cubicBezTo>
                  <a:cubicBezTo>
                    <a:pt x="2315" y="495"/>
                    <a:pt x="2348" y="482"/>
                    <a:pt x="2368" y="500"/>
                  </a:cubicBezTo>
                  <a:cubicBezTo>
                    <a:pt x="2382" y="513"/>
                    <a:pt x="2367" y="538"/>
                    <a:pt x="2360" y="556"/>
                  </a:cubicBezTo>
                  <a:cubicBezTo>
                    <a:pt x="2353" y="574"/>
                    <a:pt x="2339" y="588"/>
                    <a:pt x="2328" y="604"/>
                  </a:cubicBezTo>
                  <a:cubicBezTo>
                    <a:pt x="2323" y="611"/>
                    <a:pt x="2323" y="620"/>
                    <a:pt x="2320" y="628"/>
                  </a:cubicBezTo>
                  <a:cubicBezTo>
                    <a:pt x="2336" y="742"/>
                    <a:pt x="2335" y="722"/>
                    <a:pt x="2464" y="732"/>
                  </a:cubicBezTo>
                  <a:cubicBezTo>
                    <a:pt x="2499" y="744"/>
                    <a:pt x="2525" y="768"/>
                    <a:pt x="2560" y="780"/>
                  </a:cubicBezTo>
                  <a:cubicBezTo>
                    <a:pt x="2573" y="819"/>
                    <a:pt x="2582" y="845"/>
                    <a:pt x="2536" y="860"/>
                  </a:cubicBezTo>
                  <a:cubicBezTo>
                    <a:pt x="2475" y="857"/>
                    <a:pt x="2413" y="858"/>
                    <a:pt x="2352" y="852"/>
                  </a:cubicBezTo>
                  <a:cubicBezTo>
                    <a:pt x="2335" y="850"/>
                    <a:pt x="2320" y="841"/>
                    <a:pt x="2304" y="836"/>
                  </a:cubicBezTo>
                  <a:cubicBezTo>
                    <a:pt x="2296" y="833"/>
                    <a:pt x="2280" y="828"/>
                    <a:pt x="2280" y="828"/>
                  </a:cubicBezTo>
                  <a:cubicBezTo>
                    <a:pt x="2244" y="720"/>
                    <a:pt x="2123" y="768"/>
                    <a:pt x="2016" y="764"/>
                  </a:cubicBezTo>
                  <a:cubicBezTo>
                    <a:pt x="2010" y="825"/>
                    <a:pt x="2025" y="865"/>
                    <a:pt x="1968" y="884"/>
                  </a:cubicBezTo>
                  <a:cubicBezTo>
                    <a:pt x="1925" y="948"/>
                    <a:pt x="1952" y="921"/>
                    <a:pt x="1888" y="964"/>
                  </a:cubicBezTo>
                  <a:cubicBezTo>
                    <a:pt x="1880" y="969"/>
                    <a:pt x="1864" y="980"/>
                    <a:pt x="1864" y="980"/>
                  </a:cubicBezTo>
                  <a:cubicBezTo>
                    <a:pt x="1835" y="1024"/>
                    <a:pt x="1838" y="1069"/>
                    <a:pt x="1792" y="1100"/>
                  </a:cubicBezTo>
                  <a:cubicBezTo>
                    <a:pt x="1771" y="1248"/>
                    <a:pt x="1806" y="1103"/>
                    <a:pt x="1760" y="1172"/>
                  </a:cubicBezTo>
                  <a:cubicBezTo>
                    <a:pt x="1754" y="1181"/>
                    <a:pt x="1755" y="1193"/>
                    <a:pt x="1752" y="1204"/>
                  </a:cubicBezTo>
                  <a:cubicBezTo>
                    <a:pt x="1719" y="1315"/>
                    <a:pt x="1704" y="1253"/>
                    <a:pt x="1936" y="1244"/>
                  </a:cubicBezTo>
                  <a:cubicBezTo>
                    <a:pt x="1982" y="1229"/>
                    <a:pt x="1944" y="1249"/>
                    <a:pt x="1968" y="1212"/>
                  </a:cubicBezTo>
                  <a:cubicBezTo>
                    <a:pt x="1980" y="1194"/>
                    <a:pt x="2044" y="1141"/>
                    <a:pt x="2064" y="1132"/>
                  </a:cubicBezTo>
                  <a:cubicBezTo>
                    <a:pt x="2133" y="1101"/>
                    <a:pt x="2175" y="1105"/>
                    <a:pt x="2256" y="1100"/>
                  </a:cubicBezTo>
                  <a:cubicBezTo>
                    <a:pt x="2297" y="1093"/>
                    <a:pt x="2318" y="1090"/>
                    <a:pt x="2352" y="1068"/>
                  </a:cubicBezTo>
                  <a:cubicBezTo>
                    <a:pt x="2400" y="1071"/>
                    <a:pt x="2449" y="1066"/>
                    <a:pt x="2496" y="1076"/>
                  </a:cubicBezTo>
                  <a:cubicBezTo>
                    <a:pt x="2504" y="1078"/>
                    <a:pt x="2504" y="1092"/>
                    <a:pt x="2504" y="1100"/>
                  </a:cubicBezTo>
                  <a:cubicBezTo>
                    <a:pt x="2504" y="1124"/>
                    <a:pt x="2505" y="1150"/>
                    <a:pt x="2496" y="1172"/>
                  </a:cubicBezTo>
                  <a:cubicBezTo>
                    <a:pt x="2493" y="1180"/>
                    <a:pt x="2479" y="1176"/>
                    <a:pt x="2472" y="1180"/>
                  </a:cubicBezTo>
                  <a:cubicBezTo>
                    <a:pt x="2472" y="1180"/>
                    <a:pt x="2412" y="1220"/>
                    <a:pt x="2400" y="1228"/>
                  </a:cubicBezTo>
                  <a:cubicBezTo>
                    <a:pt x="2327" y="1277"/>
                    <a:pt x="2224" y="1233"/>
                    <a:pt x="2136" y="1236"/>
                  </a:cubicBezTo>
                  <a:cubicBezTo>
                    <a:pt x="2109" y="1239"/>
                    <a:pt x="2082" y="1240"/>
                    <a:pt x="2056" y="1244"/>
                  </a:cubicBezTo>
                  <a:cubicBezTo>
                    <a:pt x="2027" y="1248"/>
                    <a:pt x="2034" y="1255"/>
                    <a:pt x="2008" y="1268"/>
                  </a:cubicBezTo>
                  <a:cubicBezTo>
                    <a:pt x="1965" y="1289"/>
                    <a:pt x="1922" y="1311"/>
                    <a:pt x="1880" y="1332"/>
                  </a:cubicBezTo>
                  <a:cubicBezTo>
                    <a:pt x="1861" y="1341"/>
                    <a:pt x="1851" y="1363"/>
                    <a:pt x="1832" y="1372"/>
                  </a:cubicBezTo>
                  <a:cubicBezTo>
                    <a:pt x="1812" y="1382"/>
                    <a:pt x="1789" y="1381"/>
                    <a:pt x="1768" y="1388"/>
                  </a:cubicBezTo>
                  <a:cubicBezTo>
                    <a:pt x="1763" y="1396"/>
                    <a:pt x="1759" y="1406"/>
                    <a:pt x="1752" y="1412"/>
                  </a:cubicBezTo>
                  <a:cubicBezTo>
                    <a:pt x="1738" y="1425"/>
                    <a:pt x="1704" y="1444"/>
                    <a:pt x="1704" y="1444"/>
                  </a:cubicBezTo>
                  <a:cubicBezTo>
                    <a:pt x="1693" y="1460"/>
                    <a:pt x="1683" y="1476"/>
                    <a:pt x="1672" y="1492"/>
                  </a:cubicBezTo>
                  <a:cubicBezTo>
                    <a:pt x="1667" y="1500"/>
                    <a:pt x="1656" y="1516"/>
                    <a:pt x="1656" y="1516"/>
                  </a:cubicBezTo>
                  <a:cubicBezTo>
                    <a:pt x="1670" y="1571"/>
                    <a:pt x="1694" y="1560"/>
                    <a:pt x="1736" y="1588"/>
                  </a:cubicBezTo>
                  <a:cubicBezTo>
                    <a:pt x="1746" y="1604"/>
                    <a:pt x="1775" y="1609"/>
                    <a:pt x="1776" y="1628"/>
                  </a:cubicBezTo>
                  <a:cubicBezTo>
                    <a:pt x="1781" y="1692"/>
                    <a:pt x="1774" y="1756"/>
                    <a:pt x="1768" y="1820"/>
                  </a:cubicBezTo>
                  <a:cubicBezTo>
                    <a:pt x="1750" y="2003"/>
                    <a:pt x="1413" y="1862"/>
                    <a:pt x="1328" y="1860"/>
                  </a:cubicBezTo>
                  <a:close/>
                </a:path>
              </a:pathLst>
            </a:custGeom>
            <a:solidFill>
              <a:schemeClr val="tx1"/>
            </a:solidFill>
            <a:ln w="9525">
              <a:noFill/>
              <a:round/>
              <a:headEnd/>
              <a:tailEnd/>
            </a:ln>
          </p:spPr>
          <p:txBody>
            <a:bodyPr/>
            <a:lstStyle/>
            <a:p>
              <a:endParaRPr lang="en-GB"/>
            </a:p>
          </p:txBody>
        </p:sp>
        <p:pic>
          <p:nvPicPr>
            <p:cNvPr id="10" name="Picture 112" descr="acropora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27" y="2614"/>
              <a:ext cx="2832" cy="1914"/>
            </a:xfrm>
            <a:prstGeom prst="rect">
              <a:avLst/>
            </a:prstGeom>
            <a:noFill/>
            <a:ln w="9525">
              <a:noFill/>
              <a:miter lim="800000"/>
              <a:headEnd/>
              <a:tailEnd/>
            </a:ln>
          </p:spPr>
        </p:pic>
      </p:grpSp>
      <p:pic>
        <p:nvPicPr>
          <p:cNvPr id="11" name="Picture 40" descr="C:\Users\Emma\AppData\Local\Microsoft\Windows\Temporary Internet Files\Content.IE5\DM60OUTU\MC900055265[1].wmf"/>
          <p:cNvPicPr>
            <a:picLocks noChangeAspect="1" noChangeArrowheads="1"/>
          </p:cNvPicPr>
          <p:nvPr/>
        </p:nvPicPr>
        <p:blipFill>
          <a:blip r:embed="rId4" cstate="print"/>
          <a:srcRect/>
          <a:stretch>
            <a:fillRect/>
          </a:stretch>
        </p:blipFill>
        <p:spPr bwMode="auto">
          <a:xfrm>
            <a:off x="3276600" y="3789363"/>
            <a:ext cx="501650" cy="481012"/>
          </a:xfrm>
          <a:prstGeom prst="rect">
            <a:avLst/>
          </a:prstGeom>
          <a:noFill/>
          <a:ln w="9525">
            <a:noFill/>
            <a:miter lim="800000"/>
            <a:headEnd/>
            <a:tailEnd/>
          </a:ln>
        </p:spPr>
      </p:pic>
      <p:pic>
        <p:nvPicPr>
          <p:cNvPr id="12"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3132138" y="4508500"/>
            <a:ext cx="504825" cy="385763"/>
          </a:xfrm>
          <a:prstGeom prst="rect">
            <a:avLst/>
          </a:prstGeom>
          <a:noFill/>
          <a:ln w="9525">
            <a:noFill/>
            <a:miter lim="800000"/>
            <a:headEnd/>
            <a:tailEnd/>
          </a:ln>
        </p:spPr>
      </p:pic>
      <p:pic>
        <p:nvPicPr>
          <p:cNvPr id="13" name="Picture 42" descr="C:\Users\Emma\AppData\Local\Microsoft\Windows\Temporary Internet Files\Content.IE5\J5S3BEH8\MC900298021[1].wmf"/>
          <p:cNvPicPr>
            <a:picLocks noChangeAspect="1" noChangeArrowheads="1"/>
          </p:cNvPicPr>
          <p:nvPr/>
        </p:nvPicPr>
        <p:blipFill>
          <a:blip r:embed="rId5" cstate="print"/>
          <a:srcRect/>
          <a:stretch>
            <a:fillRect/>
          </a:stretch>
        </p:blipFill>
        <p:spPr bwMode="auto">
          <a:xfrm>
            <a:off x="3016250" y="5084763"/>
            <a:ext cx="763588" cy="433387"/>
          </a:xfrm>
          <a:prstGeom prst="rect">
            <a:avLst/>
          </a:prstGeom>
          <a:noFill/>
          <a:ln w="9525">
            <a:noFill/>
            <a:miter lim="800000"/>
            <a:headEnd/>
            <a:tailEnd/>
          </a:ln>
        </p:spPr>
      </p:pic>
      <p:sp>
        <p:nvSpPr>
          <p:cNvPr id="14" name="Rectangle 13"/>
          <p:cNvSpPr>
            <a:spLocks noChangeArrowheads="1"/>
          </p:cNvSpPr>
          <p:nvPr/>
        </p:nvSpPr>
        <p:spPr bwMode="auto">
          <a:xfrm>
            <a:off x="5795963" y="5816600"/>
            <a:ext cx="3100387" cy="276225"/>
          </a:xfrm>
          <a:prstGeom prst="rect">
            <a:avLst/>
          </a:prstGeom>
          <a:noFill/>
          <a:ln w="9525">
            <a:noFill/>
            <a:miter lim="800000"/>
            <a:headEnd/>
            <a:tailEnd/>
          </a:ln>
        </p:spPr>
        <p:txBody>
          <a:bodyPr wrap="none">
            <a:spAutoFit/>
          </a:bodyPr>
          <a:lstStyle/>
          <a:p>
            <a:pPr algn="r">
              <a:spcBef>
                <a:spcPct val="20000"/>
              </a:spcBef>
              <a:buClr>
                <a:schemeClr val="hlink"/>
              </a:buClr>
              <a:buSzPct val="80000"/>
            </a:pPr>
            <a:r>
              <a:rPr lang="en-GB" sz="1200"/>
              <a:t>Hughes </a:t>
            </a:r>
            <a:r>
              <a:rPr lang="en-GB" sz="1200" i="1"/>
              <a:t>et al </a:t>
            </a:r>
            <a:r>
              <a:rPr lang="en-GB" sz="1200"/>
              <a:t>1987, Hay 1984, Ogden 1977</a:t>
            </a:r>
          </a:p>
        </p:txBody>
      </p:sp>
      <p:sp>
        <p:nvSpPr>
          <p:cNvPr id="15" name="Rectangle 14"/>
          <p:cNvSpPr>
            <a:spLocks noChangeArrowheads="1"/>
          </p:cNvSpPr>
          <p:nvPr/>
        </p:nvSpPr>
        <p:spPr bwMode="auto">
          <a:xfrm>
            <a:off x="6172200" y="6021388"/>
            <a:ext cx="2716213" cy="274637"/>
          </a:xfrm>
          <a:prstGeom prst="rect">
            <a:avLst/>
          </a:prstGeom>
          <a:noFill/>
          <a:ln w="9525">
            <a:noFill/>
            <a:miter lim="800000"/>
            <a:headEnd/>
            <a:tailEnd/>
          </a:ln>
        </p:spPr>
        <p:txBody>
          <a:bodyPr wrap="none">
            <a:spAutoFit/>
          </a:bodyPr>
          <a:lstStyle/>
          <a:p>
            <a:pPr algn="r">
              <a:spcBef>
                <a:spcPct val="20000"/>
              </a:spcBef>
              <a:buClr>
                <a:schemeClr val="hlink"/>
              </a:buClr>
              <a:buSzPct val="80000"/>
            </a:pPr>
            <a:r>
              <a:rPr lang="da-DK" sz="1200"/>
              <a:t>Hughes 1989, Alvarez-Filip </a:t>
            </a:r>
            <a:r>
              <a:rPr lang="da-DK" sz="1200" i="1"/>
              <a:t>et al</a:t>
            </a:r>
            <a:r>
              <a:rPr lang="da-DK" sz="1200"/>
              <a:t> 2009</a:t>
            </a:r>
            <a:endParaRPr lang="en-GB" sz="1200"/>
          </a:p>
        </p:txBody>
      </p:sp>
      <p:sp>
        <p:nvSpPr>
          <p:cNvPr id="16" name="Rectangle 15"/>
          <p:cNvSpPr>
            <a:spLocks noChangeArrowheads="1"/>
          </p:cNvSpPr>
          <p:nvPr/>
        </p:nvSpPr>
        <p:spPr bwMode="auto">
          <a:xfrm>
            <a:off x="5435600" y="6453188"/>
            <a:ext cx="3492500" cy="277812"/>
          </a:xfrm>
          <a:prstGeom prst="rect">
            <a:avLst/>
          </a:prstGeom>
          <a:noFill/>
          <a:ln w="9525">
            <a:noFill/>
            <a:miter lim="800000"/>
            <a:headEnd/>
            <a:tailEnd/>
          </a:ln>
        </p:spPr>
        <p:txBody>
          <a:bodyPr>
            <a:spAutoFit/>
          </a:bodyPr>
          <a:lstStyle/>
          <a:p>
            <a:pPr algn="r">
              <a:spcBef>
                <a:spcPct val="20000"/>
              </a:spcBef>
              <a:buClr>
                <a:schemeClr val="hlink"/>
              </a:buClr>
              <a:buSzPct val="80000"/>
            </a:pPr>
            <a:r>
              <a:rPr lang="pt-BR" sz="1200"/>
              <a:t>Mallela &amp; Perry 2007, Carreiro-Silva et al 2005</a:t>
            </a:r>
            <a:endParaRPr lang="en-GB" sz="1200"/>
          </a:p>
        </p:txBody>
      </p:sp>
      <p:sp>
        <p:nvSpPr>
          <p:cNvPr id="17" name="Rectangle 16"/>
          <p:cNvSpPr>
            <a:spLocks noChangeArrowheads="1"/>
          </p:cNvSpPr>
          <p:nvPr/>
        </p:nvSpPr>
        <p:spPr bwMode="auto">
          <a:xfrm>
            <a:off x="6804025" y="6237288"/>
            <a:ext cx="2084388" cy="277812"/>
          </a:xfrm>
          <a:prstGeom prst="rect">
            <a:avLst/>
          </a:prstGeom>
          <a:noFill/>
          <a:ln w="9525">
            <a:noFill/>
            <a:miter lim="800000"/>
            <a:headEnd/>
            <a:tailEnd/>
          </a:ln>
        </p:spPr>
        <p:txBody>
          <a:bodyPr wrap="none">
            <a:spAutoFit/>
          </a:bodyPr>
          <a:lstStyle/>
          <a:p>
            <a:pPr algn="r">
              <a:spcBef>
                <a:spcPct val="20000"/>
              </a:spcBef>
              <a:buClr>
                <a:schemeClr val="hlink"/>
              </a:buClr>
              <a:buSzPct val="80000"/>
            </a:pPr>
            <a:r>
              <a:rPr lang="en-GB" sz="1200"/>
              <a:t>Hughes 1985, Lessios 1988</a:t>
            </a:r>
          </a:p>
        </p:txBody>
      </p:sp>
      <p:sp>
        <p:nvSpPr>
          <p:cNvPr id="18" name="Oval 58"/>
          <p:cNvSpPr>
            <a:spLocks noChangeArrowheads="1"/>
          </p:cNvSpPr>
          <p:nvPr/>
        </p:nvSpPr>
        <p:spPr bwMode="auto">
          <a:xfrm>
            <a:off x="3132138" y="4437063"/>
            <a:ext cx="503237" cy="504825"/>
          </a:xfrm>
          <a:prstGeom prst="ellipse">
            <a:avLst/>
          </a:prstGeom>
          <a:noFill/>
          <a:ln w="76200">
            <a:solidFill>
              <a:srgbClr val="CC3300"/>
            </a:solidFill>
            <a:round/>
            <a:headEnd/>
            <a:tailEnd/>
          </a:ln>
          <a:effectLst/>
        </p:spPr>
        <p:txBody>
          <a:bodyPr wrap="none" anchor="ctr"/>
          <a:lstStyle/>
          <a:p>
            <a:endParaRPr lang="en-GB"/>
          </a:p>
        </p:txBody>
      </p:sp>
      <p:sp>
        <p:nvSpPr>
          <p:cNvPr id="19" name="Line 59"/>
          <p:cNvSpPr>
            <a:spLocks noChangeShapeType="1"/>
          </p:cNvSpPr>
          <p:nvPr/>
        </p:nvSpPr>
        <p:spPr bwMode="auto">
          <a:xfrm flipH="1">
            <a:off x="3203575" y="4508500"/>
            <a:ext cx="360363" cy="360363"/>
          </a:xfrm>
          <a:prstGeom prst="line">
            <a:avLst/>
          </a:prstGeom>
          <a:noFill/>
          <a:ln w="76200">
            <a:solidFill>
              <a:srgbClr val="CC3300"/>
            </a:solidFill>
            <a:round/>
            <a:headEnd/>
            <a:tailEnd/>
          </a:ln>
          <a:effectLst/>
        </p:spPr>
        <p:txBody>
          <a:bodyPr/>
          <a:lstStyle/>
          <a:p>
            <a:endParaRPr lang="en-GB"/>
          </a:p>
        </p:txBody>
      </p:sp>
      <p:pic>
        <p:nvPicPr>
          <p:cNvPr id="20"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3276600" y="2492375"/>
            <a:ext cx="260350" cy="200025"/>
          </a:xfrm>
          <a:prstGeom prst="rect">
            <a:avLst/>
          </a:prstGeom>
          <a:noFill/>
          <a:ln w="9525">
            <a:noFill/>
            <a:miter lim="800000"/>
            <a:headEnd/>
            <a:tailEnd/>
          </a:ln>
        </p:spPr>
      </p:pic>
      <p:pic>
        <p:nvPicPr>
          <p:cNvPr id="21"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3203575" y="2708275"/>
            <a:ext cx="244475" cy="187325"/>
          </a:xfrm>
          <a:prstGeom prst="rect">
            <a:avLst/>
          </a:prstGeom>
          <a:noFill/>
          <a:ln w="9525">
            <a:noFill/>
            <a:miter lim="800000"/>
            <a:headEnd/>
            <a:tailEnd/>
          </a:ln>
        </p:spPr>
      </p:pic>
      <p:pic>
        <p:nvPicPr>
          <p:cNvPr id="22" name="Picture 121" descr="seaUrchin_scetch"/>
          <p:cNvPicPr>
            <a:picLocks noChangeAspect="1" noChangeArrowheads="1"/>
          </p:cNvPicPr>
          <p:nvPr/>
        </p:nvPicPr>
        <p:blipFill>
          <a:blip r:embed="rId2" cstate="print">
            <a:clrChange>
              <a:clrFrom>
                <a:srgbClr val="FFFFFF"/>
              </a:clrFrom>
              <a:clrTo>
                <a:srgbClr val="FFFFFF">
                  <a:alpha val="0"/>
                </a:srgbClr>
              </a:clrTo>
            </a:clrChange>
          </a:blip>
          <a:srcRect b="10088"/>
          <a:stretch>
            <a:fillRect/>
          </a:stretch>
        </p:blipFill>
        <p:spPr bwMode="auto">
          <a:xfrm>
            <a:off x="2916238" y="2852738"/>
            <a:ext cx="244475" cy="18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Box 82"/>
          <p:cNvSpPr txBox="1">
            <a:spLocks noChangeArrowheads="1"/>
          </p:cNvSpPr>
          <p:nvPr/>
        </p:nvSpPr>
        <p:spPr bwMode="auto">
          <a:xfrm>
            <a:off x="3419475" y="188913"/>
            <a:ext cx="2160588" cy="366712"/>
          </a:xfrm>
          <a:prstGeom prst="rect">
            <a:avLst/>
          </a:prstGeom>
          <a:noFill/>
          <a:ln w="9525">
            <a:noFill/>
            <a:miter lim="800000"/>
            <a:headEnd/>
            <a:tailEnd/>
          </a:ln>
        </p:spPr>
        <p:txBody>
          <a:bodyPr>
            <a:spAutoFit/>
          </a:bodyPr>
          <a:lstStyle/>
          <a:p>
            <a:pPr algn="ctr">
              <a:spcBef>
                <a:spcPct val="50000"/>
              </a:spcBef>
            </a:pPr>
            <a:r>
              <a:rPr lang="en-GB"/>
              <a:t>S1 ‘healthy’ reef</a:t>
            </a:r>
          </a:p>
        </p:txBody>
      </p:sp>
      <p:sp>
        <p:nvSpPr>
          <p:cNvPr id="5" name="Text Box 83"/>
          <p:cNvSpPr txBox="1">
            <a:spLocks noChangeArrowheads="1"/>
          </p:cNvSpPr>
          <p:nvPr/>
        </p:nvSpPr>
        <p:spPr bwMode="auto">
          <a:xfrm>
            <a:off x="6732588" y="188913"/>
            <a:ext cx="2160587" cy="366712"/>
          </a:xfrm>
          <a:prstGeom prst="rect">
            <a:avLst/>
          </a:prstGeom>
          <a:noFill/>
          <a:ln w="9525">
            <a:noFill/>
            <a:miter lim="800000"/>
            <a:headEnd/>
            <a:tailEnd/>
          </a:ln>
        </p:spPr>
        <p:txBody>
          <a:bodyPr>
            <a:spAutoFit/>
          </a:bodyPr>
          <a:lstStyle/>
          <a:p>
            <a:pPr algn="ctr">
              <a:spcBef>
                <a:spcPct val="50000"/>
              </a:spcBef>
            </a:pPr>
            <a:r>
              <a:rPr lang="en-GB"/>
              <a:t>S4 ‘modern’ reef</a:t>
            </a:r>
          </a:p>
        </p:txBody>
      </p:sp>
      <p:sp>
        <p:nvSpPr>
          <p:cNvPr id="6" name="Text Box 84"/>
          <p:cNvSpPr txBox="1">
            <a:spLocks noChangeArrowheads="1"/>
          </p:cNvSpPr>
          <p:nvPr/>
        </p:nvSpPr>
        <p:spPr bwMode="auto">
          <a:xfrm>
            <a:off x="323850" y="1460500"/>
            <a:ext cx="2879725" cy="2554288"/>
          </a:xfrm>
          <a:prstGeom prst="rect">
            <a:avLst/>
          </a:prstGeom>
          <a:noFill/>
          <a:ln w="9525">
            <a:noFill/>
            <a:miter lim="800000"/>
            <a:headEnd/>
            <a:tailEnd/>
          </a:ln>
        </p:spPr>
        <p:txBody>
          <a:bodyPr>
            <a:spAutoFit/>
          </a:bodyPr>
          <a:lstStyle/>
          <a:p>
            <a:pPr>
              <a:spcBef>
                <a:spcPct val="50000"/>
              </a:spcBef>
              <a:buFontTx/>
              <a:buChar char="•"/>
            </a:pPr>
            <a:r>
              <a:rPr lang="en-GB" sz="1700"/>
              <a:t> </a:t>
            </a:r>
            <a:r>
              <a:rPr lang="en-GB" sz="1700" b="1">
                <a:cs typeface="Arial" pitchFamily="34" charset="0"/>
              </a:rPr>
              <a:t>↑ </a:t>
            </a:r>
            <a:r>
              <a:rPr lang="en-GB" sz="1700">
                <a:solidFill>
                  <a:schemeClr val="folHlink"/>
                </a:solidFill>
                <a:cs typeface="Arial" pitchFamily="34" charset="0"/>
              </a:rPr>
              <a:t>SST</a:t>
            </a:r>
            <a:r>
              <a:rPr lang="en-GB" sz="1700">
                <a:cs typeface="Arial" pitchFamily="34" charset="0"/>
              </a:rPr>
              <a:t> → </a:t>
            </a:r>
            <a:r>
              <a:rPr lang="en-GB" sz="1700"/>
              <a:t>↓ </a:t>
            </a:r>
            <a:r>
              <a:rPr lang="en-GB" sz="1700">
                <a:cs typeface="Arial" pitchFamily="34" charset="0"/>
              </a:rPr>
              <a:t>68%</a:t>
            </a:r>
          </a:p>
          <a:p>
            <a:pPr>
              <a:spcBef>
                <a:spcPct val="50000"/>
              </a:spcBef>
              <a:buFontTx/>
              <a:buChar char="•"/>
            </a:pPr>
            <a:r>
              <a:rPr lang="en-GB" sz="1700" b="1"/>
              <a:t> ↑ </a:t>
            </a:r>
            <a:r>
              <a:rPr lang="el-GR" sz="1700">
                <a:solidFill>
                  <a:schemeClr val="folHlink"/>
                </a:solidFill>
                <a:cs typeface="Arial" pitchFamily="34" charset="0"/>
              </a:rPr>
              <a:t>Ω</a:t>
            </a:r>
            <a:r>
              <a:rPr lang="en-GB" sz="1700" baseline="-25000">
                <a:solidFill>
                  <a:schemeClr val="folHlink"/>
                </a:solidFill>
                <a:cs typeface="Arial" pitchFamily="34" charset="0"/>
              </a:rPr>
              <a:t>arag</a:t>
            </a:r>
            <a:r>
              <a:rPr lang="en-GB" sz="1700">
                <a:cs typeface="Arial" pitchFamily="34" charset="0"/>
              </a:rPr>
              <a:t> </a:t>
            </a:r>
            <a:r>
              <a:rPr lang="en-GB" sz="1700"/>
              <a:t>→ </a:t>
            </a:r>
            <a:r>
              <a:rPr lang="en-GB" sz="1700" b="1"/>
              <a:t>↑ </a:t>
            </a:r>
            <a:r>
              <a:rPr lang="en-GB" sz="1700"/>
              <a:t>27%</a:t>
            </a:r>
          </a:p>
          <a:p>
            <a:pPr>
              <a:spcBef>
                <a:spcPct val="50000"/>
              </a:spcBef>
              <a:buFontTx/>
              <a:buChar char="•"/>
            </a:pPr>
            <a:r>
              <a:rPr lang="en-GB" sz="1700" b="1"/>
              <a:t> ↑ </a:t>
            </a:r>
            <a:r>
              <a:rPr lang="en-GB" sz="1700">
                <a:solidFill>
                  <a:srgbClr val="FFCC00"/>
                </a:solidFill>
              </a:rPr>
              <a:t>Coral LER</a:t>
            </a:r>
            <a:r>
              <a:rPr lang="en-GB" sz="1700" b="1"/>
              <a:t> </a:t>
            </a:r>
            <a:r>
              <a:rPr lang="en-GB" sz="1700"/>
              <a:t>→ </a:t>
            </a:r>
            <a:r>
              <a:rPr lang="en-GB" sz="1700" b="1"/>
              <a:t>↑ </a:t>
            </a:r>
            <a:r>
              <a:rPr lang="en-GB" sz="1700"/>
              <a:t>17%*</a:t>
            </a:r>
            <a:endParaRPr lang="en-GB" sz="1700" b="1"/>
          </a:p>
          <a:p>
            <a:pPr>
              <a:spcBef>
                <a:spcPct val="50000"/>
              </a:spcBef>
              <a:buFontTx/>
              <a:buChar char="•"/>
            </a:pPr>
            <a:r>
              <a:rPr lang="en-GB" sz="1700" b="1"/>
              <a:t> ↑</a:t>
            </a:r>
            <a:r>
              <a:rPr lang="en-GB" sz="1700"/>
              <a:t> </a:t>
            </a:r>
            <a:r>
              <a:rPr lang="en-GB" sz="1700">
                <a:solidFill>
                  <a:srgbClr val="FFCC00"/>
                </a:solidFill>
              </a:rPr>
              <a:t>Coral cover</a:t>
            </a:r>
            <a:r>
              <a:rPr lang="en-GB" sz="1700" b="1"/>
              <a:t> </a:t>
            </a:r>
            <a:r>
              <a:rPr lang="en-GB" sz="1700"/>
              <a:t>→ </a:t>
            </a:r>
            <a:r>
              <a:rPr lang="en-GB" sz="1700" b="1"/>
              <a:t>↑</a:t>
            </a:r>
            <a:r>
              <a:rPr lang="en-GB" sz="1700"/>
              <a:t> 14%</a:t>
            </a:r>
          </a:p>
          <a:p>
            <a:pPr>
              <a:spcBef>
                <a:spcPct val="50000"/>
              </a:spcBef>
              <a:buFontTx/>
              <a:buChar char="•"/>
            </a:pPr>
            <a:r>
              <a:rPr lang="en-GB" sz="1700"/>
              <a:t> </a:t>
            </a:r>
            <a:r>
              <a:rPr lang="en-GB" sz="1700" b="1"/>
              <a:t>↑</a:t>
            </a:r>
            <a:r>
              <a:rPr lang="en-GB" sz="1700"/>
              <a:t> </a:t>
            </a:r>
            <a:r>
              <a:rPr lang="en-GB" sz="1700">
                <a:solidFill>
                  <a:srgbClr val="FFCC00"/>
                </a:solidFill>
              </a:rPr>
              <a:t>Coral skeletal density</a:t>
            </a:r>
            <a:r>
              <a:rPr lang="en-GB" sz="1700"/>
              <a:t> → </a:t>
            </a:r>
            <a:r>
              <a:rPr lang="en-GB" sz="1700" b="1"/>
              <a:t>↑</a:t>
            </a:r>
            <a:r>
              <a:rPr lang="en-GB" sz="1700"/>
              <a:t> 13%</a:t>
            </a:r>
            <a:endParaRPr lang="el-GR" sz="1700">
              <a:cs typeface="Arial" pitchFamily="34" charset="0"/>
            </a:endParaRPr>
          </a:p>
          <a:p>
            <a:pPr>
              <a:spcBef>
                <a:spcPct val="50000"/>
              </a:spcBef>
              <a:buFontTx/>
              <a:buChar char="•"/>
            </a:pPr>
            <a:endParaRPr lang="en-GB" sz="1700">
              <a:cs typeface="Arial" pitchFamily="34" charset="0"/>
            </a:endParaRPr>
          </a:p>
        </p:txBody>
      </p:sp>
      <p:sp>
        <p:nvSpPr>
          <p:cNvPr id="7" name="Text Box 85"/>
          <p:cNvSpPr txBox="1">
            <a:spLocks noChangeArrowheads="1"/>
          </p:cNvSpPr>
          <p:nvPr/>
        </p:nvSpPr>
        <p:spPr bwMode="auto">
          <a:xfrm>
            <a:off x="250825" y="4229100"/>
            <a:ext cx="3457575" cy="2295525"/>
          </a:xfrm>
          <a:prstGeom prst="rect">
            <a:avLst/>
          </a:prstGeom>
          <a:noFill/>
          <a:ln w="9525">
            <a:noFill/>
            <a:miter lim="800000"/>
            <a:headEnd/>
            <a:tailEnd/>
          </a:ln>
        </p:spPr>
        <p:txBody>
          <a:bodyPr>
            <a:spAutoFit/>
          </a:bodyPr>
          <a:lstStyle/>
          <a:p>
            <a:pPr>
              <a:spcBef>
                <a:spcPct val="50000"/>
              </a:spcBef>
              <a:buFontTx/>
              <a:buChar char="•"/>
            </a:pPr>
            <a:r>
              <a:rPr lang="en-GB" sz="1700"/>
              <a:t> </a:t>
            </a:r>
            <a:r>
              <a:rPr lang="en-GB" sz="1700" b="1">
                <a:cs typeface="Arial" pitchFamily="34" charset="0"/>
              </a:rPr>
              <a:t>↑ </a:t>
            </a:r>
            <a:r>
              <a:rPr lang="en-GB" sz="1700">
                <a:solidFill>
                  <a:schemeClr val="folHlink"/>
                </a:solidFill>
                <a:cs typeface="Arial" pitchFamily="34" charset="0"/>
              </a:rPr>
              <a:t>Nutrients</a:t>
            </a:r>
            <a:r>
              <a:rPr lang="en-GB" sz="1700">
                <a:cs typeface="Arial" pitchFamily="34" charset="0"/>
              </a:rPr>
              <a:t> → </a:t>
            </a:r>
            <a:r>
              <a:rPr lang="en-GB" sz="1700"/>
              <a:t>↓ </a:t>
            </a:r>
            <a:r>
              <a:rPr lang="en-GB" sz="1700">
                <a:cs typeface="Arial" pitchFamily="34" charset="0"/>
              </a:rPr>
              <a:t>68%</a:t>
            </a:r>
          </a:p>
          <a:p>
            <a:pPr>
              <a:spcBef>
                <a:spcPct val="50000"/>
              </a:spcBef>
              <a:buFontTx/>
              <a:buChar char="•"/>
            </a:pPr>
            <a:r>
              <a:rPr lang="en-GB" sz="1700" b="1"/>
              <a:t> ↑ </a:t>
            </a:r>
            <a:r>
              <a:rPr lang="el-GR" sz="1700">
                <a:solidFill>
                  <a:schemeClr val="folHlink"/>
                </a:solidFill>
                <a:cs typeface="Arial" pitchFamily="34" charset="0"/>
              </a:rPr>
              <a:t>Ω</a:t>
            </a:r>
            <a:r>
              <a:rPr lang="en-GB" sz="1700" baseline="-25000">
                <a:solidFill>
                  <a:schemeClr val="folHlink"/>
                </a:solidFill>
                <a:cs typeface="Arial" pitchFamily="34" charset="0"/>
              </a:rPr>
              <a:t>arag</a:t>
            </a:r>
            <a:r>
              <a:rPr lang="en-GB" sz="1700">
                <a:cs typeface="Arial" pitchFamily="34" charset="0"/>
              </a:rPr>
              <a:t> </a:t>
            </a:r>
            <a:r>
              <a:rPr lang="en-GB" sz="1700"/>
              <a:t>→ </a:t>
            </a:r>
            <a:r>
              <a:rPr lang="en-GB" sz="1700" b="1"/>
              <a:t>↑ </a:t>
            </a:r>
            <a:r>
              <a:rPr lang="en-GB" sz="1700"/>
              <a:t>53%</a:t>
            </a:r>
          </a:p>
          <a:p>
            <a:pPr>
              <a:spcBef>
                <a:spcPct val="50000"/>
              </a:spcBef>
              <a:buFontTx/>
              <a:buChar char="•"/>
            </a:pPr>
            <a:r>
              <a:rPr lang="en-GB" sz="1700" b="1"/>
              <a:t> ↑ </a:t>
            </a:r>
            <a:r>
              <a:rPr lang="en-GB" sz="1700">
                <a:solidFill>
                  <a:schemeClr val="folHlink"/>
                </a:solidFill>
              </a:rPr>
              <a:t>SST</a:t>
            </a:r>
            <a:r>
              <a:rPr lang="en-GB" sz="1700" b="1">
                <a:solidFill>
                  <a:schemeClr val="folHlink"/>
                </a:solidFill>
              </a:rPr>
              <a:t> </a:t>
            </a:r>
            <a:r>
              <a:rPr lang="en-GB" sz="1700"/>
              <a:t>→ ↓</a:t>
            </a:r>
            <a:r>
              <a:rPr lang="en-GB" sz="1700" b="1"/>
              <a:t> </a:t>
            </a:r>
            <a:r>
              <a:rPr lang="en-GB" sz="1700"/>
              <a:t>18%</a:t>
            </a:r>
            <a:endParaRPr lang="en-GB" sz="1700" b="1"/>
          </a:p>
          <a:p>
            <a:pPr>
              <a:spcBef>
                <a:spcPct val="50000"/>
              </a:spcBef>
              <a:buFontTx/>
              <a:buChar char="•"/>
            </a:pPr>
            <a:r>
              <a:rPr lang="en-GB" sz="1700" b="1"/>
              <a:t> ↑</a:t>
            </a:r>
            <a:r>
              <a:rPr lang="en-GB" sz="1700"/>
              <a:t> </a:t>
            </a:r>
            <a:r>
              <a:rPr lang="en-GB" sz="1700">
                <a:solidFill>
                  <a:schemeClr val="folHlink"/>
                </a:solidFill>
              </a:rPr>
              <a:t>Rugosity</a:t>
            </a:r>
            <a:r>
              <a:rPr lang="en-GB" sz="1700" b="1"/>
              <a:t> </a:t>
            </a:r>
            <a:r>
              <a:rPr lang="en-GB" sz="1700"/>
              <a:t>→ ↓ 14%</a:t>
            </a:r>
          </a:p>
          <a:p>
            <a:pPr>
              <a:spcBef>
                <a:spcPct val="50000"/>
              </a:spcBef>
              <a:buFontTx/>
              <a:buChar char="•"/>
            </a:pPr>
            <a:r>
              <a:rPr lang="en-GB" sz="1700"/>
              <a:t> </a:t>
            </a:r>
            <a:r>
              <a:rPr lang="en-GB" sz="1700" b="1"/>
              <a:t>↑ </a:t>
            </a:r>
            <a:r>
              <a:rPr lang="en-GB" sz="1700">
                <a:solidFill>
                  <a:schemeClr val="hlink"/>
                </a:solidFill>
              </a:rPr>
              <a:t>Sponge erosion </a:t>
            </a:r>
            <a:r>
              <a:rPr lang="en-GB" sz="1700"/>
              <a:t>→ ↓ 11%</a:t>
            </a:r>
          </a:p>
          <a:p>
            <a:pPr>
              <a:spcBef>
                <a:spcPct val="50000"/>
              </a:spcBef>
              <a:buFontTx/>
              <a:buChar char="•"/>
            </a:pPr>
            <a:r>
              <a:rPr lang="en-GB" sz="1700"/>
              <a:t> </a:t>
            </a:r>
            <a:r>
              <a:rPr lang="en-GB" sz="1700" b="1"/>
              <a:t>↑</a:t>
            </a:r>
            <a:r>
              <a:rPr lang="en-GB" sz="1700"/>
              <a:t> </a:t>
            </a:r>
            <a:r>
              <a:rPr lang="en-GB" sz="1700">
                <a:solidFill>
                  <a:schemeClr val="hlink"/>
                </a:solidFill>
              </a:rPr>
              <a:t>Diadema size</a:t>
            </a:r>
            <a:r>
              <a:rPr lang="en-GB" sz="1700"/>
              <a:t> → ↓ 8%</a:t>
            </a:r>
            <a:endParaRPr lang="en-GB" sz="1700">
              <a:cs typeface="Arial" pitchFamily="34" charset="0"/>
            </a:endParaRPr>
          </a:p>
        </p:txBody>
      </p:sp>
      <p:sp>
        <p:nvSpPr>
          <p:cNvPr id="8" name="Text Box 86"/>
          <p:cNvSpPr txBox="1">
            <a:spLocks noChangeArrowheads="1"/>
          </p:cNvSpPr>
          <p:nvPr/>
        </p:nvSpPr>
        <p:spPr bwMode="auto">
          <a:xfrm>
            <a:off x="250825" y="1022350"/>
            <a:ext cx="2160588" cy="366713"/>
          </a:xfrm>
          <a:prstGeom prst="rect">
            <a:avLst/>
          </a:prstGeom>
          <a:noFill/>
          <a:ln w="9525">
            <a:noFill/>
            <a:miter lim="800000"/>
            <a:headEnd/>
            <a:tailEnd/>
          </a:ln>
        </p:spPr>
        <p:txBody>
          <a:bodyPr>
            <a:spAutoFit/>
          </a:bodyPr>
          <a:lstStyle/>
          <a:p>
            <a:pPr>
              <a:spcBef>
                <a:spcPct val="50000"/>
              </a:spcBef>
            </a:pPr>
            <a:r>
              <a:rPr lang="en-GB" u="sng"/>
              <a:t>Healthy reef results</a:t>
            </a:r>
          </a:p>
        </p:txBody>
      </p:sp>
      <p:sp>
        <p:nvSpPr>
          <p:cNvPr id="9" name="Text Box 87"/>
          <p:cNvSpPr txBox="1">
            <a:spLocks noChangeArrowheads="1"/>
          </p:cNvSpPr>
          <p:nvPr/>
        </p:nvSpPr>
        <p:spPr bwMode="auto">
          <a:xfrm>
            <a:off x="250825" y="3830638"/>
            <a:ext cx="2160588" cy="366712"/>
          </a:xfrm>
          <a:prstGeom prst="rect">
            <a:avLst/>
          </a:prstGeom>
          <a:noFill/>
          <a:ln w="9525">
            <a:noFill/>
            <a:miter lim="800000"/>
            <a:headEnd/>
            <a:tailEnd/>
          </a:ln>
        </p:spPr>
        <p:txBody>
          <a:bodyPr>
            <a:spAutoFit/>
          </a:bodyPr>
          <a:lstStyle/>
          <a:p>
            <a:pPr>
              <a:spcBef>
                <a:spcPct val="50000"/>
              </a:spcBef>
            </a:pPr>
            <a:r>
              <a:rPr lang="en-GB" u="sng"/>
              <a:t>Modern reef results</a:t>
            </a:r>
          </a:p>
        </p:txBody>
      </p:sp>
      <p:graphicFrame>
        <p:nvGraphicFramePr>
          <p:cNvPr id="10" name="Group 567"/>
          <p:cNvGraphicFramePr>
            <a:graphicFrameLocks/>
          </p:cNvGraphicFramePr>
          <p:nvPr/>
        </p:nvGraphicFramePr>
        <p:xfrm>
          <a:off x="3348038" y="765175"/>
          <a:ext cx="5616575" cy="5113348"/>
        </p:xfrm>
        <a:graphic>
          <a:graphicData uri="http://schemas.openxmlformats.org/drawingml/2006/table">
            <a:tbl>
              <a:tblPr/>
              <a:tblGrid>
                <a:gridCol w="1152525"/>
                <a:gridCol w="3311525"/>
                <a:gridCol w="1152525"/>
              </a:tblGrid>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SST</a:t>
                      </a:r>
                      <a:endParaRPr kumimoji="0" lang="en-GB"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Aragonite saturation state</a:t>
                      </a:r>
                      <a:endParaRPr kumimoji="0" lang="en-GB"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Rugosity</a:t>
                      </a:r>
                      <a:endParaRPr kumimoji="0" lang="en-GB"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320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Nutrient level</a:t>
                      </a:r>
                      <a:endParaRPr kumimoji="0" lang="en-GB"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folHlink"/>
                          </a:solidFill>
                          <a:effectLst/>
                          <a:latin typeface="Arial" charset="0"/>
                          <a:cs typeface="Arial" charset="0"/>
                        </a:rPr>
                        <a:t>Sedimentation rate</a:t>
                      </a:r>
                      <a:endParaRPr kumimoji="0" lang="en-GB"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coral LER coral</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Acropora LER</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Coral cover</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Coral skeletal density</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320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Acropora (relative proportion)</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colony height</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Mean colony diameter</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CCA calcification rate</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Encruster calcification rate</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rgbClr val="FFCC00"/>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rgbClr val="FFCC00"/>
                          </a:solidFill>
                          <a:effectLst/>
                          <a:latin typeface="Arial" charset="0"/>
                          <a:cs typeface="Arial" charset="0"/>
                        </a:rPr>
                        <a:t>Encrustation of bare surfaces</a:t>
                      </a:r>
                      <a:endParaRPr kumimoji="0" lang="en-GB" sz="1200" b="0" i="0" u="none" strike="noStrike" cap="none" normalizeH="0" baseline="0" smtClean="0">
                        <a:ln>
                          <a:noFill/>
                        </a:ln>
                        <a:solidFill>
                          <a:srgbClr val="FFCC00"/>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2"/>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320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Diadema </a:t>
                      </a:r>
                      <a:r>
                        <a:rPr kumimoji="0" lang="en-GB" sz="1200" b="0" i="0" u="none" strike="noStrike" cap="none" normalizeH="0" baseline="0" smtClean="0">
                          <a:ln>
                            <a:noFill/>
                          </a:ln>
                          <a:solidFill>
                            <a:schemeClr val="hlink"/>
                          </a:solidFill>
                          <a:effectLst/>
                          <a:latin typeface="Arial" charset="0"/>
                          <a:cs typeface="Arial" charset="0"/>
                        </a:rPr>
                        <a:t>diameter</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Echinometra </a:t>
                      </a:r>
                      <a:r>
                        <a:rPr kumimoji="0" lang="en-GB" sz="1200" b="0" i="0" u="none" strike="noStrike" cap="none" normalizeH="0" baseline="0" smtClean="0">
                          <a:ln>
                            <a:noFill/>
                          </a:ln>
                          <a:solidFill>
                            <a:schemeClr val="hlink"/>
                          </a:solidFill>
                          <a:effectLst/>
                          <a:latin typeface="Arial" charset="0"/>
                          <a:cs typeface="Arial" charset="0"/>
                        </a:rPr>
                        <a:t>diameter</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Parrotfish biomass</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Echinometra</a:t>
                      </a:r>
                      <a:r>
                        <a:rPr kumimoji="0" lang="en-GB" sz="1200" b="0" i="0" u="none" strike="noStrike" cap="none" normalizeH="0" baseline="0" smtClean="0">
                          <a:ln>
                            <a:noFill/>
                          </a:ln>
                          <a:solidFill>
                            <a:schemeClr val="hlink"/>
                          </a:solidFill>
                          <a:effectLst/>
                          <a:latin typeface="Arial" charset="0"/>
                          <a:cs typeface="Arial" charset="0"/>
                        </a:rPr>
                        <a:t> abundance</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1" u="none" strike="noStrike" cap="none" normalizeH="0" baseline="0" smtClean="0">
                          <a:ln>
                            <a:noFill/>
                          </a:ln>
                          <a:solidFill>
                            <a:schemeClr val="hlink"/>
                          </a:solidFill>
                          <a:effectLst/>
                          <a:latin typeface="Arial" charset="0"/>
                          <a:cs typeface="Arial" charset="0"/>
                        </a:rPr>
                        <a:t>Diadema</a:t>
                      </a:r>
                      <a:r>
                        <a:rPr kumimoji="0" lang="en-GB" sz="1200" b="0" i="0" u="none" strike="noStrike" cap="none" normalizeH="0" baseline="0" smtClean="0">
                          <a:ln>
                            <a:noFill/>
                          </a:ln>
                          <a:solidFill>
                            <a:schemeClr val="hlink"/>
                          </a:solidFill>
                          <a:effectLst/>
                          <a:latin typeface="Arial" charset="0"/>
                          <a:cs typeface="Arial" charset="0"/>
                        </a:rPr>
                        <a:t> abundance</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Damselfish territories</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3200">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Sponge erosion in coral</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Sponge erosion rate in substrate</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Polychaete erosion rate</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r h="204788">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cap="flat">
                      <a:noFill/>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60000"/>
                        </a:lnSpc>
                        <a:spcBef>
                          <a:spcPct val="0"/>
                        </a:spcBef>
                        <a:spcAft>
                          <a:spcPct val="0"/>
                        </a:spcAft>
                        <a:buClrTx/>
                        <a:buSzTx/>
                        <a:buFontTx/>
                        <a:buNone/>
                        <a:tabLst/>
                      </a:pPr>
                      <a:r>
                        <a:rPr kumimoji="0" lang="en-GB" sz="1200" b="0" i="0" u="none" strike="noStrike" cap="none" normalizeH="0" baseline="0" smtClean="0">
                          <a:ln>
                            <a:noFill/>
                          </a:ln>
                          <a:solidFill>
                            <a:schemeClr val="hlink"/>
                          </a:solidFill>
                          <a:effectLst/>
                          <a:latin typeface="Arial" charset="0"/>
                          <a:cs typeface="Arial" charset="0"/>
                        </a:rPr>
                        <a:t>Microbioerosion rate</a:t>
                      </a:r>
                      <a:endParaRPr kumimoji="0" lang="en-GB" sz="1200" b="0" i="0" u="none" strike="noStrike" cap="none" normalizeH="0" baseline="0" smtClean="0">
                        <a:ln>
                          <a:noFill/>
                        </a:ln>
                        <a:solidFill>
                          <a:schemeClr va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ysDash"/>
                      <a:round/>
                      <a:headEnd type="none" w="med" len="med"/>
                      <a:tailEnd type="none" w="med" len="med"/>
                    </a:lnT>
                    <a:lnB w="12700" cap="flat" cmpd="sng" algn="ctr">
                      <a:solidFill>
                        <a:schemeClr val="accent2"/>
                      </a:solidFill>
                      <a:prstDash val="sysDash"/>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60000"/>
                        </a:lnSpc>
                        <a:spcBef>
                          <a:spcPct val="0"/>
                        </a:spcBef>
                        <a:spcAft>
                          <a:spcPct val="0"/>
                        </a:spcAft>
                        <a:buClrTx/>
                        <a:buSzTx/>
                        <a:buFontTx/>
                        <a:buNone/>
                        <a:tabLst/>
                      </a:pPr>
                      <a:endParaRPr kumimoji="0" lang="en-US" sz="1200" b="0" i="0" u="none" strike="noStrike" cap="none" normalizeH="0" baseline="0" smtClean="0">
                        <a:ln>
                          <a:noFill/>
                        </a:ln>
                        <a:solidFill>
                          <a:schemeClr val="folHlink"/>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cap="flat">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r>
            </a:tbl>
          </a:graphicData>
        </a:graphic>
      </p:graphicFrame>
      <p:graphicFrame>
        <p:nvGraphicFramePr>
          <p:cNvPr id="11" name="Object 232"/>
          <p:cNvGraphicFramePr>
            <a:graphicFrameLocks noChangeAspect="1"/>
          </p:cNvGraphicFramePr>
          <p:nvPr/>
        </p:nvGraphicFramePr>
        <p:xfrm>
          <a:off x="6310313" y="404813"/>
          <a:ext cx="3086100" cy="6530975"/>
        </p:xfrm>
        <a:graphic>
          <a:graphicData uri="http://schemas.openxmlformats.org/presentationml/2006/ole">
            <p:oleObj spid="_x0000_s47106" name="Chart" r:id="rId3" imgW="3457575" imgH="7162800" progId="Excel.Sheet.8">
              <p:embed/>
            </p:oleObj>
          </a:graphicData>
        </a:graphic>
      </p:graphicFrame>
      <p:graphicFrame>
        <p:nvGraphicFramePr>
          <p:cNvPr id="12" name="Object 233"/>
          <p:cNvGraphicFramePr>
            <a:graphicFrameLocks noChangeAspect="1"/>
          </p:cNvGraphicFramePr>
          <p:nvPr/>
        </p:nvGraphicFramePr>
        <p:xfrm>
          <a:off x="2946400" y="404813"/>
          <a:ext cx="2994025" cy="6118225"/>
        </p:xfrm>
        <a:graphic>
          <a:graphicData uri="http://schemas.openxmlformats.org/presentationml/2006/ole">
            <p:oleObj spid="_x0000_s47107" name="Chart" r:id="rId4" imgW="3352800" imgH="6457950" progId="Excel.Sheet.8">
              <p:embed/>
            </p:oleObj>
          </a:graphicData>
        </a:graphic>
      </p:graphicFrame>
      <p:sp>
        <p:nvSpPr>
          <p:cNvPr id="13" name="Text Box 162"/>
          <p:cNvSpPr txBox="1">
            <a:spLocks noChangeArrowheads="1"/>
          </p:cNvSpPr>
          <p:nvPr/>
        </p:nvSpPr>
        <p:spPr bwMode="auto">
          <a:xfrm>
            <a:off x="4787900" y="6308725"/>
            <a:ext cx="3095625" cy="307975"/>
          </a:xfrm>
          <a:prstGeom prst="rect">
            <a:avLst/>
          </a:prstGeom>
          <a:noFill/>
          <a:ln w="9525">
            <a:noFill/>
            <a:miter lim="800000"/>
            <a:headEnd/>
            <a:tailEnd/>
          </a:ln>
        </p:spPr>
        <p:txBody>
          <a:bodyPr>
            <a:spAutoFit/>
          </a:bodyPr>
          <a:lstStyle/>
          <a:p>
            <a:pPr>
              <a:spcBef>
                <a:spcPct val="50000"/>
              </a:spcBef>
            </a:pPr>
            <a:r>
              <a:rPr lang="en-GB" sz="1400"/>
              <a:t>% change in net carbonate accretion</a:t>
            </a:r>
          </a:p>
        </p:txBody>
      </p:sp>
      <p:sp>
        <p:nvSpPr>
          <p:cNvPr id="14" name="Rectangle 143"/>
          <p:cNvSpPr>
            <a:spLocks noChangeArrowheads="1"/>
          </p:cNvSpPr>
          <p:nvPr/>
        </p:nvSpPr>
        <p:spPr bwMode="auto">
          <a:xfrm>
            <a:off x="5003800" y="1341438"/>
            <a:ext cx="3960813" cy="215900"/>
          </a:xfrm>
          <a:prstGeom prst="rect">
            <a:avLst/>
          </a:prstGeom>
          <a:noFill/>
          <a:ln w="19050">
            <a:solidFill>
              <a:schemeClr val="tx1"/>
            </a:solidFill>
            <a:miter lim="800000"/>
            <a:headEnd/>
            <a:tailEnd/>
          </a:ln>
          <a:effectLst/>
        </p:spPr>
        <p:txBody>
          <a:bodyPr wrap="none" anchor="ctr"/>
          <a:lstStyle/>
          <a:p>
            <a:endParaRPr lang="en-GB"/>
          </a:p>
        </p:txBody>
      </p:sp>
      <p:sp>
        <p:nvSpPr>
          <p:cNvPr id="15" name="Rectangle 144"/>
          <p:cNvSpPr>
            <a:spLocks noChangeArrowheads="1"/>
          </p:cNvSpPr>
          <p:nvPr/>
        </p:nvSpPr>
        <p:spPr bwMode="auto">
          <a:xfrm>
            <a:off x="5003800" y="981075"/>
            <a:ext cx="3960813" cy="215900"/>
          </a:xfrm>
          <a:prstGeom prst="rect">
            <a:avLst/>
          </a:prstGeom>
          <a:noFill/>
          <a:ln w="19050">
            <a:solidFill>
              <a:schemeClr val="tx1"/>
            </a:solidFill>
            <a:miter lim="800000"/>
            <a:headEnd/>
            <a:tailEnd/>
          </a:ln>
          <a:effectLst/>
        </p:spPr>
        <p:txBody>
          <a:bodyPr wrap="none" anchor="ctr"/>
          <a:lstStyle/>
          <a:p>
            <a:endParaRPr lang="en-GB"/>
          </a:p>
        </p:txBody>
      </p:sp>
      <p:sp>
        <p:nvSpPr>
          <p:cNvPr id="16" name="Rectangle 145"/>
          <p:cNvSpPr>
            <a:spLocks noChangeArrowheads="1"/>
          </p:cNvSpPr>
          <p:nvPr/>
        </p:nvSpPr>
        <p:spPr bwMode="auto">
          <a:xfrm>
            <a:off x="5003800" y="765175"/>
            <a:ext cx="3960813" cy="215900"/>
          </a:xfrm>
          <a:prstGeom prst="rect">
            <a:avLst/>
          </a:prstGeom>
          <a:noFill/>
          <a:ln w="19050">
            <a:solidFill>
              <a:schemeClr val="tx1"/>
            </a:solidFill>
            <a:miter lim="800000"/>
            <a:headEnd/>
            <a:tailEnd/>
          </a:ln>
          <a:effectLst/>
        </p:spPr>
        <p:txBody>
          <a:bodyPr wrap="none" anchor="ctr"/>
          <a:lstStyle/>
          <a:p>
            <a:endParaRPr lang="en-GB"/>
          </a:p>
        </p:txBody>
      </p:sp>
      <p:sp>
        <p:nvSpPr>
          <p:cNvPr id="17" name="Rectangle 147"/>
          <p:cNvSpPr>
            <a:spLocks noChangeArrowheads="1"/>
          </p:cNvSpPr>
          <p:nvPr/>
        </p:nvSpPr>
        <p:spPr bwMode="auto">
          <a:xfrm>
            <a:off x="5003800" y="5229225"/>
            <a:ext cx="3744913" cy="215900"/>
          </a:xfrm>
          <a:prstGeom prst="rect">
            <a:avLst/>
          </a:prstGeom>
          <a:noFill/>
          <a:ln w="19050">
            <a:solidFill>
              <a:schemeClr val="tx1"/>
            </a:solidFill>
            <a:miter lim="800000"/>
            <a:headEnd/>
            <a:tailEnd/>
          </a:ln>
          <a:effectLst/>
        </p:spPr>
        <p:txBody>
          <a:bodyPr wrap="none" anchor="ctr"/>
          <a:lstStyle/>
          <a:p>
            <a:endParaRPr lang="en-GB"/>
          </a:p>
        </p:txBody>
      </p:sp>
      <p:sp>
        <p:nvSpPr>
          <p:cNvPr id="18" name="Rectangle 148"/>
          <p:cNvSpPr>
            <a:spLocks noChangeArrowheads="1"/>
          </p:cNvSpPr>
          <p:nvPr/>
        </p:nvSpPr>
        <p:spPr bwMode="auto">
          <a:xfrm>
            <a:off x="5003800" y="3789363"/>
            <a:ext cx="3960813" cy="215900"/>
          </a:xfrm>
          <a:prstGeom prst="rect">
            <a:avLst/>
          </a:prstGeom>
          <a:noFill/>
          <a:ln w="19050">
            <a:solidFill>
              <a:schemeClr val="tx1"/>
            </a:solidFill>
            <a:miter lim="800000"/>
            <a:headEnd/>
            <a:tailEnd/>
          </a:ln>
          <a:effectLst/>
        </p:spPr>
        <p:txBody>
          <a:bodyPr wrap="none" anchor="ctr"/>
          <a:lstStyle/>
          <a:p>
            <a:endParaRPr lang="en-GB"/>
          </a:p>
        </p:txBody>
      </p:sp>
      <p:sp>
        <p:nvSpPr>
          <p:cNvPr id="19" name="Line 149"/>
          <p:cNvSpPr>
            <a:spLocks noChangeShapeType="1"/>
          </p:cNvSpPr>
          <p:nvPr/>
        </p:nvSpPr>
        <p:spPr bwMode="auto">
          <a:xfrm>
            <a:off x="5003800" y="1196975"/>
            <a:ext cx="0" cy="144463"/>
          </a:xfrm>
          <a:prstGeom prst="line">
            <a:avLst/>
          </a:prstGeom>
          <a:noFill/>
          <a:ln w="19050">
            <a:solidFill>
              <a:schemeClr val="tx1"/>
            </a:solidFill>
            <a:round/>
            <a:headEnd/>
            <a:tailEnd/>
          </a:ln>
          <a:effectLst/>
        </p:spPr>
        <p:txBody>
          <a:bodyPr/>
          <a:lstStyle/>
          <a:p>
            <a:endParaRPr lang="en-GB"/>
          </a:p>
        </p:txBody>
      </p:sp>
      <p:sp>
        <p:nvSpPr>
          <p:cNvPr id="20" name="Line 150"/>
          <p:cNvSpPr>
            <a:spLocks noChangeShapeType="1"/>
          </p:cNvSpPr>
          <p:nvPr/>
        </p:nvSpPr>
        <p:spPr bwMode="auto">
          <a:xfrm>
            <a:off x="8964613" y="1196975"/>
            <a:ext cx="0" cy="144463"/>
          </a:xfrm>
          <a:prstGeom prst="line">
            <a:avLst/>
          </a:prstGeom>
          <a:noFill/>
          <a:ln w="19050">
            <a:solidFill>
              <a:schemeClr val="tx1"/>
            </a:solidFill>
            <a:round/>
            <a:headEnd/>
            <a:tailEnd/>
          </a:ln>
          <a:effectLst/>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blinds(horizontal)">
                                      <p:cBhvr>
                                        <p:cTn id="15" dur="500"/>
                                        <p:tgtEl>
                                          <p:spTgt spid="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blinds(horizontal)">
                                      <p:cBhvr>
                                        <p:cTn id="23" dur="500"/>
                                        <p:tgtEl>
                                          <p:spTgt spid="7">
                                            <p:txEl>
                                              <p:pRg st="2" end="2"/>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linds(horizont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linds(horizontal)">
                                      <p:cBhvr>
                                        <p:cTn id="31" dur="500"/>
                                        <p:tgtEl>
                                          <p:spTgt spid="2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linds(horizontal)">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animEffect transition="in" filter="blinds(horizontal)">
                                      <p:cBhvr>
                                        <p:cTn id="39" dur="500"/>
                                        <p:tgtEl>
                                          <p:spTgt spid="7">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7">
                                            <p:txEl>
                                              <p:pRg st="4" end="4"/>
                                            </p:txEl>
                                          </p:spTgt>
                                        </p:tgtEl>
                                        <p:attrNameLst>
                                          <p:attrName>style.visibility</p:attrName>
                                        </p:attrNameLst>
                                      </p:cBhvr>
                                      <p:to>
                                        <p:strVal val="visible"/>
                                      </p:to>
                                    </p:set>
                                    <p:animEffect transition="in" filter="blinds(horizontal)">
                                      <p:cBhvr>
                                        <p:cTn id="44" dur="500"/>
                                        <p:tgtEl>
                                          <p:spTgt spid="7">
                                            <p:txEl>
                                              <p:pRg st="4" end="4"/>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horizont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7">
                                            <p:txEl>
                                              <p:pRg st="5" end="5"/>
                                            </p:txEl>
                                          </p:spTgt>
                                        </p:tgtEl>
                                        <p:attrNameLst>
                                          <p:attrName>style.visibility</p:attrName>
                                        </p:attrNameLst>
                                      </p:cBhvr>
                                      <p:to>
                                        <p:strVal val="visible"/>
                                      </p:to>
                                    </p:set>
                                    <p:animEffect transition="in" filter="blinds(horizontal)">
                                      <p:cBhvr>
                                        <p:cTn id="52" dur="500"/>
                                        <p:tgtEl>
                                          <p:spTgt spid="7">
                                            <p:txEl>
                                              <p:pRg st="5" end="5"/>
                                            </p:txEl>
                                          </p:spTgt>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linds(horizontal)">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del4.jpg"/>
          <p:cNvPicPr>
            <a:picLocks noChangeAspect="1"/>
          </p:cNvPicPr>
          <p:nvPr/>
        </p:nvPicPr>
        <p:blipFill>
          <a:blip r:embed="rId2" cstate="print">
            <a:clrChange>
              <a:clrFrom>
                <a:srgbClr val="FFFFFF"/>
              </a:clrFrom>
              <a:clrTo>
                <a:srgbClr val="FFFFFF">
                  <a:alpha val="0"/>
                </a:srgbClr>
              </a:clrTo>
            </a:clrChange>
          </a:blip>
          <a:stretch>
            <a:fillRect/>
          </a:stretch>
        </p:blipFill>
        <p:spPr>
          <a:xfrm rot="5400000">
            <a:off x="2576185" y="1824415"/>
            <a:ext cx="4104456" cy="3137163"/>
          </a:xfrm>
          <a:prstGeom prst="rect">
            <a:avLst/>
          </a:prstGeom>
          <a:ln>
            <a:noFill/>
          </a:ln>
          <a:effectLst/>
        </p:spPr>
      </p:pic>
      <p:sp>
        <p:nvSpPr>
          <p:cNvPr id="5" name="TextBox 4"/>
          <p:cNvSpPr txBox="1"/>
          <p:nvPr/>
        </p:nvSpPr>
        <p:spPr>
          <a:xfrm>
            <a:off x="2987824" y="404664"/>
            <a:ext cx="3096344" cy="369332"/>
          </a:xfrm>
          <a:prstGeom prst="rect">
            <a:avLst/>
          </a:prstGeom>
          <a:noFill/>
        </p:spPr>
        <p:txBody>
          <a:bodyPr wrap="square" rtlCol="0">
            <a:spAutoFit/>
          </a:bodyPr>
          <a:lstStyle/>
          <a:p>
            <a:pPr algn="ctr"/>
            <a:r>
              <a:rPr lang="en-GB" dirty="0" smtClean="0"/>
              <a:t>Carbonate budget model</a:t>
            </a:r>
            <a:endParaRPr lang="en-GB" dirty="0"/>
          </a:p>
        </p:txBody>
      </p:sp>
      <p:pic>
        <p:nvPicPr>
          <p:cNvPr id="48130" name="Picture 2"/>
          <p:cNvPicPr>
            <a:picLocks noChangeAspect="1" noChangeArrowheads="1"/>
          </p:cNvPicPr>
          <p:nvPr/>
        </p:nvPicPr>
        <p:blipFill>
          <a:blip r:embed="rId3" cstate="print"/>
          <a:srcRect l="35728" t="18914" r="17314" b="41219"/>
          <a:stretch>
            <a:fillRect/>
          </a:stretch>
        </p:blipFill>
        <p:spPr bwMode="auto">
          <a:xfrm>
            <a:off x="6191672" y="1844824"/>
            <a:ext cx="2952328" cy="20051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dirty="0" smtClean="0"/>
              <a:t>Model validation – and historical </a:t>
            </a:r>
            <a:r>
              <a:rPr lang="en-GB" dirty="0" err="1" smtClean="0"/>
              <a:t>hindcasting</a:t>
            </a:r>
            <a:endParaRPr lang="en-GB" dirty="0"/>
          </a:p>
        </p:txBody>
      </p:sp>
      <p:sp>
        <p:nvSpPr>
          <p:cNvPr id="3" name="Content Placeholder 2"/>
          <p:cNvSpPr>
            <a:spLocks noGrp="1"/>
          </p:cNvSpPr>
          <p:nvPr>
            <p:ph idx="1"/>
          </p:nvPr>
        </p:nvSpPr>
        <p:spPr/>
        <p:txBody>
          <a:bodyPr/>
          <a:lstStyle/>
          <a:p>
            <a:r>
              <a:rPr lang="en-GB" dirty="0" smtClean="0"/>
              <a:t>Tested against 3 real life reefs</a:t>
            </a:r>
          </a:p>
          <a:p>
            <a:pPr lvl="1"/>
            <a:r>
              <a:rPr lang="en-GB" dirty="0" smtClean="0"/>
              <a:t>Jamaica (long time series)</a:t>
            </a:r>
          </a:p>
          <a:p>
            <a:pPr lvl="1"/>
            <a:endParaRPr lang="en-GB" dirty="0" smtClean="0"/>
          </a:p>
          <a:p>
            <a:r>
              <a:rPr lang="en-GB" dirty="0" err="1" smtClean="0"/>
              <a:t>Hindcasted</a:t>
            </a:r>
            <a:r>
              <a:rPr lang="en-GB" dirty="0" smtClean="0"/>
              <a:t> based on 4 major reef types – have </a:t>
            </a:r>
            <a:r>
              <a:rPr lang="en-GB" dirty="0" err="1" smtClean="0"/>
              <a:t>buidgets</a:t>
            </a:r>
            <a:r>
              <a:rPr lang="en-GB" dirty="0" smtClean="0"/>
              <a:t> changed over the last 50 years?</a:t>
            </a:r>
          </a:p>
          <a:p>
            <a:r>
              <a:rPr lang="en-GB" dirty="0" smtClean="0"/>
              <a:t>Sensitivity analyses</a:t>
            </a:r>
            <a:endParaRPr lang="en-GB" dirty="0"/>
          </a:p>
        </p:txBody>
      </p:sp>
      <p:grpSp>
        <p:nvGrpSpPr>
          <p:cNvPr id="32" name="Group 31"/>
          <p:cNvGrpSpPr/>
          <p:nvPr/>
        </p:nvGrpSpPr>
        <p:grpSpPr>
          <a:xfrm>
            <a:off x="7164288" y="3573016"/>
            <a:ext cx="4886200" cy="2908906"/>
            <a:chOff x="539552" y="1556792"/>
            <a:chExt cx="8219256" cy="4893176"/>
          </a:xfrm>
        </p:grpSpPr>
        <p:pic>
          <p:nvPicPr>
            <p:cNvPr id="4" name="Picture 3" descr="Figure 5a.jpg"/>
            <p:cNvPicPr/>
            <p:nvPr/>
          </p:nvPicPr>
          <p:blipFill>
            <a:blip r:embed="rId3" cstate="print"/>
            <a:srcRect l="16483" t="67416" r="60440" b="3371"/>
            <a:stretch>
              <a:fillRect/>
            </a:stretch>
          </p:blipFill>
          <p:spPr>
            <a:xfrm>
              <a:off x="7092280" y="2204864"/>
              <a:ext cx="1584176" cy="2952328"/>
            </a:xfrm>
            <a:prstGeom prst="rect">
              <a:avLst/>
            </a:prstGeom>
          </p:spPr>
        </p:pic>
        <p:pic>
          <p:nvPicPr>
            <p:cNvPr id="5" name="Picture 4" descr="healthy reef"/>
            <p:cNvPicPr>
              <a:picLocks noChangeAspect="1" noChangeArrowheads="1"/>
            </p:cNvPicPr>
            <p:nvPr/>
          </p:nvPicPr>
          <p:blipFill>
            <a:blip r:embed="rId4" cstate="print"/>
            <a:srcRect/>
            <a:stretch>
              <a:fillRect/>
            </a:stretch>
          </p:blipFill>
          <p:spPr bwMode="auto">
            <a:xfrm>
              <a:off x="539552" y="2213478"/>
              <a:ext cx="1537839" cy="2969120"/>
            </a:xfrm>
            <a:prstGeom prst="rect">
              <a:avLst/>
            </a:prstGeom>
            <a:noFill/>
            <a:ln w="9525">
              <a:noFill/>
              <a:miter lim="800000"/>
              <a:headEnd/>
              <a:tailEnd/>
            </a:ln>
          </p:spPr>
        </p:pic>
        <p:pic>
          <p:nvPicPr>
            <p:cNvPr id="6" name="Picture 5" descr="urchin reef"/>
            <p:cNvPicPr>
              <a:picLocks noChangeAspect="1" noChangeArrowheads="1"/>
            </p:cNvPicPr>
            <p:nvPr/>
          </p:nvPicPr>
          <p:blipFill>
            <a:blip r:embed="rId5" cstate="print"/>
            <a:srcRect/>
            <a:stretch>
              <a:fillRect/>
            </a:stretch>
          </p:blipFill>
          <p:spPr bwMode="auto">
            <a:xfrm>
              <a:off x="2187583" y="2213478"/>
              <a:ext cx="1537839" cy="2980017"/>
            </a:xfrm>
            <a:prstGeom prst="rect">
              <a:avLst/>
            </a:prstGeom>
            <a:noFill/>
            <a:ln w="9525">
              <a:noFill/>
              <a:miter lim="800000"/>
              <a:headEnd/>
              <a:tailEnd/>
            </a:ln>
          </p:spPr>
        </p:pic>
        <p:pic>
          <p:nvPicPr>
            <p:cNvPr id="7" name="Picture 6" descr="P1040049"/>
            <p:cNvPicPr>
              <a:picLocks noChangeAspect="1" noChangeArrowheads="1"/>
            </p:cNvPicPr>
            <p:nvPr/>
          </p:nvPicPr>
          <p:blipFill>
            <a:blip r:embed="rId6" cstate="print"/>
            <a:srcRect l="48149" r="17284"/>
            <a:stretch>
              <a:fillRect/>
            </a:stretch>
          </p:blipFill>
          <p:spPr bwMode="auto">
            <a:xfrm>
              <a:off x="3834403" y="2213478"/>
              <a:ext cx="1537839" cy="2975174"/>
            </a:xfrm>
            <a:prstGeom prst="rect">
              <a:avLst/>
            </a:prstGeom>
            <a:noFill/>
            <a:ln w="9525">
              <a:noFill/>
              <a:miter lim="800000"/>
              <a:headEnd/>
              <a:tailEnd/>
            </a:ln>
          </p:spPr>
        </p:pic>
        <p:pic>
          <p:nvPicPr>
            <p:cNvPr id="8" name="Picture 7" descr="P1020922"/>
            <p:cNvPicPr>
              <a:picLocks noChangeAspect="1" noChangeArrowheads="1"/>
            </p:cNvPicPr>
            <p:nvPr/>
          </p:nvPicPr>
          <p:blipFill>
            <a:blip r:embed="rId7" cstate="print"/>
            <a:srcRect r="60995"/>
            <a:stretch>
              <a:fillRect/>
            </a:stretch>
          </p:blipFill>
          <p:spPr bwMode="auto">
            <a:xfrm>
              <a:off x="5482433" y="2213478"/>
              <a:ext cx="1537839" cy="2957011"/>
            </a:xfrm>
            <a:prstGeom prst="rect">
              <a:avLst/>
            </a:prstGeom>
            <a:noFill/>
            <a:ln w="9525">
              <a:noFill/>
              <a:miter lim="800000"/>
              <a:headEnd/>
              <a:tailEnd/>
            </a:ln>
          </p:spPr>
        </p:pic>
        <p:sp>
          <p:nvSpPr>
            <p:cNvPr id="9" name="Rectangle 8"/>
            <p:cNvSpPr>
              <a:spLocks noChangeArrowheads="1"/>
            </p:cNvSpPr>
            <p:nvPr/>
          </p:nvSpPr>
          <p:spPr bwMode="auto">
            <a:xfrm>
              <a:off x="539552" y="2213478"/>
              <a:ext cx="1537839" cy="2965487"/>
            </a:xfrm>
            <a:prstGeom prst="rect">
              <a:avLst/>
            </a:prstGeom>
            <a:solidFill>
              <a:schemeClr val="bg1">
                <a:alpha val="70195"/>
              </a:schemeClr>
            </a:solidFill>
            <a:ln w="9525">
              <a:solidFill>
                <a:schemeClr val="tx1"/>
              </a:solidFill>
              <a:miter lim="800000"/>
              <a:headEnd/>
              <a:tailEnd/>
            </a:ln>
          </p:spPr>
          <p:txBody>
            <a:bodyPr wrap="none" anchor="ctr"/>
            <a:lstStyle/>
            <a:p>
              <a:pPr algn="ctr"/>
              <a:endParaRPr lang="en-US"/>
            </a:p>
          </p:txBody>
        </p:sp>
        <p:sp>
          <p:nvSpPr>
            <p:cNvPr id="10" name="Rectangle 9"/>
            <p:cNvSpPr>
              <a:spLocks noChangeArrowheads="1"/>
            </p:cNvSpPr>
            <p:nvPr/>
          </p:nvSpPr>
          <p:spPr bwMode="auto">
            <a:xfrm>
              <a:off x="2187583" y="2213478"/>
              <a:ext cx="1537839" cy="2965487"/>
            </a:xfrm>
            <a:prstGeom prst="rect">
              <a:avLst/>
            </a:prstGeom>
            <a:solidFill>
              <a:schemeClr val="tx2">
                <a:alpha val="70195"/>
              </a:schemeClr>
            </a:solidFill>
            <a:ln w="9525">
              <a:solidFill>
                <a:schemeClr val="tx1"/>
              </a:solidFill>
              <a:miter lim="800000"/>
              <a:headEnd/>
              <a:tailEnd/>
            </a:ln>
          </p:spPr>
          <p:txBody>
            <a:bodyPr wrap="none" anchor="ctr"/>
            <a:lstStyle/>
            <a:p>
              <a:pPr algn="ctr"/>
              <a:r>
                <a:rPr lang="en-GB"/>
                <a:t> </a:t>
              </a:r>
            </a:p>
          </p:txBody>
        </p:sp>
        <p:sp>
          <p:nvSpPr>
            <p:cNvPr id="11" name="Rectangle 10"/>
            <p:cNvSpPr>
              <a:spLocks noChangeArrowheads="1"/>
            </p:cNvSpPr>
            <p:nvPr/>
          </p:nvSpPr>
          <p:spPr bwMode="auto">
            <a:xfrm>
              <a:off x="3834403" y="2214688"/>
              <a:ext cx="1537839" cy="2965487"/>
            </a:xfrm>
            <a:prstGeom prst="rect">
              <a:avLst/>
            </a:prstGeom>
            <a:solidFill>
              <a:schemeClr val="accent1">
                <a:alpha val="70195"/>
              </a:schemeClr>
            </a:solidFill>
            <a:ln w="9525">
              <a:solidFill>
                <a:schemeClr val="tx1"/>
              </a:solidFill>
              <a:miter lim="800000"/>
              <a:headEnd/>
              <a:tailEnd/>
            </a:ln>
          </p:spPr>
          <p:txBody>
            <a:bodyPr wrap="none" anchor="ctr"/>
            <a:lstStyle/>
            <a:p>
              <a:pPr algn="ctr"/>
              <a:endParaRPr lang="en-US"/>
            </a:p>
          </p:txBody>
        </p:sp>
        <p:sp>
          <p:nvSpPr>
            <p:cNvPr id="12" name="Rectangle 11"/>
            <p:cNvSpPr>
              <a:spLocks noChangeArrowheads="1"/>
            </p:cNvSpPr>
            <p:nvPr/>
          </p:nvSpPr>
          <p:spPr bwMode="auto">
            <a:xfrm>
              <a:off x="5482433" y="2213478"/>
              <a:ext cx="1537839" cy="2965487"/>
            </a:xfrm>
            <a:prstGeom prst="rect">
              <a:avLst/>
            </a:prstGeom>
            <a:solidFill>
              <a:schemeClr val="accent2">
                <a:alpha val="70195"/>
              </a:schemeClr>
            </a:solidFill>
            <a:ln w="9525">
              <a:solidFill>
                <a:schemeClr val="tx1"/>
              </a:solidFill>
              <a:miter lim="800000"/>
              <a:headEnd/>
              <a:tailEnd/>
            </a:ln>
          </p:spPr>
          <p:txBody>
            <a:bodyPr wrap="none" anchor="ctr"/>
            <a:lstStyle/>
            <a:p>
              <a:pPr algn="ctr"/>
              <a:endParaRPr lang="en-US"/>
            </a:p>
          </p:txBody>
        </p:sp>
        <p:sp>
          <p:nvSpPr>
            <p:cNvPr id="13" name="Text Box 12"/>
            <p:cNvSpPr txBox="1">
              <a:spLocks noChangeArrowheads="1"/>
            </p:cNvSpPr>
            <p:nvPr/>
          </p:nvSpPr>
          <p:spPr bwMode="auto">
            <a:xfrm>
              <a:off x="594043" y="2204864"/>
              <a:ext cx="1428858" cy="279717"/>
            </a:xfrm>
            <a:prstGeom prst="rect">
              <a:avLst/>
            </a:prstGeom>
            <a:noFill/>
            <a:ln w="9525">
              <a:noFill/>
              <a:miter lim="800000"/>
              <a:headEnd/>
              <a:tailEnd/>
            </a:ln>
          </p:spPr>
          <p:txBody>
            <a:bodyPr>
              <a:spAutoFit/>
            </a:bodyPr>
            <a:lstStyle/>
            <a:p>
              <a:pPr>
                <a:spcBef>
                  <a:spcPct val="50000"/>
                </a:spcBef>
              </a:pPr>
              <a:endParaRPr lang="en-US"/>
            </a:p>
          </p:txBody>
        </p:sp>
        <p:sp>
          <p:nvSpPr>
            <p:cNvPr id="14" name="Text Box 13"/>
            <p:cNvSpPr txBox="1">
              <a:spLocks noChangeArrowheads="1"/>
            </p:cNvSpPr>
            <p:nvPr/>
          </p:nvSpPr>
          <p:spPr bwMode="auto">
            <a:xfrm>
              <a:off x="539552" y="2228008"/>
              <a:ext cx="1371946" cy="830997"/>
            </a:xfrm>
            <a:prstGeom prst="rect">
              <a:avLst/>
            </a:prstGeom>
            <a:noFill/>
            <a:ln w="9525">
              <a:noFill/>
              <a:miter lim="800000"/>
              <a:headEnd/>
              <a:tailEnd/>
            </a:ln>
            <a:effectLst/>
          </p:spPr>
          <p:txBody>
            <a:bodyPr>
              <a:spAutoFit/>
            </a:bodyPr>
            <a:lstStyle/>
            <a:p>
              <a:pPr>
                <a:spcBef>
                  <a:spcPct val="50000"/>
                </a:spcBef>
                <a:defRPr/>
              </a:pPr>
              <a:r>
                <a:rPr lang="en-GB" sz="2400" b="1" dirty="0"/>
                <a:t>Healthy reef</a:t>
              </a:r>
            </a:p>
          </p:txBody>
        </p:sp>
        <p:sp>
          <p:nvSpPr>
            <p:cNvPr id="15" name="Text Box 14"/>
            <p:cNvSpPr txBox="1">
              <a:spLocks noChangeArrowheads="1"/>
            </p:cNvSpPr>
            <p:nvPr/>
          </p:nvSpPr>
          <p:spPr bwMode="auto">
            <a:xfrm>
              <a:off x="649744" y="2954947"/>
              <a:ext cx="1373157" cy="2331407"/>
            </a:xfrm>
            <a:prstGeom prst="rect">
              <a:avLst/>
            </a:prstGeom>
            <a:noFill/>
            <a:ln w="9525">
              <a:noFill/>
              <a:miter lim="800000"/>
              <a:headEnd/>
              <a:tailEnd/>
            </a:ln>
          </p:spPr>
          <p:txBody>
            <a:bodyPr>
              <a:spAutoFit/>
            </a:bodyPr>
            <a:lstStyle/>
            <a:p>
              <a:pPr>
                <a:spcBef>
                  <a:spcPct val="50000"/>
                </a:spcBef>
                <a:buFontTx/>
                <a:buChar char="•"/>
              </a:pPr>
              <a:r>
                <a:rPr lang="en-GB" b="1" dirty="0"/>
                <a:t>  </a:t>
              </a:r>
              <a:r>
                <a:rPr lang="en-GB" sz="1500" dirty="0"/>
                <a:t>High (55 </a:t>
              </a:r>
              <a:r>
                <a:rPr lang="en-GB" sz="1500" dirty="0">
                  <a:cs typeface="Arial" charset="0"/>
                </a:rPr>
                <a:t>±5%</a:t>
              </a:r>
              <a:r>
                <a:rPr lang="en-GB" sz="1500" dirty="0"/>
                <a:t> coral cover</a:t>
              </a:r>
            </a:p>
            <a:p>
              <a:pPr>
                <a:spcBef>
                  <a:spcPct val="50000"/>
                </a:spcBef>
                <a:buFontTx/>
                <a:buChar char="•"/>
              </a:pPr>
              <a:r>
                <a:rPr lang="en-GB" sz="1500" dirty="0"/>
                <a:t>  </a:t>
              </a:r>
              <a:r>
                <a:rPr lang="en-GB" sz="1500" dirty="0" err="1"/>
                <a:t>Unfished</a:t>
              </a:r>
              <a:endParaRPr lang="en-GB" sz="1500" dirty="0"/>
            </a:p>
            <a:p>
              <a:pPr>
                <a:spcBef>
                  <a:spcPct val="50000"/>
                </a:spcBef>
                <a:buFontTx/>
                <a:buChar char="•"/>
              </a:pPr>
              <a:r>
                <a:rPr lang="en-GB" sz="1500" dirty="0"/>
                <a:t>  Optimal environmental conditions</a:t>
              </a:r>
            </a:p>
            <a:p>
              <a:pPr>
                <a:spcBef>
                  <a:spcPct val="50000"/>
                </a:spcBef>
              </a:pPr>
              <a:endParaRPr lang="en-GB" sz="1500" dirty="0"/>
            </a:p>
          </p:txBody>
        </p:sp>
        <p:sp>
          <p:nvSpPr>
            <p:cNvPr id="16" name="Text Box 15"/>
            <p:cNvSpPr txBox="1">
              <a:spLocks noChangeArrowheads="1"/>
            </p:cNvSpPr>
            <p:nvPr/>
          </p:nvSpPr>
          <p:spPr bwMode="auto">
            <a:xfrm>
              <a:off x="2195736" y="2228008"/>
              <a:ext cx="1465831" cy="830997"/>
            </a:xfrm>
            <a:prstGeom prst="rect">
              <a:avLst/>
            </a:prstGeom>
            <a:noFill/>
            <a:ln w="9525">
              <a:noFill/>
              <a:miter lim="800000"/>
              <a:headEnd/>
              <a:tailEnd/>
            </a:ln>
          </p:spPr>
          <p:txBody>
            <a:bodyPr wrap="square">
              <a:spAutoFit/>
            </a:bodyPr>
            <a:lstStyle/>
            <a:p>
              <a:pPr>
                <a:spcBef>
                  <a:spcPct val="50000"/>
                </a:spcBef>
              </a:pPr>
              <a:r>
                <a:rPr lang="en-GB" sz="2400" b="1" dirty="0">
                  <a:solidFill>
                    <a:schemeClr val="bg1"/>
                  </a:solidFill>
                </a:rPr>
                <a:t>Fished reef</a:t>
              </a:r>
            </a:p>
          </p:txBody>
        </p:sp>
        <p:sp>
          <p:nvSpPr>
            <p:cNvPr id="17" name="Text Box 16"/>
            <p:cNvSpPr txBox="1">
              <a:spLocks noChangeArrowheads="1"/>
            </p:cNvSpPr>
            <p:nvPr/>
          </p:nvSpPr>
          <p:spPr bwMode="auto">
            <a:xfrm>
              <a:off x="2195736" y="2954992"/>
              <a:ext cx="1584176" cy="2562240"/>
            </a:xfrm>
            <a:prstGeom prst="rect">
              <a:avLst/>
            </a:prstGeom>
            <a:noFill/>
            <a:ln w="9525">
              <a:noFill/>
              <a:miter lim="800000"/>
              <a:headEnd/>
              <a:tailEnd/>
            </a:ln>
          </p:spPr>
          <p:txBody>
            <a:bodyPr wrap="square">
              <a:spAutoFit/>
            </a:bodyPr>
            <a:lstStyle/>
            <a:p>
              <a:pPr>
                <a:spcBef>
                  <a:spcPct val="50000"/>
                </a:spcBef>
                <a:buFontTx/>
                <a:buChar char="•"/>
              </a:pPr>
              <a:r>
                <a:rPr lang="en-GB" dirty="0">
                  <a:solidFill>
                    <a:schemeClr val="bg1"/>
                  </a:solidFill>
                </a:rPr>
                <a:t>  </a:t>
              </a:r>
              <a:r>
                <a:rPr lang="en-GB" sz="1500" dirty="0">
                  <a:solidFill>
                    <a:schemeClr val="bg1"/>
                  </a:solidFill>
                </a:rPr>
                <a:t>High (30%) coral cover</a:t>
              </a:r>
            </a:p>
            <a:p>
              <a:pPr>
                <a:spcBef>
                  <a:spcPct val="50000"/>
                </a:spcBef>
                <a:buFontTx/>
                <a:buChar char="•"/>
              </a:pPr>
              <a:r>
                <a:rPr lang="en-GB" sz="1500" dirty="0">
                  <a:solidFill>
                    <a:schemeClr val="bg1"/>
                  </a:solidFill>
                </a:rPr>
                <a:t>  Fished community structure; reduced biomass</a:t>
              </a:r>
            </a:p>
            <a:p>
              <a:pPr>
                <a:spcBef>
                  <a:spcPct val="50000"/>
                </a:spcBef>
                <a:buFontTx/>
                <a:buChar char="•"/>
              </a:pPr>
              <a:r>
                <a:rPr lang="en-GB" sz="1500" dirty="0">
                  <a:solidFill>
                    <a:schemeClr val="bg1"/>
                  </a:solidFill>
                </a:rPr>
                <a:t>  Increased urchins</a:t>
              </a:r>
            </a:p>
            <a:p>
              <a:pPr>
                <a:spcBef>
                  <a:spcPct val="50000"/>
                </a:spcBef>
                <a:buFontTx/>
                <a:buChar char="•"/>
              </a:pPr>
              <a:endParaRPr lang="en-GB" sz="1500" b="1" dirty="0">
                <a:solidFill>
                  <a:schemeClr val="bg1"/>
                </a:solidFill>
              </a:endParaRPr>
            </a:p>
          </p:txBody>
        </p:sp>
        <p:sp>
          <p:nvSpPr>
            <p:cNvPr id="18" name="Text Box 17"/>
            <p:cNvSpPr txBox="1">
              <a:spLocks noChangeArrowheads="1"/>
            </p:cNvSpPr>
            <p:nvPr/>
          </p:nvSpPr>
          <p:spPr bwMode="auto">
            <a:xfrm>
              <a:off x="3851920" y="2228008"/>
              <a:ext cx="1584176" cy="830997"/>
            </a:xfrm>
            <a:prstGeom prst="rect">
              <a:avLst/>
            </a:prstGeom>
            <a:noFill/>
            <a:ln w="9525">
              <a:noFill/>
              <a:miter lim="800000"/>
              <a:headEnd/>
              <a:tailEnd/>
            </a:ln>
            <a:effectLst/>
          </p:spPr>
          <p:txBody>
            <a:bodyPr wrap="square">
              <a:spAutoFit/>
            </a:bodyPr>
            <a:lstStyle/>
            <a:p>
              <a:pPr>
                <a:spcBef>
                  <a:spcPct val="50000"/>
                </a:spcBef>
                <a:defRPr/>
              </a:pPr>
              <a:r>
                <a:rPr lang="en-GB" sz="2400" b="1" i="1" dirty="0" err="1">
                  <a:solidFill>
                    <a:schemeClr val="bg1"/>
                  </a:solidFill>
                </a:rPr>
                <a:t>Diadema</a:t>
              </a:r>
              <a:r>
                <a:rPr lang="en-GB" sz="2400" b="1" dirty="0">
                  <a:solidFill>
                    <a:schemeClr val="bg1"/>
                  </a:solidFill>
                </a:rPr>
                <a:t>-free reef</a:t>
              </a:r>
            </a:p>
          </p:txBody>
        </p:sp>
        <p:sp>
          <p:nvSpPr>
            <p:cNvPr id="19" name="Text Box 18"/>
            <p:cNvSpPr txBox="1">
              <a:spLocks noChangeArrowheads="1"/>
            </p:cNvSpPr>
            <p:nvPr/>
          </p:nvSpPr>
          <p:spPr bwMode="auto">
            <a:xfrm>
              <a:off x="3890104" y="3070363"/>
              <a:ext cx="1427647" cy="2215991"/>
            </a:xfrm>
            <a:prstGeom prst="rect">
              <a:avLst/>
            </a:prstGeom>
            <a:noFill/>
            <a:ln w="9525">
              <a:noFill/>
              <a:miter lim="800000"/>
              <a:headEnd/>
              <a:tailEnd/>
            </a:ln>
          </p:spPr>
          <p:txBody>
            <a:bodyPr>
              <a:spAutoFit/>
            </a:bodyPr>
            <a:lstStyle/>
            <a:p>
              <a:pPr>
                <a:spcBef>
                  <a:spcPct val="50000"/>
                </a:spcBef>
                <a:buFontTx/>
                <a:buChar char="•"/>
              </a:pPr>
              <a:r>
                <a:rPr lang="en-GB" dirty="0">
                  <a:solidFill>
                    <a:schemeClr val="bg1"/>
                  </a:solidFill>
                </a:rPr>
                <a:t>  </a:t>
              </a:r>
              <a:r>
                <a:rPr lang="en-GB" sz="1500" dirty="0">
                  <a:solidFill>
                    <a:schemeClr val="bg1"/>
                  </a:solidFill>
                </a:rPr>
                <a:t>Low (15%) coral cover</a:t>
              </a:r>
            </a:p>
            <a:p>
              <a:pPr>
                <a:spcBef>
                  <a:spcPct val="50000"/>
                </a:spcBef>
                <a:buFontTx/>
                <a:buChar char="•"/>
              </a:pPr>
              <a:r>
                <a:rPr lang="en-GB" sz="1500" dirty="0">
                  <a:solidFill>
                    <a:schemeClr val="bg1"/>
                  </a:solidFill>
                </a:rPr>
                <a:t>  Fished fish</a:t>
              </a:r>
            </a:p>
            <a:p>
              <a:pPr>
                <a:spcBef>
                  <a:spcPct val="50000"/>
                </a:spcBef>
                <a:buFontTx/>
                <a:buChar char="•"/>
              </a:pPr>
              <a:r>
                <a:rPr lang="en-GB" sz="1500" dirty="0">
                  <a:solidFill>
                    <a:schemeClr val="bg1"/>
                  </a:solidFill>
                </a:rPr>
                <a:t>  Low </a:t>
              </a:r>
              <a:r>
                <a:rPr lang="en-GB" sz="1500" i="1" dirty="0" err="1">
                  <a:solidFill>
                    <a:schemeClr val="bg1"/>
                  </a:solidFill>
                </a:rPr>
                <a:t>Diadema</a:t>
              </a:r>
              <a:endParaRPr lang="en-GB" sz="1500" i="1" dirty="0">
                <a:solidFill>
                  <a:schemeClr val="bg1"/>
                </a:solidFill>
              </a:endParaRPr>
            </a:p>
            <a:p>
              <a:pPr>
                <a:spcBef>
                  <a:spcPct val="50000"/>
                </a:spcBef>
                <a:buFontTx/>
                <a:buChar char="•"/>
              </a:pPr>
              <a:r>
                <a:rPr lang="en-GB" sz="1500" dirty="0">
                  <a:solidFill>
                    <a:schemeClr val="bg1"/>
                  </a:solidFill>
                </a:rPr>
                <a:t>  </a:t>
              </a:r>
              <a:r>
                <a:rPr lang="en-GB" sz="1500" dirty="0" err="1">
                  <a:solidFill>
                    <a:schemeClr val="bg1"/>
                  </a:solidFill>
                </a:rPr>
                <a:t>Nutrification</a:t>
              </a:r>
              <a:endParaRPr lang="en-GB" sz="1500" dirty="0">
                <a:solidFill>
                  <a:schemeClr val="bg1"/>
                </a:solidFill>
              </a:endParaRPr>
            </a:p>
            <a:p>
              <a:pPr>
                <a:spcBef>
                  <a:spcPct val="50000"/>
                </a:spcBef>
                <a:buFontTx/>
                <a:buChar char="•"/>
              </a:pPr>
              <a:endParaRPr lang="en-GB" sz="1500" b="1" dirty="0"/>
            </a:p>
          </p:txBody>
        </p:sp>
        <p:sp>
          <p:nvSpPr>
            <p:cNvPr id="20" name="Text Box 19"/>
            <p:cNvSpPr txBox="1">
              <a:spLocks noChangeArrowheads="1"/>
            </p:cNvSpPr>
            <p:nvPr/>
          </p:nvSpPr>
          <p:spPr bwMode="auto">
            <a:xfrm>
              <a:off x="5538134" y="2228008"/>
              <a:ext cx="1371947" cy="830997"/>
            </a:xfrm>
            <a:prstGeom prst="rect">
              <a:avLst/>
            </a:prstGeom>
            <a:noFill/>
            <a:ln w="9525">
              <a:noFill/>
              <a:miter lim="800000"/>
              <a:headEnd/>
              <a:tailEnd/>
            </a:ln>
            <a:effectLst/>
          </p:spPr>
          <p:txBody>
            <a:bodyPr>
              <a:spAutoFit/>
            </a:bodyPr>
            <a:lstStyle/>
            <a:p>
              <a:pPr>
                <a:spcBef>
                  <a:spcPct val="50000"/>
                </a:spcBef>
                <a:defRPr/>
              </a:pPr>
              <a:r>
                <a:rPr lang="en-GB" sz="2400" b="1" dirty="0">
                  <a:solidFill>
                    <a:schemeClr val="bg1"/>
                  </a:solidFill>
                </a:rPr>
                <a:t>Modern reef</a:t>
              </a:r>
            </a:p>
          </p:txBody>
        </p:sp>
        <p:sp>
          <p:nvSpPr>
            <p:cNvPr id="21" name="Text Box 20"/>
            <p:cNvSpPr txBox="1">
              <a:spLocks noChangeArrowheads="1"/>
            </p:cNvSpPr>
            <p:nvPr/>
          </p:nvSpPr>
          <p:spPr bwMode="auto">
            <a:xfrm>
              <a:off x="5592625" y="3070363"/>
              <a:ext cx="1427647" cy="2215991"/>
            </a:xfrm>
            <a:prstGeom prst="rect">
              <a:avLst/>
            </a:prstGeom>
            <a:noFill/>
            <a:ln w="9525">
              <a:noFill/>
              <a:miter lim="800000"/>
              <a:headEnd/>
              <a:tailEnd/>
            </a:ln>
          </p:spPr>
          <p:txBody>
            <a:bodyPr wrap="square">
              <a:spAutoFit/>
            </a:bodyPr>
            <a:lstStyle/>
            <a:p>
              <a:pPr>
                <a:spcBef>
                  <a:spcPct val="50000"/>
                </a:spcBef>
                <a:buFontTx/>
                <a:buChar char="•"/>
              </a:pPr>
              <a:r>
                <a:rPr lang="en-GB" dirty="0">
                  <a:solidFill>
                    <a:schemeClr val="bg1"/>
                  </a:solidFill>
                </a:rPr>
                <a:t>  </a:t>
              </a:r>
              <a:r>
                <a:rPr lang="en-GB" sz="1500" dirty="0">
                  <a:solidFill>
                    <a:schemeClr val="bg1"/>
                  </a:solidFill>
                </a:rPr>
                <a:t>Low (10%) coral cover</a:t>
              </a:r>
            </a:p>
            <a:p>
              <a:pPr>
                <a:spcBef>
                  <a:spcPct val="50000"/>
                </a:spcBef>
                <a:buFontTx/>
                <a:buChar char="•"/>
              </a:pPr>
              <a:r>
                <a:rPr lang="en-GB" sz="1500" dirty="0">
                  <a:solidFill>
                    <a:schemeClr val="bg1"/>
                  </a:solidFill>
                </a:rPr>
                <a:t>  Low fish</a:t>
              </a:r>
            </a:p>
            <a:p>
              <a:pPr>
                <a:spcBef>
                  <a:spcPct val="50000"/>
                </a:spcBef>
                <a:buFontTx/>
                <a:buChar char="•"/>
              </a:pPr>
              <a:r>
                <a:rPr lang="en-GB" sz="1500" dirty="0">
                  <a:solidFill>
                    <a:schemeClr val="bg1"/>
                  </a:solidFill>
                </a:rPr>
                <a:t>  Low urchins</a:t>
              </a:r>
            </a:p>
            <a:p>
              <a:pPr>
                <a:spcBef>
                  <a:spcPct val="50000"/>
                </a:spcBef>
                <a:buFontTx/>
                <a:buChar char="•"/>
              </a:pPr>
              <a:r>
                <a:rPr lang="en-GB" sz="1500" dirty="0">
                  <a:solidFill>
                    <a:schemeClr val="bg1"/>
                  </a:solidFill>
                </a:rPr>
                <a:t>  Reduced </a:t>
              </a:r>
              <a:r>
                <a:rPr lang="el-GR" sz="1500" dirty="0">
                  <a:solidFill>
                    <a:schemeClr val="bg1"/>
                  </a:solidFill>
                  <a:cs typeface="Arial" charset="0"/>
                </a:rPr>
                <a:t>Ω</a:t>
              </a:r>
              <a:r>
                <a:rPr lang="en-GB" sz="1500" baseline="-25000" dirty="0" err="1">
                  <a:solidFill>
                    <a:schemeClr val="bg1"/>
                  </a:solidFill>
                  <a:cs typeface="Arial" charset="0"/>
                </a:rPr>
                <a:t>arag</a:t>
              </a:r>
              <a:endParaRPr lang="el-GR" sz="1500" baseline="-25000" dirty="0">
                <a:solidFill>
                  <a:schemeClr val="bg1"/>
                </a:solidFill>
                <a:cs typeface="Arial" charset="0"/>
              </a:endParaRPr>
            </a:p>
            <a:p>
              <a:pPr>
                <a:spcBef>
                  <a:spcPct val="50000"/>
                </a:spcBef>
                <a:buFontTx/>
                <a:buChar char="•"/>
              </a:pPr>
              <a:endParaRPr lang="en-GB" sz="1500" b="1" dirty="0"/>
            </a:p>
          </p:txBody>
        </p:sp>
        <p:sp>
          <p:nvSpPr>
            <p:cNvPr id="22" name="Text Box 21"/>
            <p:cNvSpPr txBox="1">
              <a:spLocks noChangeArrowheads="1"/>
            </p:cNvSpPr>
            <p:nvPr/>
          </p:nvSpPr>
          <p:spPr bwMode="auto">
            <a:xfrm>
              <a:off x="979108" y="1556792"/>
              <a:ext cx="1013972" cy="673040"/>
            </a:xfrm>
            <a:prstGeom prst="rect">
              <a:avLst/>
            </a:prstGeom>
            <a:noFill/>
            <a:ln w="9525">
              <a:noFill/>
              <a:miter lim="800000"/>
              <a:headEnd/>
              <a:tailEnd/>
            </a:ln>
          </p:spPr>
          <p:txBody>
            <a:bodyPr wrap="square">
              <a:spAutoFit/>
            </a:bodyPr>
            <a:lstStyle/>
            <a:p>
              <a:pPr>
                <a:spcBef>
                  <a:spcPct val="50000"/>
                </a:spcBef>
              </a:pPr>
              <a:r>
                <a:rPr lang="en-GB" sz="2000" dirty="0"/>
                <a:t>S1</a:t>
              </a:r>
            </a:p>
          </p:txBody>
        </p:sp>
        <p:sp>
          <p:nvSpPr>
            <p:cNvPr id="23" name="Text Box 22"/>
            <p:cNvSpPr txBox="1">
              <a:spLocks noChangeArrowheads="1"/>
            </p:cNvSpPr>
            <p:nvPr/>
          </p:nvSpPr>
          <p:spPr bwMode="auto">
            <a:xfrm>
              <a:off x="2625928" y="1556792"/>
              <a:ext cx="1062934" cy="673040"/>
            </a:xfrm>
            <a:prstGeom prst="rect">
              <a:avLst/>
            </a:prstGeom>
            <a:noFill/>
            <a:ln w="9525">
              <a:noFill/>
              <a:miter lim="800000"/>
              <a:headEnd/>
              <a:tailEnd/>
            </a:ln>
          </p:spPr>
          <p:txBody>
            <a:bodyPr wrap="square">
              <a:spAutoFit/>
            </a:bodyPr>
            <a:lstStyle/>
            <a:p>
              <a:pPr algn="ctr">
                <a:spcBef>
                  <a:spcPct val="50000"/>
                </a:spcBef>
              </a:pPr>
              <a:r>
                <a:rPr lang="en-GB" sz="2000" dirty="0"/>
                <a:t>S2</a:t>
              </a:r>
            </a:p>
          </p:txBody>
        </p:sp>
        <p:sp>
          <p:nvSpPr>
            <p:cNvPr id="24" name="Text Box 23"/>
            <p:cNvSpPr txBox="1">
              <a:spLocks noChangeArrowheads="1"/>
            </p:cNvSpPr>
            <p:nvPr/>
          </p:nvSpPr>
          <p:spPr bwMode="auto">
            <a:xfrm>
              <a:off x="4219468" y="1556792"/>
              <a:ext cx="1044048" cy="673040"/>
            </a:xfrm>
            <a:prstGeom prst="rect">
              <a:avLst/>
            </a:prstGeom>
            <a:noFill/>
            <a:ln w="9525">
              <a:noFill/>
              <a:miter lim="800000"/>
              <a:headEnd/>
              <a:tailEnd/>
            </a:ln>
          </p:spPr>
          <p:txBody>
            <a:bodyPr wrap="square">
              <a:spAutoFit/>
            </a:bodyPr>
            <a:lstStyle/>
            <a:p>
              <a:pPr algn="ctr">
                <a:spcBef>
                  <a:spcPct val="50000"/>
                </a:spcBef>
              </a:pPr>
              <a:r>
                <a:rPr lang="en-GB" sz="2000" dirty="0"/>
                <a:t>S3</a:t>
              </a:r>
            </a:p>
          </p:txBody>
        </p:sp>
        <p:sp>
          <p:nvSpPr>
            <p:cNvPr id="25" name="Text Box 24"/>
            <p:cNvSpPr txBox="1">
              <a:spLocks noChangeArrowheads="1"/>
            </p:cNvSpPr>
            <p:nvPr/>
          </p:nvSpPr>
          <p:spPr bwMode="auto">
            <a:xfrm>
              <a:off x="5811795" y="1556792"/>
              <a:ext cx="1268629" cy="673040"/>
            </a:xfrm>
            <a:prstGeom prst="rect">
              <a:avLst/>
            </a:prstGeom>
            <a:noFill/>
            <a:ln w="9525">
              <a:noFill/>
              <a:miter lim="800000"/>
              <a:headEnd/>
              <a:tailEnd/>
            </a:ln>
          </p:spPr>
          <p:txBody>
            <a:bodyPr wrap="square">
              <a:spAutoFit/>
            </a:bodyPr>
            <a:lstStyle/>
            <a:p>
              <a:pPr algn="ctr">
                <a:spcBef>
                  <a:spcPct val="50000"/>
                </a:spcBef>
              </a:pPr>
              <a:r>
                <a:rPr lang="en-GB" sz="2000" dirty="0"/>
                <a:t>S4</a:t>
              </a:r>
            </a:p>
          </p:txBody>
        </p:sp>
        <p:pic>
          <p:nvPicPr>
            <p:cNvPr id="26" name="Picture 7" descr="P1020922"/>
            <p:cNvPicPr>
              <a:picLocks noChangeAspect="1" noChangeArrowheads="1"/>
            </p:cNvPicPr>
            <p:nvPr/>
          </p:nvPicPr>
          <p:blipFill>
            <a:blip r:embed="rId8" cstate="print"/>
            <a:srcRect r="60995"/>
            <a:stretch>
              <a:fillRect/>
            </a:stretch>
          </p:blipFill>
          <p:spPr bwMode="auto">
            <a:xfrm>
              <a:off x="7092281" y="2204864"/>
              <a:ext cx="1584175" cy="2957011"/>
            </a:xfrm>
            <a:prstGeom prst="rect">
              <a:avLst/>
            </a:prstGeom>
            <a:noFill/>
            <a:ln w="9525">
              <a:noFill/>
              <a:miter lim="800000"/>
              <a:headEnd/>
              <a:tailEnd/>
            </a:ln>
          </p:spPr>
        </p:pic>
        <p:sp>
          <p:nvSpPr>
            <p:cNvPr id="27" name="Rectangle 11"/>
            <p:cNvSpPr>
              <a:spLocks noChangeArrowheads="1"/>
            </p:cNvSpPr>
            <p:nvPr/>
          </p:nvSpPr>
          <p:spPr bwMode="auto">
            <a:xfrm>
              <a:off x="7092280" y="2204864"/>
              <a:ext cx="1584176" cy="2965487"/>
            </a:xfrm>
            <a:prstGeom prst="rect">
              <a:avLst/>
            </a:prstGeom>
            <a:solidFill>
              <a:schemeClr val="accent5">
                <a:lumMod val="75000"/>
                <a:alpha val="70195"/>
              </a:schemeClr>
            </a:solidFill>
            <a:ln w="9525">
              <a:solidFill>
                <a:schemeClr val="tx1"/>
              </a:solidFill>
              <a:miter lim="800000"/>
              <a:headEnd/>
              <a:tailEnd/>
            </a:ln>
          </p:spPr>
          <p:txBody>
            <a:bodyPr wrap="none" anchor="ctr"/>
            <a:lstStyle/>
            <a:p>
              <a:pPr algn="ctr"/>
              <a:endParaRPr lang="en-US"/>
            </a:p>
          </p:txBody>
        </p:sp>
        <p:sp>
          <p:nvSpPr>
            <p:cNvPr id="28" name="Text Box 19"/>
            <p:cNvSpPr txBox="1">
              <a:spLocks noChangeArrowheads="1"/>
            </p:cNvSpPr>
            <p:nvPr/>
          </p:nvSpPr>
          <p:spPr bwMode="auto">
            <a:xfrm>
              <a:off x="7092280" y="2242862"/>
              <a:ext cx="1656184" cy="815608"/>
            </a:xfrm>
            <a:prstGeom prst="rect">
              <a:avLst/>
            </a:prstGeom>
            <a:noFill/>
            <a:ln w="9525">
              <a:noFill/>
              <a:miter lim="800000"/>
              <a:headEnd/>
              <a:tailEnd/>
            </a:ln>
            <a:effectLst/>
          </p:spPr>
          <p:txBody>
            <a:bodyPr wrap="square">
              <a:spAutoFit/>
            </a:bodyPr>
            <a:lstStyle/>
            <a:p>
              <a:pPr>
                <a:spcBef>
                  <a:spcPct val="50000"/>
                </a:spcBef>
                <a:defRPr/>
              </a:pPr>
              <a:r>
                <a:rPr lang="en-GB" sz="2200" b="1" dirty="0" smtClean="0">
                  <a:solidFill>
                    <a:schemeClr val="bg1"/>
                  </a:solidFill>
                </a:rPr>
                <a:t>Recovering </a:t>
              </a:r>
              <a:r>
                <a:rPr lang="en-GB" sz="2400" b="1" dirty="0" smtClean="0">
                  <a:solidFill>
                    <a:schemeClr val="bg1"/>
                  </a:solidFill>
                </a:rPr>
                <a:t>reef</a:t>
              </a:r>
              <a:endParaRPr lang="en-GB" sz="2400" b="1" dirty="0">
                <a:solidFill>
                  <a:schemeClr val="bg1"/>
                </a:solidFill>
              </a:endParaRPr>
            </a:p>
          </p:txBody>
        </p:sp>
        <p:sp>
          <p:nvSpPr>
            <p:cNvPr id="29" name="Text Box 20"/>
            <p:cNvSpPr txBox="1">
              <a:spLocks noChangeArrowheads="1"/>
            </p:cNvSpPr>
            <p:nvPr/>
          </p:nvSpPr>
          <p:spPr bwMode="auto">
            <a:xfrm>
              <a:off x="7248809" y="3085217"/>
              <a:ext cx="1427647" cy="1131079"/>
            </a:xfrm>
            <a:prstGeom prst="rect">
              <a:avLst/>
            </a:prstGeom>
            <a:noFill/>
            <a:ln w="9525">
              <a:noFill/>
              <a:miter lim="800000"/>
              <a:headEnd/>
              <a:tailEnd/>
            </a:ln>
          </p:spPr>
          <p:txBody>
            <a:bodyPr wrap="square">
              <a:spAutoFit/>
            </a:bodyPr>
            <a:lstStyle/>
            <a:p>
              <a:pPr>
                <a:spcBef>
                  <a:spcPct val="50000"/>
                </a:spcBef>
                <a:buFontTx/>
                <a:buChar char="•"/>
              </a:pPr>
              <a:r>
                <a:rPr lang="en-GB" sz="1500" dirty="0">
                  <a:solidFill>
                    <a:schemeClr val="bg1"/>
                  </a:solidFill>
                </a:rPr>
                <a:t>  </a:t>
              </a:r>
              <a:r>
                <a:rPr lang="en-GB" sz="1500" dirty="0" smtClean="0">
                  <a:solidFill>
                    <a:schemeClr val="bg1"/>
                  </a:solidFill>
                </a:rPr>
                <a:t>Increased </a:t>
              </a:r>
              <a:r>
                <a:rPr lang="en-GB" sz="1500" i="1" dirty="0" err="1" smtClean="0">
                  <a:solidFill>
                    <a:schemeClr val="bg1"/>
                  </a:solidFill>
                </a:rPr>
                <a:t>Acropora</a:t>
              </a:r>
              <a:r>
                <a:rPr lang="en-GB" sz="1500" i="1" dirty="0" smtClean="0">
                  <a:solidFill>
                    <a:schemeClr val="bg1"/>
                  </a:solidFill>
                </a:rPr>
                <a:t> </a:t>
              </a:r>
              <a:endParaRPr lang="en-GB" sz="1500" i="1" dirty="0">
                <a:solidFill>
                  <a:schemeClr val="bg1"/>
                </a:solidFill>
              </a:endParaRPr>
            </a:p>
            <a:p>
              <a:pPr>
                <a:spcBef>
                  <a:spcPct val="50000"/>
                </a:spcBef>
                <a:buFontTx/>
                <a:buChar char="•"/>
              </a:pPr>
              <a:r>
                <a:rPr lang="en-GB" sz="1500" dirty="0">
                  <a:solidFill>
                    <a:schemeClr val="bg1"/>
                  </a:solidFill>
                </a:rPr>
                <a:t>  </a:t>
              </a:r>
              <a:r>
                <a:rPr lang="en-GB" sz="1500" dirty="0" smtClean="0">
                  <a:solidFill>
                    <a:schemeClr val="bg1"/>
                  </a:solidFill>
                </a:rPr>
                <a:t>Increased urchins</a:t>
              </a:r>
              <a:endParaRPr lang="en-GB" sz="1500" dirty="0">
                <a:solidFill>
                  <a:schemeClr val="bg1"/>
                </a:solidFill>
              </a:endParaRPr>
            </a:p>
          </p:txBody>
        </p:sp>
        <p:sp>
          <p:nvSpPr>
            <p:cNvPr id="30" name="Text Box 24"/>
            <p:cNvSpPr txBox="1">
              <a:spLocks noChangeArrowheads="1"/>
            </p:cNvSpPr>
            <p:nvPr/>
          </p:nvSpPr>
          <p:spPr bwMode="auto">
            <a:xfrm>
              <a:off x="7387174" y="1556792"/>
              <a:ext cx="1267907" cy="673040"/>
            </a:xfrm>
            <a:prstGeom prst="rect">
              <a:avLst/>
            </a:prstGeom>
            <a:noFill/>
            <a:ln w="9525">
              <a:noFill/>
              <a:miter lim="800000"/>
              <a:headEnd/>
              <a:tailEnd/>
            </a:ln>
          </p:spPr>
          <p:txBody>
            <a:bodyPr wrap="square">
              <a:spAutoFit/>
            </a:bodyPr>
            <a:lstStyle/>
            <a:p>
              <a:pPr algn="ctr">
                <a:spcBef>
                  <a:spcPct val="50000"/>
                </a:spcBef>
              </a:pPr>
              <a:r>
                <a:rPr lang="en-GB" sz="2000" dirty="0" smtClean="0"/>
                <a:t>S5</a:t>
              </a:r>
              <a:endParaRPr lang="en-GB" sz="2000" dirty="0"/>
            </a:p>
          </p:txBody>
        </p:sp>
        <p:sp>
          <p:nvSpPr>
            <p:cNvPr id="31" name="Content Placeholder 2"/>
            <p:cNvSpPr txBox="1">
              <a:spLocks/>
            </p:cNvSpPr>
            <p:nvPr/>
          </p:nvSpPr>
          <p:spPr>
            <a:xfrm>
              <a:off x="539552" y="5373216"/>
              <a:ext cx="8219256" cy="1076752"/>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000" b="0" i="0" u="none" strike="noStrike" kern="1200" cap="none" spc="0" normalizeH="0" baseline="0" noProof="0" smtClean="0">
                  <a:ln>
                    <a:noFill/>
                  </a:ln>
                  <a:solidFill>
                    <a:schemeClr val="tx1"/>
                  </a:solidFill>
                  <a:effectLst/>
                  <a:uLnTx/>
                  <a:uFillTx/>
                  <a:latin typeface="+mn-lt"/>
                  <a:ea typeface="+mn-ea"/>
                  <a:cs typeface="+mn-cs"/>
                </a:rPr>
                <a:t>Scenarios used to drive the historical model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000" b="0" i="0" u="none" strike="noStrike" kern="1200" cap="none" spc="0" normalizeH="0" baseline="0" noProof="0" smtClean="0">
                  <a:ln>
                    <a:noFill/>
                  </a:ln>
                  <a:solidFill>
                    <a:schemeClr val="tx1"/>
                  </a:solidFill>
                  <a:effectLst/>
                  <a:uLnTx/>
                  <a:uFillTx/>
                  <a:latin typeface="+mn-lt"/>
                  <a:ea typeface="+mn-ea"/>
                  <a:cs typeface="+mn-cs"/>
                </a:rPr>
                <a:t>Parameters populated by means and variance from published and unpublished sources</a:t>
              </a:r>
              <a:endParaRPr kumimoji="0" lang="en-GB" sz="2200" b="0" i="0" u="none" strike="noStrike" kern="1200" cap="none" spc="0" normalizeH="0" baseline="0" noProof="0" dirty="0">
                <a:ln>
                  <a:noFill/>
                </a:ln>
                <a:solidFill>
                  <a:schemeClr val="tx1"/>
                </a:solidFill>
                <a:effectLst/>
                <a:uLnTx/>
                <a:uFillTx/>
                <a:latin typeface="+mn-lt"/>
                <a:ea typeface="+mn-ea"/>
                <a:cs typeface="+mn-cs"/>
              </a:endParaRPr>
            </a:p>
          </p:txBody>
        </p:sp>
      </p:grpSp>
      <p:pic>
        <p:nvPicPr>
          <p:cNvPr id="33" name="Content Placeholder 3" descr="Historical results2.jpg"/>
          <p:cNvPicPr>
            <a:picLocks noChangeAspect="1"/>
          </p:cNvPicPr>
          <p:nvPr/>
        </p:nvPicPr>
        <p:blipFill>
          <a:blip r:embed="rId9" cstate="print">
            <a:clrChange>
              <a:clrFrom>
                <a:srgbClr val="FFFFFF"/>
              </a:clrFrom>
              <a:clrTo>
                <a:srgbClr val="FFFFFF">
                  <a:alpha val="0"/>
                </a:srgbClr>
              </a:clrTo>
            </a:clrChange>
          </a:blip>
          <a:srcRect r="35785" b="18750"/>
          <a:stretch>
            <a:fillRect/>
          </a:stretch>
        </p:blipFill>
        <p:spPr>
          <a:xfrm>
            <a:off x="5508104" y="4385464"/>
            <a:ext cx="5832648" cy="494507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Figure 4 - projection.jpg"/>
          <p:cNvPicPr>
            <a:picLocks noGrp="1" noChangeAspect="1"/>
          </p:cNvPicPr>
          <p:nvPr>
            <p:ph idx="1"/>
          </p:nvPr>
        </p:nvPicPr>
        <p:blipFill>
          <a:blip r:embed="rId2" cstate="print"/>
          <a:stretch>
            <a:fillRect/>
          </a:stretch>
        </p:blipFill>
        <p:spPr>
          <a:xfrm>
            <a:off x="1547664" y="2332037"/>
            <a:ext cx="6105662" cy="4525963"/>
          </a:xfrm>
        </p:spPr>
      </p:pic>
      <p:pic>
        <p:nvPicPr>
          <p:cNvPr id="5" name="Picture 4" descr="OLD Figure 5 - wildcard.jpg"/>
          <p:cNvPicPr>
            <a:picLocks noChangeAspect="1"/>
          </p:cNvPicPr>
          <p:nvPr/>
        </p:nvPicPr>
        <p:blipFill>
          <a:blip r:embed="rId3" cstate="print"/>
          <a:stretch>
            <a:fillRect/>
          </a:stretch>
        </p:blipFill>
        <p:spPr>
          <a:xfrm>
            <a:off x="0" y="0"/>
            <a:ext cx="9144000" cy="376279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descr="Alvarez2.jpg"/>
          <p:cNvPicPr>
            <a:picLocks noChangeAspect="1"/>
          </p:cNvPicPr>
          <p:nvPr/>
        </p:nvPicPr>
        <p:blipFill>
          <a:blip r:embed="rId3" cstate="print">
            <a:clrChange>
              <a:clrFrom>
                <a:srgbClr val="FFFFFF"/>
              </a:clrFrom>
              <a:clrTo>
                <a:srgbClr val="FFFFFF">
                  <a:alpha val="0"/>
                </a:srgbClr>
              </a:clrTo>
            </a:clrChange>
          </a:blip>
          <a:stretch>
            <a:fillRect/>
          </a:stretch>
        </p:blipFill>
        <p:spPr>
          <a:xfrm>
            <a:off x="3218934" y="3579625"/>
            <a:ext cx="4089370" cy="2441663"/>
          </a:xfrm>
          <a:prstGeom prst="rect">
            <a:avLst/>
          </a:prstGeom>
        </p:spPr>
      </p:pic>
      <p:sp>
        <p:nvSpPr>
          <p:cNvPr id="2" name="Title 1"/>
          <p:cNvSpPr>
            <a:spLocks noGrp="1"/>
          </p:cNvSpPr>
          <p:nvPr>
            <p:ph type="title"/>
          </p:nvPr>
        </p:nvSpPr>
        <p:spPr>
          <a:xfrm>
            <a:off x="457200" y="413792"/>
            <a:ext cx="8229600" cy="1143000"/>
          </a:xfrm>
        </p:spPr>
        <p:txBody>
          <a:bodyPr>
            <a:normAutofit fontScale="90000"/>
          </a:bodyPr>
          <a:lstStyle/>
          <a:p>
            <a:pPr algn="l"/>
            <a:r>
              <a:rPr lang="en-GB" dirty="0" smtClean="0"/>
              <a:t>A calcium carbonate </a:t>
            </a:r>
            <a:br>
              <a:rPr lang="en-GB" dirty="0" smtClean="0"/>
            </a:br>
            <a:r>
              <a:rPr lang="en-GB" dirty="0" smtClean="0"/>
              <a:t>reef framework…</a:t>
            </a:r>
            <a:endParaRPr lang="en-GB" dirty="0"/>
          </a:p>
        </p:txBody>
      </p:sp>
      <p:pic>
        <p:nvPicPr>
          <p:cNvPr id="5" name="Picture 7" descr="\\isad.isadroot.ex.ac.uk\uoe\user\Bioerosion\Images\P1060462.JPG"/>
          <p:cNvPicPr>
            <a:picLocks noChangeAspect="1" noChangeArrowheads="1"/>
          </p:cNvPicPr>
          <p:nvPr/>
        </p:nvPicPr>
        <p:blipFill>
          <a:blip r:embed="rId4" cstate="print"/>
          <a:srcRect l="19028" t="4054" r="3297" b="676"/>
          <a:stretch>
            <a:fillRect/>
          </a:stretch>
        </p:blipFill>
        <p:spPr bwMode="auto">
          <a:xfrm>
            <a:off x="7380312" y="3429000"/>
            <a:ext cx="1763688" cy="1442105"/>
          </a:xfrm>
          <a:prstGeom prst="rect">
            <a:avLst/>
          </a:prstGeom>
          <a:ln>
            <a:noFill/>
          </a:ln>
          <a:effectLst>
            <a:outerShdw blurRad="292100" dist="139700" dir="2700000" algn="tl" rotWithShape="0">
              <a:srgbClr val="333333">
                <a:alpha val="65000"/>
              </a:srgbClr>
            </a:outerShdw>
          </a:effectLst>
        </p:spPr>
      </p:pic>
      <p:pic>
        <p:nvPicPr>
          <p:cNvPr id="7" name="Picture 3" descr="\\isad.isadroot.ex.ac.uk\uoe\user\Bioerosion\Images\P1060436.JPG"/>
          <p:cNvPicPr>
            <a:picLocks noChangeAspect="1" noChangeArrowheads="1"/>
          </p:cNvPicPr>
          <p:nvPr/>
        </p:nvPicPr>
        <p:blipFill>
          <a:blip r:embed="rId5" cstate="print"/>
          <a:srcRect l="6343" t="27993" r="15981" b="24372"/>
          <a:stretch>
            <a:fillRect/>
          </a:stretch>
        </p:blipFill>
        <p:spPr bwMode="auto">
          <a:xfrm>
            <a:off x="7380312" y="1844824"/>
            <a:ext cx="1763688" cy="1442105"/>
          </a:xfrm>
          <a:prstGeom prst="rect">
            <a:avLst/>
          </a:prstGeom>
          <a:ln>
            <a:noFill/>
          </a:ln>
          <a:effectLst>
            <a:outerShdw blurRad="292100" dist="139700" dir="2700000" algn="tl" rotWithShape="0">
              <a:srgbClr val="333333">
                <a:alpha val="65000"/>
              </a:srgbClr>
            </a:outerShdw>
          </a:effectLst>
        </p:spPr>
      </p:pic>
      <p:pic>
        <p:nvPicPr>
          <p:cNvPr id="8" name="Picture 4" descr="\\isad.isadroot.ex.ac.uk\uoe\user\Bioerosion\Images\renata2.bmp"/>
          <p:cNvPicPr>
            <a:picLocks noChangeAspect="1" noChangeArrowheads="1"/>
          </p:cNvPicPr>
          <p:nvPr/>
        </p:nvPicPr>
        <p:blipFill>
          <a:blip r:embed="rId6" cstate="print"/>
          <a:srcRect l="5874" r="22181" b="23233"/>
          <a:stretch>
            <a:fillRect/>
          </a:stretch>
        </p:blipFill>
        <p:spPr bwMode="auto">
          <a:xfrm>
            <a:off x="7380312" y="260648"/>
            <a:ext cx="1763688" cy="1442105"/>
          </a:xfrm>
          <a:prstGeom prst="rect">
            <a:avLst/>
          </a:prstGeom>
          <a:ln>
            <a:noFill/>
          </a:ln>
          <a:effectLst>
            <a:outerShdw blurRad="292100" dist="139700" dir="2700000" algn="tl" rotWithShape="0">
              <a:srgbClr val="333333">
                <a:alpha val="65000"/>
              </a:srgbClr>
            </a:outerShdw>
          </a:effectLst>
        </p:spPr>
      </p:pic>
      <p:pic>
        <p:nvPicPr>
          <p:cNvPr id="9" name="Picture 5" descr="\\isad.isadroot.ex.ac.uk\uoe\user\Bioerosion\Images\P1040049.JPG"/>
          <p:cNvPicPr>
            <a:picLocks noChangeAspect="1" noChangeArrowheads="1"/>
          </p:cNvPicPr>
          <p:nvPr/>
        </p:nvPicPr>
        <p:blipFill>
          <a:blip r:embed="rId7" cstate="print"/>
          <a:srcRect l="-1" t="28701" r="54095" b="16363"/>
          <a:stretch>
            <a:fillRect/>
          </a:stretch>
        </p:blipFill>
        <p:spPr bwMode="auto">
          <a:xfrm>
            <a:off x="7380312" y="5013176"/>
            <a:ext cx="1763688" cy="1442105"/>
          </a:xfrm>
          <a:prstGeom prst="rect">
            <a:avLst/>
          </a:prstGeom>
          <a:ln>
            <a:noFill/>
          </a:ln>
          <a:effectLst>
            <a:outerShdw blurRad="292100" dist="139700" dir="2700000" algn="tl" rotWithShape="0">
              <a:srgbClr val="333333">
                <a:alpha val="65000"/>
              </a:srgbClr>
            </a:outerShdw>
          </a:effectLst>
        </p:spPr>
      </p:pic>
      <p:sp>
        <p:nvSpPr>
          <p:cNvPr id="15" name="AutoShape 10"/>
          <p:cNvSpPr>
            <a:spLocks noChangeArrowheads="1"/>
          </p:cNvSpPr>
          <p:nvPr/>
        </p:nvSpPr>
        <p:spPr bwMode="auto">
          <a:xfrm rot="5400000">
            <a:off x="7812359" y="3140968"/>
            <a:ext cx="576064" cy="432048"/>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16" name="AutoShape 10"/>
          <p:cNvSpPr>
            <a:spLocks noChangeArrowheads="1"/>
          </p:cNvSpPr>
          <p:nvPr/>
        </p:nvSpPr>
        <p:spPr bwMode="auto">
          <a:xfrm rot="5400000">
            <a:off x="7812359" y="4729034"/>
            <a:ext cx="576064" cy="432048"/>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30" name="AutoShape 10"/>
          <p:cNvSpPr>
            <a:spLocks noChangeArrowheads="1"/>
          </p:cNvSpPr>
          <p:nvPr/>
        </p:nvSpPr>
        <p:spPr bwMode="auto">
          <a:xfrm rot="5400000">
            <a:off x="7812359" y="1628800"/>
            <a:ext cx="576064" cy="432048"/>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48" name="Rectangle 47"/>
          <p:cNvSpPr/>
          <p:nvPr/>
        </p:nvSpPr>
        <p:spPr>
          <a:xfrm rot="5400000">
            <a:off x="6030252" y="4347012"/>
            <a:ext cx="1521570" cy="261610"/>
          </a:xfrm>
          <a:prstGeom prst="rect">
            <a:avLst/>
          </a:prstGeom>
        </p:spPr>
        <p:txBody>
          <a:bodyPr wrap="none">
            <a:spAutoFit/>
          </a:bodyPr>
          <a:lstStyle/>
          <a:p>
            <a:pPr algn="r"/>
            <a:r>
              <a:rPr lang="en-GB" sz="1100" dirty="0" smtClean="0"/>
              <a:t>Alvarez-</a:t>
            </a:r>
            <a:r>
              <a:rPr lang="en-GB" sz="1100" dirty="0" err="1" smtClean="0"/>
              <a:t>Filip</a:t>
            </a:r>
            <a:r>
              <a:rPr lang="en-GB" sz="1100" dirty="0" smtClean="0"/>
              <a:t> </a:t>
            </a:r>
            <a:r>
              <a:rPr lang="en-GB" sz="1100" i="1" dirty="0" smtClean="0"/>
              <a:t>et al.</a:t>
            </a:r>
            <a:r>
              <a:rPr lang="en-GB" sz="1100" dirty="0" smtClean="0"/>
              <a:t> 2009</a:t>
            </a:r>
            <a:endParaRPr lang="en-GB" sz="1100" dirty="0"/>
          </a:p>
        </p:txBody>
      </p:sp>
      <p:sp>
        <p:nvSpPr>
          <p:cNvPr id="52" name="TextBox 51"/>
          <p:cNvSpPr txBox="1"/>
          <p:nvPr/>
        </p:nvSpPr>
        <p:spPr>
          <a:xfrm rot="16200000">
            <a:off x="2462574" y="4530315"/>
            <a:ext cx="1944216" cy="461665"/>
          </a:xfrm>
          <a:prstGeom prst="rect">
            <a:avLst/>
          </a:prstGeom>
          <a:solidFill>
            <a:schemeClr val="bg1"/>
          </a:solidFill>
          <a:ln>
            <a:solidFill>
              <a:schemeClr val="bg1"/>
            </a:solidFill>
          </a:ln>
        </p:spPr>
        <p:txBody>
          <a:bodyPr wrap="square" rtlCol="0">
            <a:spAutoFit/>
          </a:bodyPr>
          <a:lstStyle/>
          <a:p>
            <a:pPr algn="ctr"/>
            <a:r>
              <a:rPr lang="en-GB" sz="1200" dirty="0" smtClean="0"/>
              <a:t>Structural complexity</a:t>
            </a:r>
          </a:p>
          <a:p>
            <a:pPr algn="ctr"/>
            <a:r>
              <a:rPr lang="en-GB" sz="1200" dirty="0" smtClean="0"/>
              <a:t> </a:t>
            </a:r>
            <a:r>
              <a:rPr lang="en-GB" sz="1000" dirty="0" smtClean="0"/>
              <a:t>of Caribbean reefs</a:t>
            </a:r>
            <a:endParaRPr lang="en-GB" sz="1000" dirty="0"/>
          </a:p>
        </p:txBody>
      </p:sp>
      <p:sp>
        <p:nvSpPr>
          <p:cNvPr id="3" name="Content Placeholder 2"/>
          <p:cNvSpPr>
            <a:spLocks noGrp="1"/>
          </p:cNvSpPr>
          <p:nvPr>
            <p:ph idx="1"/>
          </p:nvPr>
        </p:nvSpPr>
        <p:spPr>
          <a:xfrm>
            <a:off x="-6085184" y="332656"/>
            <a:ext cx="8147248" cy="4752528"/>
          </a:xfrm>
        </p:spPr>
        <p:txBody>
          <a:bodyPr>
            <a:normAutofit fontScale="70000" lnSpcReduction="20000"/>
          </a:bodyPr>
          <a:lstStyle/>
          <a:p>
            <a:r>
              <a:rPr lang="en-GB" dirty="0" smtClean="0"/>
              <a:t>Reefs: characterised by 3D structure</a:t>
            </a:r>
          </a:p>
          <a:p>
            <a:r>
              <a:rPr lang="en-GB" dirty="0" smtClean="0"/>
              <a:t>CaCO</a:t>
            </a:r>
            <a:r>
              <a:rPr lang="en-GB" baseline="-25000" dirty="0" smtClean="0"/>
              <a:t>3</a:t>
            </a:r>
            <a:r>
              <a:rPr lang="en-GB" dirty="0" smtClean="0"/>
              <a:t> framework – architectural complexity</a:t>
            </a:r>
          </a:p>
          <a:p>
            <a:r>
              <a:rPr lang="en-GB" dirty="0" smtClean="0"/>
              <a:t>Provides ecological goods and services</a:t>
            </a:r>
          </a:p>
          <a:p>
            <a:pPr lvl="1"/>
            <a:r>
              <a:rPr lang="en-GB" dirty="0" smtClean="0"/>
              <a:t>Biodiversity (e.g. fishing valued at $US 295 million)</a:t>
            </a:r>
          </a:p>
          <a:p>
            <a:pPr lvl="1"/>
            <a:r>
              <a:rPr lang="en-GB" dirty="0" smtClean="0"/>
              <a:t>Coastal protection ($US 0.94-2.8 billion)</a:t>
            </a:r>
          </a:p>
          <a:p>
            <a:pPr lvl="1"/>
            <a:r>
              <a:rPr lang="en-GB" dirty="0" smtClean="0"/>
              <a:t>Sand production ($US 2.7 billion)</a:t>
            </a:r>
          </a:p>
          <a:p>
            <a:r>
              <a:rPr lang="en-GB" dirty="0" smtClean="0"/>
              <a:t>Anthropogenic change</a:t>
            </a:r>
          </a:p>
          <a:p>
            <a:pPr lvl="1">
              <a:buClr>
                <a:schemeClr val="bg2"/>
              </a:buClr>
              <a:buFontTx/>
              <a:buChar char="•"/>
            </a:pPr>
            <a:r>
              <a:rPr lang="en-GB" sz="2300" dirty="0" smtClean="0"/>
              <a:t>Coral bleaching</a:t>
            </a:r>
          </a:p>
          <a:p>
            <a:pPr lvl="1">
              <a:buClr>
                <a:schemeClr val="bg2"/>
              </a:buClr>
              <a:buFontTx/>
              <a:buChar char="•"/>
            </a:pPr>
            <a:r>
              <a:rPr lang="en-GB" sz="2300" dirty="0" smtClean="0"/>
              <a:t>Ocean acidification</a:t>
            </a:r>
          </a:p>
          <a:p>
            <a:pPr lvl="1">
              <a:buClr>
                <a:schemeClr val="bg2"/>
              </a:buClr>
              <a:buFontTx/>
              <a:buChar char="•"/>
            </a:pPr>
            <a:r>
              <a:rPr lang="en-GB" sz="2300" dirty="0" smtClean="0"/>
              <a:t>Hurricane damage</a:t>
            </a:r>
          </a:p>
          <a:p>
            <a:pPr lvl="1">
              <a:buClr>
                <a:schemeClr val="bg2"/>
              </a:buClr>
              <a:buFontTx/>
              <a:buChar char="•"/>
            </a:pPr>
            <a:r>
              <a:rPr lang="en-GB" sz="2300" dirty="0" smtClean="0"/>
              <a:t>Algal blooms</a:t>
            </a:r>
          </a:p>
          <a:p>
            <a:pPr lvl="1">
              <a:buClr>
                <a:schemeClr val="bg2"/>
              </a:buClr>
              <a:buFontTx/>
              <a:buChar char="•"/>
            </a:pPr>
            <a:r>
              <a:rPr lang="en-GB" sz="2300" dirty="0" smtClean="0"/>
              <a:t>Coral disease</a:t>
            </a:r>
          </a:p>
          <a:p>
            <a:pPr lvl="1">
              <a:buClr>
                <a:schemeClr val="bg2"/>
              </a:buClr>
              <a:buFontTx/>
              <a:buChar char="•"/>
            </a:pPr>
            <a:r>
              <a:rPr lang="en-GB" sz="2300" dirty="0" smtClean="0"/>
              <a:t>Sedimentation</a:t>
            </a:r>
          </a:p>
          <a:p>
            <a:pPr lvl="1">
              <a:buClr>
                <a:schemeClr val="bg2"/>
              </a:buClr>
              <a:buFontTx/>
              <a:buChar char="•"/>
            </a:pPr>
            <a:r>
              <a:rPr lang="en-GB" sz="2300" dirty="0" smtClean="0"/>
              <a:t>Invasive species</a:t>
            </a:r>
          </a:p>
          <a:p>
            <a:pPr lvl="1">
              <a:buClr>
                <a:schemeClr val="bg2"/>
              </a:buClr>
              <a:buFontTx/>
              <a:buChar char="•"/>
            </a:pPr>
            <a:r>
              <a:rPr lang="en-GB" sz="2300" i="1" dirty="0" err="1" smtClean="0"/>
              <a:t>Diadema</a:t>
            </a:r>
            <a:r>
              <a:rPr lang="en-GB" sz="2300" i="1" dirty="0" smtClean="0"/>
              <a:t> </a:t>
            </a:r>
            <a:r>
              <a:rPr lang="en-GB" sz="2300" dirty="0" smtClean="0"/>
              <a:t>loss</a:t>
            </a:r>
          </a:p>
          <a:p>
            <a:r>
              <a:rPr lang="en-GB" dirty="0" smtClean="0"/>
              <a:t>Carbonate budgets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linds(horizontal)">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linds(horizontal)">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blinds(horizontal)">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linds(horizontal)">
                                      <p:cBhvr>
                                        <p:cTn id="35" dur="500"/>
                                        <p:tgtEl>
                                          <p:spTgt spid="3">
                                            <p:txEl>
                                              <p:pRg st="7" end="7"/>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blinds(horizontal)">
                                      <p:cBhvr>
                                        <p:cTn id="38" dur="500"/>
                                        <p:tgtEl>
                                          <p:spTgt spid="3">
                                            <p:txEl>
                                              <p:pRg st="8" end="8"/>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blinds(horizontal)">
                                      <p:cBhvr>
                                        <p:cTn id="41" dur="500"/>
                                        <p:tgtEl>
                                          <p:spTgt spid="3">
                                            <p:txEl>
                                              <p:pRg st="9" end="9"/>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blinds(horizontal)">
                                      <p:cBhvr>
                                        <p:cTn id="44" dur="500"/>
                                        <p:tgtEl>
                                          <p:spTgt spid="3">
                                            <p:txEl>
                                              <p:pRg st="10" end="10"/>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blinds(horizontal)">
                                      <p:cBhvr>
                                        <p:cTn id="47" dur="500"/>
                                        <p:tgtEl>
                                          <p:spTgt spid="3">
                                            <p:txEl>
                                              <p:pRg st="11" end="11"/>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blinds(horizontal)">
                                      <p:cBhvr>
                                        <p:cTn id="50" dur="500"/>
                                        <p:tgtEl>
                                          <p:spTgt spid="3">
                                            <p:txEl>
                                              <p:pRg st="12" end="12"/>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blinds(horizontal)">
                                      <p:cBhvr>
                                        <p:cTn id="53" dur="500"/>
                                        <p:tgtEl>
                                          <p:spTgt spid="3">
                                            <p:txEl>
                                              <p:pRg st="13" end="13"/>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Effect transition="in" filter="blinds(horizontal)">
                                      <p:cBhvr>
                                        <p:cTn id="56" dur="500"/>
                                        <p:tgtEl>
                                          <p:spTgt spid="3">
                                            <p:txEl>
                                              <p:pRg st="14" end="1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blinds(horizontal)">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blinds(horizontal)">
                                      <p:cBhvr>
                                        <p:cTn id="66" dur="500"/>
                                        <p:tgtEl>
                                          <p:spTgt spid="15"/>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blinds(horizontal)">
                                      <p:cBhvr>
                                        <p:cTn id="71" dur="500"/>
                                        <p:tgtEl>
                                          <p:spTgt spid="16"/>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blinds(horizontal)">
                                      <p:cBhvr>
                                        <p:cTn id="76" dur="500"/>
                                        <p:tgtEl>
                                          <p:spTgt spid="50"/>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blinds(horizontal)">
                                      <p:cBhvr>
                                        <p:cTn id="79" dur="500"/>
                                        <p:tgtEl>
                                          <p:spTgt spid="52"/>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blinds(horizontal)">
                                      <p:cBhvr>
                                        <p:cTn id="82" dur="500"/>
                                        <p:tgtEl>
                                          <p:spTgt spid="4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
                                            <p:txEl>
                                              <p:pRg st="15" end="15"/>
                                            </p:txEl>
                                          </p:spTgt>
                                        </p:tgtEl>
                                        <p:attrNameLst>
                                          <p:attrName>style.visibility</p:attrName>
                                        </p:attrNameLst>
                                      </p:cBhvr>
                                      <p:to>
                                        <p:strVal val="visible"/>
                                      </p:to>
                                    </p:set>
                                    <p:animEffect transition="in" filter="blinds(horizontal)">
                                      <p:cBhvr>
                                        <p:cTn id="8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0" grpId="0" animBg="1"/>
      <p:bldP spid="48" grpId="0"/>
      <p:bldP spid="5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6635080" cy="5805264"/>
          </a:xfrm>
        </p:spPr>
        <p:txBody>
          <a:bodyPr>
            <a:normAutofit fontScale="92500" lnSpcReduction="20000"/>
          </a:bodyPr>
          <a:lstStyle/>
          <a:p>
            <a:r>
              <a:rPr lang="en-GB" sz="2900" dirty="0" smtClean="0"/>
              <a:t>Caribbean reefs are changing</a:t>
            </a:r>
          </a:p>
          <a:p>
            <a:r>
              <a:rPr lang="en-GB" sz="2900" dirty="0" smtClean="0"/>
              <a:t>One aspect of this change is                       loss of architectural complexity</a:t>
            </a:r>
          </a:p>
          <a:p>
            <a:endParaRPr lang="en-GB" sz="2900" dirty="0" smtClean="0"/>
          </a:p>
          <a:p>
            <a:endParaRPr lang="en-GB" sz="2500" dirty="0" smtClean="0"/>
          </a:p>
          <a:p>
            <a:endParaRPr lang="en-GB" sz="2500" dirty="0" smtClean="0"/>
          </a:p>
          <a:p>
            <a:endParaRPr lang="en-GB" sz="2500" dirty="0" smtClean="0"/>
          </a:p>
          <a:p>
            <a:endParaRPr lang="en-GB" sz="2500" dirty="0" smtClean="0"/>
          </a:p>
          <a:p>
            <a:endParaRPr lang="en-GB" sz="2500" dirty="0" smtClean="0"/>
          </a:p>
          <a:p>
            <a:pPr>
              <a:buNone/>
            </a:pPr>
            <a:endParaRPr lang="en-GB" sz="2500" dirty="0" smtClean="0"/>
          </a:p>
          <a:p>
            <a:pPr lvl="1">
              <a:defRPr/>
            </a:pPr>
            <a:r>
              <a:rPr lang="en-GB" sz="1900" dirty="0" smtClean="0"/>
              <a:t>Biodiversity (e.g. fishing valued at $US 295 million)</a:t>
            </a:r>
          </a:p>
          <a:p>
            <a:pPr lvl="1">
              <a:defRPr/>
            </a:pPr>
            <a:r>
              <a:rPr lang="en-GB" sz="1900" dirty="0" smtClean="0"/>
              <a:t>Coastal protection ($US 0.94-2.8 billion)</a:t>
            </a:r>
          </a:p>
          <a:p>
            <a:pPr lvl="1">
              <a:defRPr/>
            </a:pPr>
            <a:r>
              <a:rPr lang="en-GB" sz="1900" dirty="0" smtClean="0"/>
              <a:t>Sand production ($US 2.7 billion)</a:t>
            </a:r>
          </a:p>
          <a:p>
            <a:r>
              <a:rPr lang="en-GB" sz="2800" dirty="0" smtClean="0"/>
              <a:t>Carbonate budgets provide a useful proxy for reef health</a:t>
            </a:r>
            <a:endParaRPr lang="en-GB" sz="2800" dirty="0"/>
          </a:p>
          <a:p>
            <a:pPr lvl="1"/>
            <a:r>
              <a:rPr lang="en-GB" sz="2200" dirty="0" smtClean="0"/>
              <a:t>go beyond simple coral/                                       </a:t>
            </a:r>
            <a:r>
              <a:rPr lang="en-GB" sz="2200" dirty="0" err="1" smtClean="0"/>
              <a:t>macroalgal</a:t>
            </a:r>
            <a:r>
              <a:rPr lang="en-GB" sz="2200" dirty="0" smtClean="0"/>
              <a:t> cover metrics</a:t>
            </a:r>
          </a:p>
        </p:txBody>
      </p:sp>
      <p:sp>
        <p:nvSpPr>
          <p:cNvPr id="4" name="Title 1"/>
          <p:cNvSpPr txBox="1">
            <a:spLocks/>
          </p:cNvSpPr>
          <p:nvPr/>
        </p:nvSpPr>
        <p:spPr>
          <a:xfrm>
            <a:off x="251520" y="144016"/>
            <a:ext cx="8229600" cy="9807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Why do we care?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7" descr="\\isad.isadroot.ex.ac.uk\uoe\user\Bioerosion\Images\P1060462.JPG"/>
          <p:cNvPicPr>
            <a:picLocks noChangeAspect="1" noChangeArrowheads="1"/>
          </p:cNvPicPr>
          <p:nvPr/>
        </p:nvPicPr>
        <p:blipFill>
          <a:blip r:embed="rId3" cstate="print"/>
          <a:srcRect l="19028" t="4054" r="3297" b="676"/>
          <a:stretch>
            <a:fillRect/>
          </a:stretch>
        </p:blipFill>
        <p:spPr bwMode="auto">
          <a:xfrm>
            <a:off x="7128792" y="3501008"/>
            <a:ext cx="1763688" cy="1442105"/>
          </a:xfrm>
          <a:prstGeom prst="rect">
            <a:avLst/>
          </a:prstGeom>
          <a:ln>
            <a:noFill/>
          </a:ln>
          <a:effectLst>
            <a:outerShdw blurRad="292100" dist="139700" dir="2700000" algn="tl" rotWithShape="0">
              <a:srgbClr val="333333">
                <a:alpha val="65000"/>
              </a:srgbClr>
            </a:outerShdw>
          </a:effectLst>
        </p:spPr>
      </p:pic>
      <p:pic>
        <p:nvPicPr>
          <p:cNvPr id="7" name="Picture 3" descr="\\isad.isadroot.ex.ac.uk\uoe\user\Bioerosion\Images\P1060436.JPG"/>
          <p:cNvPicPr>
            <a:picLocks noChangeAspect="1" noChangeArrowheads="1"/>
          </p:cNvPicPr>
          <p:nvPr/>
        </p:nvPicPr>
        <p:blipFill>
          <a:blip r:embed="rId4" cstate="print"/>
          <a:srcRect l="6343" t="27993" r="15981" b="24372"/>
          <a:stretch>
            <a:fillRect/>
          </a:stretch>
        </p:blipFill>
        <p:spPr bwMode="auto">
          <a:xfrm>
            <a:off x="7128792" y="1916832"/>
            <a:ext cx="1763688" cy="1442105"/>
          </a:xfrm>
          <a:prstGeom prst="rect">
            <a:avLst/>
          </a:prstGeom>
          <a:ln>
            <a:noFill/>
          </a:ln>
          <a:effectLst>
            <a:outerShdw blurRad="292100" dist="139700" dir="2700000" algn="tl" rotWithShape="0">
              <a:srgbClr val="333333">
                <a:alpha val="65000"/>
              </a:srgbClr>
            </a:outerShdw>
          </a:effectLst>
        </p:spPr>
      </p:pic>
      <p:pic>
        <p:nvPicPr>
          <p:cNvPr id="8" name="Picture 4" descr="\\isad.isadroot.ex.ac.uk\uoe\user\Bioerosion\Images\renata2.bmp"/>
          <p:cNvPicPr>
            <a:picLocks noChangeAspect="1" noChangeArrowheads="1"/>
          </p:cNvPicPr>
          <p:nvPr/>
        </p:nvPicPr>
        <p:blipFill>
          <a:blip r:embed="rId5" cstate="print"/>
          <a:srcRect l="5874" r="22181" b="23233"/>
          <a:stretch>
            <a:fillRect/>
          </a:stretch>
        </p:blipFill>
        <p:spPr bwMode="auto">
          <a:xfrm>
            <a:off x="7128792" y="332656"/>
            <a:ext cx="1763688" cy="1442105"/>
          </a:xfrm>
          <a:prstGeom prst="rect">
            <a:avLst/>
          </a:prstGeom>
          <a:ln>
            <a:noFill/>
          </a:ln>
          <a:effectLst>
            <a:outerShdw blurRad="292100" dist="139700" dir="2700000" algn="tl" rotWithShape="0">
              <a:srgbClr val="333333">
                <a:alpha val="65000"/>
              </a:srgbClr>
            </a:outerShdw>
          </a:effectLst>
        </p:spPr>
      </p:pic>
      <p:pic>
        <p:nvPicPr>
          <p:cNvPr id="9" name="Picture 5" descr="\\isad.isadroot.ex.ac.uk\uoe\user\Bioerosion\Images\P1040049.JPG"/>
          <p:cNvPicPr>
            <a:picLocks noChangeAspect="1" noChangeArrowheads="1"/>
          </p:cNvPicPr>
          <p:nvPr/>
        </p:nvPicPr>
        <p:blipFill>
          <a:blip r:embed="rId6" cstate="print"/>
          <a:srcRect l="-1" t="28701" r="54095" b="16363"/>
          <a:stretch>
            <a:fillRect/>
          </a:stretch>
        </p:blipFill>
        <p:spPr bwMode="auto">
          <a:xfrm>
            <a:off x="7128792" y="5085184"/>
            <a:ext cx="1763688" cy="1442105"/>
          </a:xfrm>
          <a:prstGeom prst="rect">
            <a:avLst/>
          </a:prstGeom>
          <a:ln>
            <a:noFill/>
          </a:ln>
          <a:effectLst>
            <a:outerShdw blurRad="292100" dist="139700" dir="2700000" algn="tl" rotWithShape="0">
              <a:srgbClr val="333333">
                <a:alpha val="65000"/>
              </a:srgbClr>
            </a:outerShdw>
          </a:effectLst>
        </p:spPr>
      </p:pic>
      <p:sp>
        <p:nvSpPr>
          <p:cNvPr id="10" name="AutoShape 10"/>
          <p:cNvSpPr>
            <a:spLocks noChangeArrowheads="1"/>
          </p:cNvSpPr>
          <p:nvPr/>
        </p:nvSpPr>
        <p:spPr bwMode="auto">
          <a:xfrm rot="5400000">
            <a:off x="7776862" y="3033463"/>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11" name="AutoShape 10"/>
          <p:cNvSpPr>
            <a:spLocks noChangeArrowheads="1"/>
          </p:cNvSpPr>
          <p:nvPr/>
        </p:nvSpPr>
        <p:spPr bwMode="auto">
          <a:xfrm rot="5400000">
            <a:off x="7776862" y="4621529"/>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sp>
        <p:nvSpPr>
          <p:cNvPr id="12" name="AutoShape 10"/>
          <p:cNvSpPr>
            <a:spLocks noChangeArrowheads="1"/>
          </p:cNvSpPr>
          <p:nvPr/>
        </p:nvSpPr>
        <p:spPr bwMode="auto">
          <a:xfrm rot="5400000">
            <a:off x="7776862" y="1521295"/>
            <a:ext cx="576064" cy="791074"/>
          </a:xfrm>
          <a:prstGeom prst="rightArrow">
            <a:avLst>
              <a:gd name="adj1" fmla="val 50000"/>
              <a:gd name="adj2" fmla="val 36091"/>
            </a:avLst>
          </a:prstGeom>
          <a:solidFill>
            <a:schemeClr val="bg1"/>
          </a:solidFill>
          <a:ln w="9525">
            <a:solidFill>
              <a:schemeClr val="tx1"/>
            </a:solidFill>
            <a:miter lim="800000"/>
            <a:headEnd/>
            <a:tailEnd/>
          </a:ln>
        </p:spPr>
        <p:txBody>
          <a:bodyPr wrap="none" anchor="ctr"/>
          <a:lstStyle/>
          <a:p>
            <a:endParaRPr lang="en-US"/>
          </a:p>
        </p:txBody>
      </p:sp>
      <p:grpSp>
        <p:nvGrpSpPr>
          <p:cNvPr id="2" name="Group 16"/>
          <p:cNvGrpSpPr/>
          <p:nvPr/>
        </p:nvGrpSpPr>
        <p:grpSpPr>
          <a:xfrm>
            <a:off x="220743" y="2060848"/>
            <a:ext cx="5872181" cy="2441663"/>
            <a:chOff x="3173072" y="3579625"/>
            <a:chExt cx="5872181" cy="2441663"/>
          </a:xfrm>
        </p:grpSpPr>
        <p:pic>
          <p:nvPicPr>
            <p:cNvPr id="14" name="Picture 13" descr="Alvarez2.jpg"/>
            <p:cNvPicPr>
              <a:picLocks noChangeAspect="1"/>
            </p:cNvPicPr>
            <p:nvPr/>
          </p:nvPicPr>
          <p:blipFill>
            <a:blip r:embed="rId7" cstate="print">
              <a:clrChange>
                <a:clrFrom>
                  <a:srgbClr val="FFFFFF"/>
                </a:clrFrom>
                <a:clrTo>
                  <a:srgbClr val="FFFFFF">
                    <a:alpha val="0"/>
                  </a:srgbClr>
                </a:clrTo>
              </a:clrChange>
            </a:blip>
            <a:stretch>
              <a:fillRect/>
            </a:stretch>
          </p:blipFill>
          <p:spPr>
            <a:xfrm>
              <a:off x="3275857" y="3579625"/>
              <a:ext cx="4089370" cy="2441663"/>
            </a:xfrm>
            <a:prstGeom prst="rect">
              <a:avLst/>
            </a:prstGeom>
          </p:spPr>
        </p:pic>
        <p:sp>
          <p:nvSpPr>
            <p:cNvPr id="15" name="Rectangle 14"/>
            <p:cNvSpPr/>
            <p:nvPr/>
          </p:nvSpPr>
          <p:spPr>
            <a:xfrm>
              <a:off x="7164289" y="5648112"/>
              <a:ext cx="1880964" cy="307777"/>
            </a:xfrm>
            <a:prstGeom prst="rect">
              <a:avLst/>
            </a:prstGeom>
          </p:spPr>
          <p:txBody>
            <a:bodyPr wrap="none">
              <a:spAutoFit/>
            </a:bodyPr>
            <a:lstStyle/>
            <a:p>
              <a:pPr algn="r"/>
              <a:r>
                <a:rPr lang="en-GB" sz="1400" dirty="0" smtClean="0"/>
                <a:t>Alvarez-</a:t>
              </a:r>
              <a:r>
                <a:rPr lang="en-GB" sz="1400" dirty="0" err="1" smtClean="0"/>
                <a:t>Filip</a:t>
              </a:r>
              <a:r>
                <a:rPr lang="en-GB" sz="1400" dirty="0" smtClean="0"/>
                <a:t> </a:t>
              </a:r>
              <a:r>
                <a:rPr lang="en-GB" sz="1400" i="1" dirty="0" smtClean="0"/>
                <a:t>et al.</a:t>
              </a:r>
              <a:r>
                <a:rPr lang="en-GB" sz="1400" dirty="0" smtClean="0"/>
                <a:t> 2009</a:t>
              </a:r>
              <a:endParaRPr lang="en-GB" sz="1400" dirty="0"/>
            </a:p>
          </p:txBody>
        </p:sp>
        <p:sp>
          <p:nvSpPr>
            <p:cNvPr id="16" name="TextBox 15"/>
            <p:cNvSpPr txBox="1"/>
            <p:nvPr/>
          </p:nvSpPr>
          <p:spPr>
            <a:xfrm rot="16200000">
              <a:off x="2462574" y="4499538"/>
              <a:ext cx="1944216" cy="523220"/>
            </a:xfrm>
            <a:prstGeom prst="rect">
              <a:avLst/>
            </a:prstGeom>
            <a:solidFill>
              <a:schemeClr val="bg1"/>
            </a:solidFill>
            <a:ln>
              <a:solidFill>
                <a:schemeClr val="bg1"/>
              </a:solidFill>
            </a:ln>
          </p:spPr>
          <p:txBody>
            <a:bodyPr wrap="square" rtlCol="0">
              <a:spAutoFit/>
            </a:bodyPr>
            <a:lstStyle/>
            <a:p>
              <a:pPr algn="ctr"/>
              <a:r>
                <a:rPr lang="en-GB" sz="1400" dirty="0" smtClean="0"/>
                <a:t>Structural complexity</a:t>
              </a:r>
            </a:p>
            <a:p>
              <a:pPr algn="ctr"/>
              <a:r>
                <a:rPr lang="en-GB" sz="1400" dirty="0" smtClean="0"/>
                <a:t> of Caribbean reef</a:t>
              </a:r>
              <a:r>
                <a:rPr lang="en-GB" sz="1000" dirty="0" smtClean="0"/>
                <a:t>s</a:t>
              </a:r>
              <a:endParaRPr lang="en-GB" sz="1000" dirty="0"/>
            </a:p>
          </p:txBody>
        </p:sp>
      </p:grpSp>
      <p:sp>
        <p:nvSpPr>
          <p:cNvPr id="18" name="Rectangle 17"/>
          <p:cNvSpPr/>
          <p:nvPr/>
        </p:nvSpPr>
        <p:spPr>
          <a:xfrm>
            <a:off x="5148064" y="605006"/>
            <a:ext cx="2160240" cy="1815882"/>
          </a:xfrm>
          <a:prstGeom prst="rect">
            <a:avLst/>
          </a:prstGeom>
        </p:spPr>
        <p:txBody>
          <a:bodyPr wrap="square">
            <a:spAutoFit/>
          </a:bodyPr>
          <a:lstStyle/>
          <a:p>
            <a:pPr lvl="1">
              <a:buClr>
                <a:schemeClr val="bg2"/>
              </a:buClr>
            </a:pPr>
            <a:r>
              <a:rPr lang="en-GB" sz="1400" dirty="0" smtClean="0"/>
              <a:t>Coral bleaching</a:t>
            </a:r>
          </a:p>
          <a:p>
            <a:pPr lvl="1">
              <a:buClr>
                <a:schemeClr val="bg2"/>
              </a:buClr>
            </a:pPr>
            <a:r>
              <a:rPr lang="en-GB" sz="1400" dirty="0" smtClean="0"/>
              <a:t>Ocean acidification</a:t>
            </a:r>
          </a:p>
          <a:p>
            <a:pPr lvl="1">
              <a:buClr>
                <a:schemeClr val="bg2"/>
              </a:buClr>
            </a:pPr>
            <a:r>
              <a:rPr lang="en-GB" sz="1400" dirty="0" smtClean="0"/>
              <a:t>Hurricane damage</a:t>
            </a:r>
          </a:p>
          <a:p>
            <a:pPr lvl="1">
              <a:buClr>
                <a:schemeClr val="bg2"/>
              </a:buClr>
            </a:pPr>
            <a:r>
              <a:rPr lang="en-GB" sz="1400" dirty="0" smtClean="0"/>
              <a:t>Algal blooms</a:t>
            </a:r>
          </a:p>
          <a:p>
            <a:pPr lvl="1">
              <a:buClr>
                <a:schemeClr val="bg2"/>
              </a:buClr>
            </a:pPr>
            <a:r>
              <a:rPr lang="en-GB" sz="1400" dirty="0" smtClean="0"/>
              <a:t>Coral disease</a:t>
            </a:r>
          </a:p>
          <a:p>
            <a:pPr lvl="1">
              <a:buClr>
                <a:schemeClr val="bg2"/>
              </a:buClr>
            </a:pPr>
            <a:r>
              <a:rPr lang="en-GB" sz="1400" dirty="0" smtClean="0"/>
              <a:t>Sedimentation</a:t>
            </a:r>
          </a:p>
          <a:p>
            <a:pPr lvl="1">
              <a:buClr>
                <a:schemeClr val="bg2"/>
              </a:buClr>
            </a:pPr>
            <a:r>
              <a:rPr lang="en-GB" sz="1400" dirty="0" smtClean="0"/>
              <a:t>Invasive species</a:t>
            </a:r>
          </a:p>
          <a:p>
            <a:pPr lvl="1">
              <a:buClr>
                <a:schemeClr val="bg2"/>
              </a:buClr>
            </a:pPr>
            <a:r>
              <a:rPr lang="en-GB" sz="1400" i="1" dirty="0" err="1" smtClean="0"/>
              <a:t>Diadema</a:t>
            </a:r>
            <a:r>
              <a:rPr lang="en-GB" sz="1400" i="1" dirty="0" smtClean="0"/>
              <a:t> </a:t>
            </a:r>
            <a:r>
              <a:rPr lang="en-GB" sz="1400" dirty="0" smtClean="0"/>
              <a:t>loss</a:t>
            </a:r>
          </a:p>
        </p:txBody>
      </p:sp>
      <p:sp>
        <p:nvSpPr>
          <p:cNvPr id="19" name="Left Brace 18"/>
          <p:cNvSpPr/>
          <p:nvPr/>
        </p:nvSpPr>
        <p:spPr>
          <a:xfrm>
            <a:off x="5004048" y="620688"/>
            <a:ext cx="792088" cy="1800200"/>
          </a:xfrm>
          <a:prstGeom prst="leftBrace">
            <a:avLst>
              <a:gd name="adj1" fmla="val 46127"/>
              <a:gd name="adj2" fmla="val 3309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5580112" y="260648"/>
            <a:ext cx="1440160" cy="369332"/>
          </a:xfrm>
          <a:prstGeom prst="rect">
            <a:avLst/>
          </a:prstGeom>
          <a:noFill/>
        </p:spPr>
        <p:txBody>
          <a:bodyPr wrap="square" rtlCol="0">
            <a:spAutoFit/>
          </a:bodyPr>
          <a:lstStyle/>
          <a:p>
            <a:r>
              <a:rPr lang="en-GB" dirty="0" smtClean="0"/>
              <a:t>Drivers:</a:t>
            </a:r>
            <a:endParaRPr lang="en-GB" dirty="0"/>
          </a:p>
        </p:txBody>
      </p:sp>
      <p:sp>
        <p:nvSpPr>
          <p:cNvPr id="21" name="Text Box 43"/>
          <p:cNvSpPr txBox="1">
            <a:spLocks noChangeArrowheads="1"/>
          </p:cNvSpPr>
          <p:nvPr/>
        </p:nvSpPr>
        <p:spPr bwMode="auto">
          <a:xfrm>
            <a:off x="4067944" y="5971927"/>
            <a:ext cx="3024336" cy="769441"/>
          </a:xfrm>
          <a:prstGeom prst="rect">
            <a:avLst/>
          </a:prstGeom>
          <a:noFill/>
          <a:ln w="9525">
            <a:noFill/>
            <a:miter lim="800000"/>
            <a:headEnd/>
            <a:tailEnd/>
          </a:ln>
        </p:spPr>
        <p:txBody>
          <a:bodyPr wrap="square">
            <a:spAutoFit/>
          </a:bodyPr>
          <a:lstStyle/>
          <a:p>
            <a:pPr algn="r"/>
            <a:r>
              <a:rPr lang="en-GB" sz="1100" dirty="0" err="1" smtClean="0"/>
              <a:t>Reaka-Kudla</a:t>
            </a:r>
            <a:r>
              <a:rPr lang="en-GB" sz="1100" dirty="0" smtClean="0"/>
              <a:t>, 1972. in </a:t>
            </a:r>
            <a:r>
              <a:rPr lang="en-GB" sz="1100" i="1" dirty="0" smtClean="0"/>
              <a:t>Biodiversity II</a:t>
            </a:r>
          </a:p>
          <a:p>
            <a:pPr algn="r"/>
            <a:r>
              <a:rPr lang="en-GB" sz="1100" dirty="0" err="1" smtClean="0"/>
              <a:t>Moberg</a:t>
            </a:r>
            <a:r>
              <a:rPr lang="en-GB" sz="1100" dirty="0" smtClean="0"/>
              <a:t> &amp; </a:t>
            </a:r>
            <a:r>
              <a:rPr lang="en-GB" sz="1100" dirty="0" err="1" smtClean="0"/>
              <a:t>Folke</a:t>
            </a:r>
            <a:r>
              <a:rPr lang="en-GB" sz="1100" dirty="0" smtClean="0"/>
              <a:t>, 1999</a:t>
            </a:r>
            <a:r>
              <a:rPr lang="en-GB" sz="1100" i="1" dirty="0" smtClean="0"/>
              <a:t>. Ecological Economics</a:t>
            </a:r>
          </a:p>
          <a:p>
            <a:pPr algn="r"/>
            <a:r>
              <a:rPr lang="en-GB" sz="1100" dirty="0" smtClean="0"/>
              <a:t>Burke </a:t>
            </a:r>
            <a:r>
              <a:rPr lang="en-GB" sz="1100" i="1" dirty="0" smtClean="0"/>
              <a:t>et al.,</a:t>
            </a:r>
            <a:r>
              <a:rPr lang="en-GB" sz="1100" dirty="0" smtClean="0"/>
              <a:t> 2011. in </a:t>
            </a:r>
            <a:r>
              <a:rPr lang="en-GB" sz="1100" i="1" dirty="0" smtClean="0"/>
              <a:t>Reefs at Risk</a:t>
            </a:r>
            <a:r>
              <a:rPr lang="en-GB" sz="1100" dirty="0" smtClean="0"/>
              <a:t> </a:t>
            </a:r>
          </a:p>
          <a:p>
            <a:pPr algn="r"/>
            <a:r>
              <a:rPr lang="en-GB" sz="1100" dirty="0" smtClean="0"/>
              <a:t>FORCE project </a:t>
            </a:r>
            <a:r>
              <a:rPr lang="en-GB" sz="1100" dirty="0" smtClean="0">
                <a:hlinkClick r:id="rId8"/>
              </a:rPr>
              <a:t>www.force-project.eu</a:t>
            </a:r>
            <a:endParaRPr lang="en-GB" sz="11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1">
                                            <p:txEl>
                                              <p:pRg st="0" end="0"/>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childTnLst>
                                </p:cTn>
                              </p:par>
                              <p:par>
                                <p:cTn id="52" presetID="3" presetClass="entr" presetSubtype="10" fill="hold" nodeType="withEffect">
                                  <p:stCondLst>
                                    <p:cond delay="0"/>
                                  </p:stCondLst>
                                  <p:childTnLst>
                                    <p:set>
                                      <p:cBhvr>
                                        <p:cTn id="53" dur="1" fill="hold">
                                          <p:stCondLst>
                                            <p:cond delay="0"/>
                                          </p:stCondLst>
                                        </p:cTn>
                                        <p:tgtEl>
                                          <p:spTgt spid="21">
                                            <p:txEl>
                                              <p:pRg st="0" end="0"/>
                                            </p:txEl>
                                          </p:spTgt>
                                        </p:tgtEl>
                                        <p:attrNameLst>
                                          <p:attrName>style.visibility</p:attrName>
                                        </p:attrNameLst>
                                      </p:cBhvr>
                                      <p:to>
                                        <p:strVal val="visible"/>
                                      </p:to>
                                    </p:set>
                                    <p:animEffect transition="in" filter="blinds(horizontal)">
                                      <p:cBhvr>
                                        <p:cTn id="54" dur="500"/>
                                        <p:tgtEl>
                                          <p:spTgt spid="21">
                                            <p:txEl>
                                              <p:pRg st="0" end="0"/>
                                            </p:txEl>
                                          </p:spTgt>
                                        </p:tgtEl>
                                      </p:cBhvr>
                                    </p:animEffect>
                                  </p:childTnLst>
                                </p:cTn>
                              </p:par>
                              <p:par>
                                <p:cTn id="55" presetID="3" presetClass="entr" presetSubtype="10" fill="hold" nodeType="withEffect">
                                  <p:stCondLst>
                                    <p:cond delay="0"/>
                                  </p:stCondLst>
                                  <p:childTnLst>
                                    <p:set>
                                      <p:cBhvr>
                                        <p:cTn id="56" dur="1" fill="hold">
                                          <p:stCondLst>
                                            <p:cond delay="0"/>
                                          </p:stCondLst>
                                        </p:cTn>
                                        <p:tgtEl>
                                          <p:spTgt spid="21">
                                            <p:txEl>
                                              <p:pRg st="1" end="1"/>
                                            </p:txEl>
                                          </p:spTgt>
                                        </p:tgtEl>
                                        <p:attrNameLst>
                                          <p:attrName>style.visibility</p:attrName>
                                        </p:attrNameLst>
                                      </p:cBhvr>
                                      <p:to>
                                        <p:strVal val="visible"/>
                                      </p:to>
                                    </p:set>
                                    <p:animEffect transition="in" filter="blinds(horizontal)">
                                      <p:cBhvr>
                                        <p:cTn id="57" dur="500"/>
                                        <p:tgtEl>
                                          <p:spTgt spid="21">
                                            <p:txEl>
                                              <p:pRg st="1" end="1"/>
                                            </p:txEl>
                                          </p:spTgt>
                                        </p:tgtEl>
                                      </p:cBhvr>
                                    </p:animEffect>
                                  </p:childTnLst>
                                </p:cTn>
                              </p:par>
                              <p:par>
                                <p:cTn id="58" presetID="3" presetClass="entr" presetSubtype="10" fill="hold" nodeType="withEffect">
                                  <p:stCondLst>
                                    <p:cond delay="0"/>
                                  </p:stCondLst>
                                  <p:childTnLst>
                                    <p:set>
                                      <p:cBhvr>
                                        <p:cTn id="59" dur="1" fill="hold">
                                          <p:stCondLst>
                                            <p:cond delay="0"/>
                                          </p:stCondLst>
                                        </p:cTn>
                                        <p:tgtEl>
                                          <p:spTgt spid="21">
                                            <p:txEl>
                                              <p:pRg st="2" end="2"/>
                                            </p:txEl>
                                          </p:spTgt>
                                        </p:tgtEl>
                                        <p:attrNameLst>
                                          <p:attrName>style.visibility</p:attrName>
                                        </p:attrNameLst>
                                      </p:cBhvr>
                                      <p:to>
                                        <p:strVal val="visible"/>
                                      </p:to>
                                    </p:set>
                                    <p:animEffect transition="in" filter="blinds(horizontal)">
                                      <p:cBhvr>
                                        <p:cTn id="60" dur="500"/>
                                        <p:tgtEl>
                                          <p:spTgt spid="21">
                                            <p:txEl>
                                              <p:pRg st="2" end="2"/>
                                            </p:txEl>
                                          </p:spTgt>
                                        </p:tgtEl>
                                      </p:cBhvr>
                                    </p:animEffect>
                                  </p:childTnLst>
                                </p:cTn>
                              </p:par>
                              <p:par>
                                <p:cTn id="61" presetID="3" presetClass="entr" presetSubtype="10" fill="hold" nodeType="withEffect">
                                  <p:stCondLst>
                                    <p:cond delay="0"/>
                                  </p:stCondLst>
                                  <p:childTnLst>
                                    <p:set>
                                      <p:cBhvr>
                                        <p:cTn id="62" dur="1" fill="hold">
                                          <p:stCondLst>
                                            <p:cond delay="0"/>
                                          </p:stCondLst>
                                        </p:cTn>
                                        <p:tgtEl>
                                          <p:spTgt spid="21">
                                            <p:txEl>
                                              <p:pRg st="3" end="3"/>
                                            </p:txEl>
                                          </p:spTgt>
                                        </p:tgtEl>
                                        <p:attrNameLst>
                                          <p:attrName>style.visibility</p:attrName>
                                        </p:attrNameLst>
                                      </p:cBhvr>
                                      <p:to>
                                        <p:strVal val="visible"/>
                                      </p:to>
                                    </p:set>
                                    <p:animEffect transition="in" filter="blinds(horizontal)">
                                      <p:cBhvr>
                                        <p:cTn id="63" dur="500"/>
                                        <p:tgtEl>
                                          <p:spTgt spid="21">
                                            <p:txEl>
                                              <p:pRg st="3" end="3"/>
                                            </p:txEl>
                                          </p:spTgt>
                                        </p:tgtEl>
                                      </p:cBhvr>
                                    </p:animEffect>
                                  </p:childTnLst>
                                </p:cTn>
                              </p:par>
                              <p:par>
                                <p:cTn id="64" presetID="2" presetClass="entr" presetSubtype="4" fill="hold" grpId="0" nodeType="withEffect">
                                  <p:stCondLst>
                                    <p:cond delay="0"/>
                                  </p:stCondLst>
                                  <p:childTnLst>
                                    <p:set>
                                      <p:cBhvr>
                                        <p:cTn id="65" dur="1" fill="hold">
                                          <p:stCondLst>
                                            <p:cond delay="0"/>
                                          </p:stCondLst>
                                        </p:cTn>
                                        <p:tgtEl>
                                          <p:spTgt spid="21">
                                            <p:txEl>
                                              <p:pRg st="0" end="0"/>
                                            </p:txEl>
                                          </p:spTgt>
                                        </p:tgtEl>
                                        <p:attrNameLst>
                                          <p:attrName>style.visibility</p:attrName>
                                        </p:attrNameLst>
                                      </p:cBhvr>
                                      <p:to>
                                        <p:strVal val="visible"/>
                                      </p:to>
                                    </p:set>
                                    <p:anim calcmode="lin" valueType="num">
                                      <p:cBhvr additive="base">
                                        <p:cTn id="66"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1">
                                            <p:txEl>
                                              <p:pRg st="1" end="1"/>
                                            </p:txEl>
                                          </p:spTgt>
                                        </p:tgtEl>
                                        <p:attrNameLst>
                                          <p:attrName>style.visibility</p:attrName>
                                        </p:attrNameLst>
                                      </p:cBhvr>
                                      <p:to>
                                        <p:strVal val="visible"/>
                                      </p:to>
                                    </p:set>
                                    <p:anim calcmode="lin" valueType="num">
                                      <p:cBhvr additive="base">
                                        <p:cTn id="70"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1">
                                            <p:txEl>
                                              <p:pRg st="2" end="2"/>
                                            </p:txEl>
                                          </p:spTgt>
                                        </p:tgtEl>
                                        <p:attrNameLst>
                                          <p:attrName>style.visibility</p:attrName>
                                        </p:attrNameLst>
                                      </p:cBhvr>
                                      <p:to>
                                        <p:strVal val="visible"/>
                                      </p:to>
                                    </p:set>
                                    <p:anim calcmode="lin" valueType="num">
                                      <p:cBhvr additive="base">
                                        <p:cTn id="74"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1">
                                            <p:txEl>
                                              <p:pRg st="3" end="3"/>
                                            </p:txEl>
                                          </p:spTgt>
                                        </p:tgtEl>
                                        <p:attrNameLst>
                                          <p:attrName>style.visibility</p:attrName>
                                        </p:attrNameLst>
                                      </p:cBhvr>
                                      <p:to>
                                        <p:strVal val="visible"/>
                                      </p:to>
                                    </p:set>
                                    <p:anim calcmode="lin" valueType="num">
                                      <p:cBhvr additive="base">
                                        <p:cTn id="78"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21">
                                            <p:txEl>
                                              <p:pRg st="0" end="0"/>
                                            </p:txEl>
                                          </p:spTgt>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21">
                                            <p:txEl>
                                              <p:pRg st="1" end="1"/>
                                            </p:txEl>
                                          </p:spTgt>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21">
                                            <p:txEl>
                                              <p:pRg st="2" end="2"/>
                                            </p:txEl>
                                          </p:spTgt>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p:bldP spid="19" grpId="0" animBg="1"/>
      <p:bldP spid="20" grpId="0"/>
      <p:bldP spid="21"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4216</TotalTime>
  <Words>5743</Words>
  <Application>Microsoft Office PowerPoint</Application>
  <PresentationFormat>On-screen Show (4:3)</PresentationFormat>
  <Paragraphs>993</Paragraphs>
  <Slides>32</Slides>
  <Notes>16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32</vt:i4>
      </vt:variant>
    </vt:vector>
  </HeadingPairs>
  <TitlesOfParts>
    <vt:vector size="36" baseType="lpstr">
      <vt:lpstr>Office Theme</vt:lpstr>
      <vt:lpstr>Microsoft Office Excel 97-2003 Worksheet</vt:lpstr>
      <vt:lpstr>Worksheet</vt:lpstr>
      <vt:lpstr>Chart</vt:lpstr>
      <vt:lpstr>Slide 1</vt:lpstr>
      <vt:lpstr>Slide 2</vt:lpstr>
      <vt:lpstr>Slide 3</vt:lpstr>
      <vt:lpstr>Why use modelling?</vt:lpstr>
      <vt:lpstr>Questions:</vt:lpstr>
      <vt:lpstr>Carbonate Budget Model</vt:lpstr>
      <vt:lpstr>Slide 7</vt:lpstr>
      <vt:lpstr>Q2. Sensitivity   analysis</vt:lpstr>
      <vt:lpstr>Q3. When will reef structure degrade?</vt:lpstr>
      <vt:lpstr>Carbonate Budget Projections</vt:lpstr>
      <vt:lpstr>Conclusions</vt:lpstr>
      <vt:lpstr>Thank you!</vt:lpstr>
      <vt:lpstr>Carbonate Budget Projections</vt:lpstr>
      <vt:lpstr>Slide 14</vt:lpstr>
      <vt:lpstr>Wildcard plots</vt:lpstr>
      <vt:lpstr>Slide 16</vt:lpstr>
      <vt:lpstr>Slide 17</vt:lpstr>
      <vt:lpstr>Vertical accretion</vt:lpstr>
      <vt:lpstr>Slide 19</vt:lpstr>
      <vt:lpstr>Slide 20</vt:lpstr>
      <vt:lpstr>Urchins</vt:lpstr>
      <vt:lpstr>Slide 22</vt:lpstr>
      <vt:lpstr>Slide 23</vt:lpstr>
      <vt:lpstr>Slide 24</vt:lpstr>
      <vt:lpstr>Slide 25</vt:lpstr>
      <vt:lpstr>Slide 26</vt:lpstr>
      <vt:lpstr>Slide 27</vt:lpstr>
      <vt:lpstr>Slide 28</vt:lpstr>
      <vt:lpstr>Model validation – and historical hindcasting</vt:lpstr>
      <vt:lpstr>Slide 30</vt:lpstr>
      <vt:lpstr>A calcium carbonate  reef framework…</vt:lpstr>
      <vt:lpstr>Slide 32</vt:lpstr>
    </vt:vector>
  </TitlesOfParts>
  <Company>University of Exeter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Balancing the carbonate budget:  maintenance of positive framework growth  in the Caribbean requires local and global action </dc:title>
  <dc:creator>CLES</dc:creator>
  <cp:lastModifiedBy>bahamas</cp:lastModifiedBy>
  <cp:revision>372</cp:revision>
  <dcterms:created xsi:type="dcterms:W3CDTF">2011-11-17T15:54:59Z</dcterms:created>
  <dcterms:modified xsi:type="dcterms:W3CDTF">2012-07-08T03:18:21Z</dcterms:modified>
</cp:coreProperties>
</file>